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4" r:id="rId2"/>
    <p:sldMasterId id="2147483671" r:id="rId3"/>
    <p:sldMasterId id="2147483692" r:id="rId4"/>
  </p:sldMasterIdLst>
  <p:notesMasterIdLst>
    <p:notesMasterId r:id="rId31"/>
  </p:notesMasterIdLst>
  <p:handoutMasterIdLst>
    <p:handoutMasterId r:id="rId32"/>
  </p:handoutMasterIdLst>
  <p:sldIdLst>
    <p:sldId id="3799" r:id="rId5"/>
    <p:sldId id="3838" r:id="rId6"/>
    <p:sldId id="3425" r:id="rId7"/>
    <p:sldId id="3839" r:id="rId8"/>
    <p:sldId id="3836" r:id="rId9"/>
    <p:sldId id="3840" r:id="rId10"/>
    <p:sldId id="3807" r:id="rId11"/>
    <p:sldId id="3841" r:id="rId12"/>
    <p:sldId id="3837" r:id="rId13"/>
    <p:sldId id="3842" r:id="rId14"/>
    <p:sldId id="3830" r:id="rId15"/>
    <p:sldId id="3843" r:id="rId16"/>
    <p:sldId id="3809" r:id="rId17"/>
    <p:sldId id="3844" r:id="rId18"/>
    <p:sldId id="3810" r:id="rId19"/>
    <p:sldId id="3845" r:id="rId20"/>
    <p:sldId id="3831" r:id="rId21"/>
    <p:sldId id="3846" r:id="rId22"/>
    <p:sldId id="3832" r:id="rId23"/>
    <p:sldId id="3847" r:id="rId24"/>
    <p:sldId id="3833" r:id="rId25"/>
    <p:sldId id="3848" r:id="rId26"/>
    <p:sldId id="3834" r:id="rId27"/>
    <p:sldId id="3849" r:id="rId28"/>
    <p:sldId id="3835" r:id="rId29"/>
    <p:sldId id="3850" r:id="rId30"/>
  </p:sldIdLst>
  <p:sldSz cx="12192000" cy="6858000"/>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46"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EEF4"/>
    <a:srgbClr val="F9F7EA"/>
    <a:srgbClr val="71BB17"/>
    <a:srgbClr val="4F81BD"/>
    <a:srgbClr val="6CB416"/>
    <a:srgbClr val="FFFFFF"/>
    <a:srgbClr val="1C4F82"/>
    <a:srgbClr val="0070BC"/>
    <a:srgbClr val="FFFFCC"/>
    <a:srgbClr val="FFCD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63" autoAdjust="0"/>
    <p:restoredTop sz="95184" autoAdjust="0"/>
  </p:normalViewPr>
  <p:slideViewPr>
    <p:cSldViewPr snapToGrid="0" showGuides="1">
      <p:cViewPr varScale="1">
        <p:scale>
          <a:sx n="65" d="100"/>
          <a:sy n="65" d="100"/>
        </p:scale>
        <p:origin x="41" y="58"/>
      </p:cViewPr>
      <p:guideLst>
        <p:guide orient="horz" pos="2146"/>
        <p:guide pos="3840"/>
      </p:guideLst>
    </p:cSldViewPr>
  </p:slideViewPr>
  <p:notesTextViewPr>
    <p:cViewPr>
      <p:scale>
        <a:sx n="1" d="1"/>
        <a:sy n="1" d="1"/>
      </p:scale>
      <p:origin x="0" y="0"/>
    </p:cViewPr>
  </p:notesTextViewPr>
  <p:sorterViewPr>
    <p:cViewPr>
      <p:scale>
        <a:sx n="40" d="100"/>
        <a:sy n="40" d="100"/>
      </p:scale>
      <p:origin x="0" y="-955"/>
    </p:cViewPr>
  </p:sorterViewPr>
  <p:notesViewPr>
    <p:cSldViewPr snapToGrid="0">
      <p:cViewPr varScale="1">
        <p:scale>
          <a:sx n="114" d="100"/>
          <a:sy n="114" d="100"/>
        </p:scale>
        <p:origin x="3464" y="16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68C804A-E08A-F74B-9A0F-07BB42359B70}" type="datetimeFigureOut">
              <a:rPr kumimoji="1" lang="zh-CN" altLang="en-US" smtClean="0"/>
              <a:t>2025/2/22</a:t>
            </a:fld>
            <a:endParaRPr kumimoji="1"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5" name="幻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17732E3-4451-2946-95CF-9B20EB4B24FB}" type="slidenum">
              <a:rPr kumimoji="1" lang="zh-CN" altLang="en-US" smtClean="0"/>
              <a:t>‹#›</a:t>
            </a:fld>
            <a:endParaRPr kumimoji="1"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2025/2/22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wrap="square">
            <a:normAutofit/>
          </a:bodyPr>
          <a:lstStyle/>
          <a:p>
            <a:fld id="{7E0C5999-4404-40EB-84C7-3DE19C87C993}" type="slidenum">
              <a:rPr lang="zh-CN" altLang="en-US" smtClean="0"/>
              <a:t>2</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wrap="square">
            <a:normAutofit/>
          </a:bodyPr>
          <a:lstStyle/>
          <a:p>
            <a:fld id="{A6837353-30EB-4A48-80EB-173D804AEFBD}" type="slidenum">
              <a:rPr lang="zh-CN" altLang="en-US" smtClean="0"/>
              <a:t>14</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wrap="square">
            <a:normAutofit/>
          </a:bodyPr>
          <a:lstStyle/>
          <a:p>
            <a:fld id="{A6837353-30EB-4A48-80EB-173D804AEFBD}" type="slidenum">
              <a:rPr lang="zh-CN" altLang="en-US" smtClean="0"/>
              <a:t>16</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wrap="square">
            <a:normAutofit/>
          </a:bodyPr>
          <a:lstStyle/>
          <a:p>
            <a:fld id="{A6837353-30EB-4A48-80EB-173D804AEFBD}" type="slidenum">
              <a:rPr lang="zh-CN" altLang="en-US" smtClean="0"/>
              <a:t>18</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wrap="square">
            <a:normAutofit/>
          </a:bodyPr>
          <a:lstStyle/>
          <a:p>
            <a:fld id="{A6837353-30EB-4A48-80EB-173D804AEFBD}" type="slidenum">
              <a:rPr lang="zh-CN" altLang="en-US" smtClean="0"/>
              <a:t>20</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wrap="square">
            <a:normAutofit/>
          </a:bodyPr>
          <a:lstStyle/>
          <a:p>
            <a:fld id="{A6837353-30EB-4A48-80EB-173D804AEFBD}" type="slidenum">
              <a:rPr lang="zh-CN" altLang="en-US" smtClean="0"/>
              <a:t>22</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wrap="square">
            <a:normAutofit/>
          </a:bodyPr>
          <a:lstStyle/>
          <a:p>
            <a:fld id="{A6837353-30EB-4A48-80EB-173D804AEFBD}" type="slidenum">
              <a:rPr lang="zh-CN" altLang="en-US" smtClean="0"/>
              <a:t>24</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wrap="square">
            <a:normAutofit/>
          </a:bodyPr>
          <a:lstStyle/>
          <a:p>
            <a:fld id="{A6837353-30EB-4A48-80EB-173D804AEFBD}" type="slidenum">
              <a:rPr lang="zh-CN" altLang="en-US" smtClean="0"/>
              <a:t>26</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948649C4-DF96-4AB7-8EFA-C60B664AC0E4}" type="slidenum">
              <a:rPr lang="zh-CN" altLang="en-US" smtClean="0">
                <a:solidFill>
                  <a:prstClr val="black"/>
                </a:solidFill>
                <a:latin typeface="Calibri" panose="020F0502020204030204"/>
                <a:ea typeface="宋体" panose="02010600030101010101" pitchFamily="2" charset="-122"/>
              </a:rPr>
              <a:t>3</a:t>
            </a:fld>
            <a:endParaRPr lang="zh-CN" altLang="en-US" dirty="0">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wrap="square">
            <a:normAutofit/>
          </a:bodyPr>
          <a:lstStyle/>
          <a:p>
            <a:pPr>
              <a:defRPr/>
            </a:pPr>
            <a:fld id="{948649C4-DF96-4AB7-8EFA-C60B664AC0E4}" type="slidenum">
              <a:rPr lang="zh-CN" altLang="en-US" smtClean="0">
                <a:solidFill>
                  <a:prstClr val="black"/>
                </a:solidFill>
              </a:rPr>
              <a:t>4</a:t>
            </a:fld>
            <a:endParaRPr lang="zh-CN" alt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wrap="square">
            <a:normAutofit/>
          </a:bodyPr>
          <a:lstStyle/>
          <a:p>
            <a:fld id="{A6837353-30EB-4A48-80EB-173D804AEFBD}" type="slidenum">
              <a:rPr lang="zh-CN" altLang="en-US" smtClean="0"/>
              <a:t>6</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52463" y="631825"/>
            <a:ext cx="5613400" cy="3157538"/>
          </a:xfrm>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52463" y="631825"/>
            <a:ext cx="5613400" cy="3157538"/>
          </a:xfrm>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wrap="square">
            <a:normAutofit/>
          </a:bodyPr>
          <a:lstStyle/>
          <a:p>
            <a:fld id="{A6837353-30EB-4A48-80EB-173D804AEFBD}" type="slidenum">
              <a:rPr lang="zh-CN" altLang="en-US" smtClean="0"/>
              <a:t>10</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52463" y="631825"/>
            <a:ext cx="5613400" cy="3157538"/>
          </a:xfrm>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52463" y="631825"/>
            <a:ext cx="5613400" cy="3157538"/>
          </a:xfrm>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5" name="文本框 4"/>
          <p:cNvSpPr txBox="1"/>
          <p:nvPr userDrawn="1"/>
        </p:nvSpPr>
        <p:spPr>
          <a:xfrm>
            <a:off x="237223" y="145154"/>
            <a:ext cx="1569076" cy="1015663"/>
          </a:xfrm>
          <a:prstGeom prst="rect">
            <a:avLst/>
          </a:prstGeom>
          <a:noFill/>
        </p:spPr>
        <p:txBody>
          <a:bodyPr wrap="square" rtlCol="0">
            <a:spAutoFit/>
          </a:bodyPr>
          <a:lstStyle/>
          <a:p>
            <a:r>
              <a:rPr lang="en-US" altLang="zh-CN" sz="6000" b="1" dirty="0">
                <a:solidFill>
                  <a:srgbClr val="0E5FB3"/>
                </a:solidFill>
                <a:cs typeface="+mn-ea"/>
                <a:sym typeface="+mn-lt"/>
              </a:rPr>
              <a:t>02</a:t>
            </a:r>
            <a:endParaRPr lang="zh-CN" altLang="en-US" sz="6000" b="1" dirty="0">
              <a:solidFill>
                <a:srgbClr val="0E5FB3"/>
              </a:solidFill>
              <a:cs typeface="+mn-ea"/>
              <a:sym typeface="+mn-lt"/>
            </a:endParaRPr>
          </a:p>
        </p:txBody>
      </p:sp>
      <p:grpSp>
        <p:nvGrpSpPr>
          <p:cNvPr id="6" name="组合 5"/>
          <p:cNvGrpSpPr/>
          <p:nvPr userDrawn="1"/>
        </p:nvGrpSpPr>
        <p:grpSpPr>
          <a:xfrm>
            <a:off x="1263289" y="315269"/>
            <a:ext cx="2844252" cy="722903"/>
            <a:chOff x="1508246" y="405143"/>
            <a:chExt cx="2325140" cy="722903"/>
          </a:xfrm>
        </p:grpSpPr>
        <p:sp>
          <p:nvSpPr>
            <p:cNvPr id="7" name="文本框 6"/>
            <p:cNvSpPr txBox="1"/>
            <p:nvPr/>
          </p:nvSpPr>
          <p:spPr>
            <a:xfrm>
              <a:off x="1562378" y="405143"/>
              <a:ext cx="2271008" cy="584775"/>
            </a:xfrm>
            <a:prstGeom prst="rect">
              <a:avLst/>
            </a:prstGeom>
            <a:noFill/>
          </p:spPr>
          <p:txBody>
            <a:bodyPr wrap="square" rtlCol="0">
              <a:spAutoFit/>
            </a:bodyPr>
            <a:lstStyle/>
            <a:p>
              <a:r>
                <a:rPr lang="zh-CN" altLang="en-US" sz="3200" b="1" dirty="0">
                  <a:solidFill>
                    <a:srgbClr val="0E5FB3"/>
                  </a:solidFill>
                  <a:cs typeface="+mn-ea"/>
                  <a:sym typeface="+mn-lt"/>
                </a:rPr>
                <a:t>内部运作管理</a:t>
              </a:r>
            </a:p>
          </p:txBody>
        </p:sp>
        <p:sp>
          <p:nvSpPr>
            <p:cNvPr id="8" name="矩形 7"/>
            <p:cNvSpPr/>
            <p:nvPr/>
          </p:nvSpPr>
          <p:spPr>
            <a:xfrm>
              <a:off x="1590973" y="851047"/>
              <a:ext cx="1724054" cy="276999"/>
            </a:xfrm>
            <a:prstGeom prst="rect">
              <a:avLst/>
            </a:prstGeom>
          </p:spPr>
          <p:txBody>
            <a:bodyPr wrap="square">
              <a:spAutoFit/>
            </a:bodyPr>
            <a:lstStyle/>
            <a:p>
              <a:pPr algn="dist"/>
              <a:r>
                <a:rPr lang="en-US" altLang="zh-CN" sz="1200" dirty="0">
                  <a:solidFill>
                    <a:srgbClr val="0E5FB3"/>
                  </a:solidFill>
                  <a:cs typeface="+mn-ea"/>
                  <a:sym typeface="+mn-lt"/>
                </a:rPr>
                <a:t>Add  Your  text  here</a:t>
              </a:r>
              <a:endParaRPr lang="zh-CN" altLang="en-US" sz="1200" dirty="0">
                <a:solidFill>
                  <a:srgbClr val="0E5FB3"/>
                </a:solidFill>
                <a:cs typeface="+mn-ea"/>
                <a:sym typeface="+mn-lt"/>
              </a:endParaRPr>
            </a:p>
          </p:txBody>
        </p:sp>
        <p:cxnSp>
          <p:nvCxnSpPr>
            <p:cNvPr id="9" name="直接连接符 8"/>
            <p:cNvCxnSpPr/>
            <p:nvPr/>
          </p:nvCxnSpPr>
          <p:spPr>
            <a:xfrm>
              <a:off x="1508246" y="502920"/>
              <a:ext cx="0" cy="55017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5" name="文本框 4"/>
          <p:cNvSpPr txBox="1"/>
          <p:nvPr userDrawn="1"/>
        </p:nvSpPr>
        <p:spPr>
          <a:xfrm>
            <a:off x="237223" y="145154"/>
            <a:ext cx="1569076" cy="1015663"/>
          </a:xfrm>
          <a:prstGeom prst="rect">
            <a:avLst/>
          </a:prstGeom>
          <a:noFill/>
        </p:spPr>
        <p:txBody>
          <a:bodyPr wrap="square" rtlCol="0">
            <a:spAutoFit/>
          </a:bodyPr>
          <a:lstStyle/>
          <a:p>
            <a:r>
              <a:rPr lang="en-US" altLang="zh-CN" sz="6000" b="1" dirty="0">
                <a:solidFill>
                  <a:srgbClr val="0E5FB3"/>
                </a:solidFill>
                <a:cs typeface="+mn-ea"/>
                <a:sym typeface="+mn-lt"/>
              </a:rPr>
              <a:t>03</a:t>
            </a:r>
            <a:endParaRPr lang="zh-CN" altLang="en-US" sz="6000" b="1" dirty="0">
              <a:solidFill>
                <a:srgbClr val="0E5FB3"/>
              </a:solidFill>
              <a:cs typeface="+mn-ea"/>
              <a:sym typeface="+mn-lt"/>
            </a:endParaRPr>
          </a:p>
        </p:txBody>
      </p:sp>
      <p:grpSp>
        <p:nvGrpSpPr>
          <p:cNvPr id="6" name="组合 5"/>
          <p:cNvGrpSpPr/>
          <p:nvPr userDrawn="1"/>
        </p:nvGrpSpPr>
        <p:grpSpPr>
          <a:xfrm>
            <a:off x="1263289" y="315269"/>
            <a:ext cx="2844252" cy="722903"/>
            <a:chOff x="1508246" y="405143"/>
            <a:chExt cx="2325140" cy="722903"/>
          </a:xfrm>
        </p:grpSpPr>
        <p:sp>
          <p:nvSpPr>
            <p:cNvPr id="7" name="文本框 6"/>
            <p:cNvSpPr txBox="1"/>
            <p:nvPr/>
          </p:nvSpPr>
          <p:spPr>
            <a:xfrm>
              <a:off x="1562378" y="405143"/>
              <a:ext cx="2271008" cy="584775"/>
            </a:xfrm>
            <a:prstGeom prst="rect">
              <a:avLst/>
            </a:prstGeom>
            <a:noFill/>
          </p:spPr>
          <p:txBody>
            <a:bodyPr wrap="square" rtlCol="0">
              <a:spAutoFit/>
            </a:bodyPr>
            <a:lstStyle/>
            <a:p>
              <a:r>
                <a:rPr lang="zh-CN" altLang="en-US" sz="3200" b="1" dirty="0">
                  <a:solidFill>
                    <a:srgbClr val="0E5FB3"/>
                  </a:solidFill>
                  <a:cs typeface="+mn-ea"/>
                  <a:sym typeface="+mn-lt"/>
                </a:rPr>
                <a:t>仓管对接问题</a:t>
              </a:r>
            </a:p>
          </p:txBody>
        </p:sp>
        <p:sp>
          <p:nvSpPr>
            <p:cNvPr id="8" name="矩形 7"/>
            <p:cNvSpPr/>
            <p:nvPr/>
          </p:nvSpPr>
          <p:spPr>
            <a:xfrm>
              <a:off x="1590973" y="851047"/>
              <a:ext cx="1724054" cy="276999"/>
            </a:xfrm>
            <a:prstGeom prst="rect">
              <a:avLst/>
            </a:prstGeom>
          </p:spPr>
          <p:txBody>
            <a:bodyPr wrap="square">
              <a:spAutoFit/>
            </a:bodyPr>
            <a:lstStyle/>
            <a:p>
              <a:pPr algn="dist"/>
              <a:r>
                <a:rPr lang="en-US" altLang="zh-CN" sz="1200" dirty="0">
                  <a:solidFill>
                    <a:srgbClr val="0E5FB3"/>
                  </a:solidFill>
                  <a:cs typeface="+mn-ea"/>
                  <a:sym typeface="+mn-lt"/>
                </a:rPr>
                <a:t>Add  Your  text  here</a:t>
              </a:r>
              <a:endParaRPr lang="zh-CN" altLang="en-US" sz="1200" dirty="0">
                <a:solidFill>
                  <a:srgbClr val="0E5FB3"/>
                </a:solidFill>
                <a:cs typeface="+mn-ea"/>
                <a:sym typeface="+mn-lt"/>
              </a:endParaRPr>
            </a:p>
          </p:txBody>
        </p:sp>
        <p:cxnSp>
          <p:nvCxnSpPr>
            <p:cNvPr id="9" name="直接连接符 8"/>
            <p:cNvCxnSpPr/>
            <p:nvPr/>
          </p:nvCxnSpPr>
          <p:spPr>
            <a:xfrm>
              <a:off x="1508246" y="502920"/>
              <a:ext cx="0" cy="55017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5" name="文本框 4"/>
          <p:cNvSpPr txBox="1"/>
          <p:nvPr userDrawn="1"/>
        </p:nvSpPr>
        <p:spPr>
          <a:xfrm>
            <a:off x="237223" y="145154"/>
            <a:ext cx="1569076" cy="1015663"/>
          </a:xfrm>
          <a:prstGeom prst="rect">
            <a:avLst/>
          </a:prstGeom>
          <a:noFill/>
        </p:spPr>
        <p:txBody>
          <a:bodyPr wrap="square" rtlCol="0">
            <a:spAutoFit/>
          </a:bodyPr>
          <a:lstStyle/>
          <a:p>
            <a:r>
              <a:rPr lang="en-US" altLang="zh-CN" sz="6000" b="1" dirty="0">
                <a:solidFill>
                  <a:srgbClr val="0E5FB3"/>
                </a:solidFill>
                <a:cs typeface="+mn-ea"/>
                <a:sym typeface="+mn-lt"/>
              </a:rPr>
              <a:t>04</a:t>
            </a:r>
            <a:endParaRPr lang="zh-CN" altLang="en-US" sz="6000" b="1" dirty="0">
              <a:solidFill>
                <a:srgbClr val="0E5FB3"/>
              </a:solidFill>
              <a:cs typeface="+mn-ea"/>
              <a:sym typeface="+mn-lt"/>
            </a:endParaRPr>
          </a:p>
        </p:txBody>
      </p:sp>
      <p:grpSp>
        <p:nvGrpSpPr>
          <p:cNvPr id="6" name="组合 5"/>
          <p:cNvGrpSpPr/>
          <p:nvPr userDrawn="1"/>
        </p:nvGrpSpPr>
        <p:grpSpPr>
          <a:xfrm>
            <a:off x="1263289" y="315269"/>
            <a:ext cx="2844252" cy="722903"/>
            <a:chOff x="1508246" y="405143"/>
            <a:chExt cx="2325140" cy="722903"/>
          </a:xfrm>
        </p:grpSpPr>
        <p:sp>
          <p:nvSpPr>
            <p:cNvPr id="7" name="文本框 6"/>
            <p:cNvSpPr txBox="1"/>
            <p:nvPr/>
          </p:nvSpPr>
          <p:spPr>
            <a:xfrm>
              <a:off x="1562378" y="405143"/>
              <a:ext cx="2271008" cy="584775"/>
            </a:xfrm>
            <a:prstGeom prst="rect">
              <a:avLst/>
            </a:prstGeom>
            <a:noFill/>
          </p:spPr>
          <p:txBody>
            <a:bodyPr wrap="square" rtlCol="0">
              <a:spAutoFit/>
            </a:bodyPr>
            <a:lstStyle/>
            <a:p>
              <a:r>
                <a:rPr lang="zh-CN" altLang="en-US" sz="3200" b="1" dirty="0">
                  <a:solidFill>
                    <a:srgbClr val="0E5FB3"/>
                  </a:solidFill>
                  <a:cs typeface="+mn-ea"/>
                  <a:sym typeface="+mn-lt"/>
                </a:rPr>
                <a:t>未来工作调整</a:t>
              </a:r>
            </a:p>
          </p:txBody>
        </p:sp>
        <p:sp>
          <p:nvSpPr>
            <p:cNvPr id="8" name="矩形 7"/>
            <p:cNvSpPr/>
            <p:nvPr/>
          </p:nvSpPr>
          <p:spPr>
            <a:xfrm>
              <a:off x="1590973" y="851047"/>
              <a:ext cx="1724054" cy="276999"/>
            </a:xfrm>
            <a:prstGeom prst="rect">
              <a:avLst/>
            </a:prstGeom>
          </p:spPr>
          <p:txBody>
            <a:bodyPr wrap="square">
              <a:spAutoFit/>
            </a:bodyPr>
            <a:lstStyle/>
            <a:p>
              <a:pPr algn="dist"/>
              <a:r>
                <a:rPr lang="en-US" altLang="zh-CN" sz="1200" dirty="0">
                  <a:solidFill>
                    <a:srgbClr val="0E5FB3"/>
                  </a:solidFill>
                  <a:cs typeface="+mn-ea"/>
                  <a:sym typeface="+mn-lt"/>
                </a:rPr>
                <a:t>Add  Your  text  here</a:t>
              </a:r>
              <a:endParaRPr lang="zh-CN" altLang="en-US" sz="1200" dirty="0">
                <a:solidFill>
                  <a:srgbClr val="0E5FB3"/>
                </a:solidFill>
                <a:cs typeface="+mn-ea"/>
                <a:sym typeface="+mn-lt"/>
              </a:endParaRPr>
            </a:p>
          </p:txBody>
        </p:sp>
        <p:cxnSp>
          <p:nvCxnSpPr>
            <p:cNvPr id="9" name="直接连接符 8"/>
            <p:cNvCxnSpPr/>
            <p:nvPr/>
          </p:nvCxnSpPr>
          <p:spPr>
            <a:xfrm>
              <a:off x="1508246" y="502920"/>
              <a:ext cx="0" cy="55017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94"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3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94"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0354FC-C2BF-4C30-A66D-5637B01DCA27}" type="datetimeFigureOut">
              <a:rPr lang="zh-CN" altLang="en-US" smtClean="0">
                <a:solidFill>
                  <a:srgbClr val="000000">
                    <a:tint val="75000"/>
                  </a:srgbClr>
                </a:solidFill>
              </a:rPr>
              <a:t>2025/2/22</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0A0E9ED2-679D-4E3B-A794-EEB3428BD54B}"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94"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3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94"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0354FC-C2BF-4C30-A66D-5637B01DCA27}" type="datetimeFigureOut">
              <a:rPr lang="zh-CN" altLang="en-US" smtClean="0">
                <a:solidFill>
                  <a:srgbClr val="000000">
                    <a:tint val="75000"/>
                  </a:srgbClr>
                </a:solidFill>
              </a:rPr>
              <a:t>2025/2/22</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0A0E9ED2-679D-4E3B-A794-EEB3428BD54B}"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D90354FC-C2BF-4C30-A66D-5637B01DCA27}" type="datetimeFigureOut">
              <a:rPr lang="zh-CN" altLang="en-US" smtClean="0">
                <a:solidFill>
                  <a:srgbClr val="000000">
                    <a:tint val="75000"/>
                  </a:srgbClr>
                </a:solidFill>
              </a:rPr>
              <a:t>2025/2/22</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0A0E9ED2-679D-4E3B-A794-EEB3428BD54B}"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D90354FC-C2BF-4C30-A66D-5637B01DCA27}" type="datetimeFigureOut">
              <a:rPr lang="zh-CN" altLang="en-US" smtClean="0">
                <a:solidFill>
                  <a:srgbClr val="000000">
                    <a:tint val="75000"/>
                  </a:srgbClr>
                </a:solidFill>
              </a:rPr>
              <a:t>2025/2/22</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0A0E9ED2-679D-4E3B-A794-EEB3428BD54B}"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内容与标题">
    <p:spTree>
      <p:nvGrpSpPr>
        <p:cNvPr id="1" name=""/>
        <p:cNvGrpSpPr/>
        <p:nvPr/>
      </p:nvGrpSpPr>
      <p:grpSpPr>
        <a:xfrm>
          <a:off x="0" y="0"/>
          <a:ext cx="0" cy="0"/>
          <a:chOff x="0" y="0"/>
          <a:chExt cx="0" cy="0"/>
        </a:xfrm>
      </p:grpSpPr>
      <p:grpSp>
        <p:nvGrpSpPr>
          <p:cNvPr id="8" name="组合 7"/>
          <p:cNvGrpSpPr/>
          <p:nvPr userDrawn="1"/>
        </p:nvGrpSpPr>
        <p:grpSpPr>
          <a:xfrm flipV="1">
            <a:off x="6" y="14165"/>
            <a:ext cx="12192001" cy="479322"/>
            <a:chOff x="-1" y="5901234"/>
            <a:chExt cx="12192001" cy="956766"/>
          </a:xfrm>
        </p:grpSpPr>
        <p:grpSp>
          <p:nvGrpSpPr>
            <p:cNvPr id="9" name="组合 8"/>
            <p:cNvGrpSpPr/>
            <p:nvPr/>
          </p:nvGrpSpPr>
          <p:grpSpPr>
            <a:xfrm>
              <a:off x="-1" y="5901234"/>
              <a:ext cx="6168571" cy="956766"/>
              <a:chOff x="0" y="5901234"/>
              <a:chExt cx="5660570" cy="956766"/>
            </a:xfrm>
          </p:grpSpPr>
          <p:sp>
            <p:nvSpPr>
              <p:cNvPr id="13" name="任意多边形: 形状 12"/>
              <p:cNvSpPr/>
              <p:nvPr/>
            </p:nvSpPr>
            <p:spPr>
              <a:xfrm flipH="1">
                <a:off x="0" y="5901234"/>
                <a:ext cx="5660570" cy="377721"/>
              </a:xfrm>
              <a:custGeom>
                <a:avLst/>
                <a:gdLst>
                  <a:gd name="connsiteX0" fmla="*/ 5906975 w 12191999"/>
                  <a:gd name="connsiteY0" fmla="*/ 864278 h 864278"/>
                  <a:gd name="connsiteX1" fmla="*/ 0 w 12191999"/>
                  <a:gd name="connsiteY1" fmla="*/ 864278 h 864278"/>
                  <a:gd name="connsiteX2" fmla="*/ 0 w 12191999"/>
                  <a:gd name="connsiteY2" fmla="*/ 518658 h 864278"/>
                  <a:gd name="connsiteX3" fmla="*/ 5906975 w 12191999"/>
                  <a:gd name="connsiteY3" fmla="*/ 518658 h 864278"/>
                  <a:gd name="connsiteX4" fmla="*/ 8949395 w 12191999"/>
                  <a:gd name="connsiteY4" fmla="*/ 516375 h 864278"/>
                  <a:gd name="connsiteX5" fmla="*/ 9593227 w 12191999"/>
                  <a:gd name="connsiteY5" fmla="*/ 2 h 864278"/>
                  <a:gd name="connsiteX6" fmla="*/ 12191999 w 12191999"/>
                  <a:gd name="connsiteY6" fmla="*/ 2 h 864278"/>
                  <a:gd name="connsiteX7" fmla="*/ 12191999 w 12191999"/>
                  <a:gd name="connsiteY7" fmla="*/ 345622 h 864278"/>
                  <a:gd name="connsiteX8" fmla="*/ 9593227 w 12191999"/>
                  <a:gd name="connsiteY8" fmla="*/ 345622 h 864278"/>
                  <a:gd name="connsiteX9" fmla="*/ 8949395 w 12191999"/>
                  <a:gd name="connsiteY9" fmla="*/ 861995 h 864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1999" h="864278">
                    <a:moveTo>
                      <a:pt x="5906975" y="864278"/>
                    </a:moveTo>
                    <a:lnTo>
                      <a:pt x="0" y="864278"/>
                    </a:lnTo>
                    <a:lnTo>
                      <a:pt x="0" y="518658"/>
                    </a:lnTo>
                    <a:lnTo>
                      <a:pt x="5906975" y="518658"/>
                    </a:lnTo>
                    <a:lnTo>
                      <a:pt x="8949395" y="516375"/>
                    </a:lnTo>
                    <a:cubicBezTo>
                      <a:pt x="9254900" y="530144"/>
                      <a:pt x="9257425" y="-1375"/>
                      <a:pt x="9593227" y="2"/>
                    </a:cubicBezTo>
                    <a:lnTo>
                      <a:pt x="12191999" y="2"/>
                    </a:lnTo>
                    <a:lnTo>
                      <a:pt x="12191999" y="345622"/>
                    </a:lnTo>
                    <a:lnTo>
                      <a:pt x="9593227" y="345622"/>
                    </a:lnTo>
                    <a:cubicBezTo>
                      <a:pt x="9257425" y="344245"/>
                      <a:pt x="9254900" y="875764"/>
                      <a:pt x="8949395" y="861995"/>
                    </a:cubicBezTo>
                    <a:close/>
                  </a:path>
                </a:pathLst>
              </a:cu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rgbClr val="FFFFFF"/>
                  </a:solidFill>
                </a:endParaRPr>
              </a:p>
            </p:txBody>
          </p:sp>
          <p:sp>
            <p:nvSpPr>
              <p:cNvPr id="14" name="任意多边形: 形状 13"/>
              <p:cNvSpPr/>
              <p:nvPr/>
            </p:nvSpPr>
            <p:spPr>
              <a:xfrm flipH="1">
                <a:off x="0" y="6161314"/>
                <a:ext cx="5660570" cy="696686"/>
              </a:xfrm>
              <a:custGeom>
                <a:avLst/>
                <a:gdLst>
                  <a:gd name="connsiteX0" fmla="*/ 9650866 w 12265252"/>
                  <a:gd name="connsiteY0" fmla="*/ 2 h 1342570"/>
                  <a:gd name="connsiteX1" fmla="*/ 12265252 w 12265252"/>
                  <a:gd name="connsiteY1" fmla="*/ 2 h 1342570"/>
                  <a:gd name="connsiteX2" fmla="*/ 12265252 w 12265252"/>
                  <a:gd name="connsiteY2" fmla="*/ 1342570 h 1342570"/>
                  <a:gd name="connsiteX3" fmla="*/ 5979885 w 12265252"/>
                  <a:gd name="connsiteY3" fmla="*/ 1342570 h 1342570"/>
                  <a:gd name="connsiteX4" fmla="*/ 5942466 w 12265252"/>
                  <a:gd name="connsiteY4" fmla="*/ 1342570 h 1342570"/>
                  <a:gd name="connsiteX5" fmla="*/ 0 w 12265252"/>
                  <a:gd name="connsiteY5" fmla="*/ 1342570 h 1342570"/>
                  <a:gd name="connsiteX6" fmla="*/ 0 w 12265252"/>
                  <a:gd name="connsiteY6" fmla="*/ 518658 h 1342570"/>
                  <a:gd name="connsiteX7" fmla="*/ 5942466 w 12265252"/>
                  <a:gd name="connsiteY7" fmla="*/ 518658 h 1342570"/>
                  <a:gd name="connsiteX8" fmla="*/ 5942466 w 12265252"/>
                  <a:gd name="connsiteY8" fmla="*/ 516375 h 1342570"/>
                  <a:gd name="connsiteX9" fmla="*/ 9003166 w 12265252"/>
                  <a:gd name="connsiteY9" fmla="*/ 516375 h 1342570"/>
                  <a:gd name="connsiteX10" fmla="*/ 9650866 w 12265252"/>
                  <a:gd name="connsiteY10" fmla="*/ 2 h 1342570"/>
                  <a:gd name="connsiteX0-1" fmla="*/ 9650866 w 12265252"/>
                  <a:gd name="connsiteY0-2" fmla="*/ 2 h 1342570"/>
                  <a:gd name="connsiteX1-3" fmla="*/ 12265252 w 12265252"/>
                  <a:gd name="connsiteY1-4" fmla="*/ 2 h 1342570"/>
                  <a:gd name="connsiteX2-5" fmla="*/ 12265252 w 12265252"/>
                  <a:gd name="connsiteY2-6" fmla="*/ 1342570 h 1342570"/>
                  <a:gd name="connsiteX3-7" fmla="*/ 5979885 w 12265252"/>
                  <a:gd name="connsiteY3-8" fmla="*/ 1342570 h 1342570"/>
                  <a:gd name="connsiteX4-9" fmla="*/ 5942466 w 12265252"/>
                  <a:gd name="connsiteY4-10" fmla="*/ 1342570 h 1342570"/>
                  <a:gd name="connsiteX5-11" fmla="*/ 0 w 12265252"/>
                  <a:gd name="connsiteY5-12" fmla="*/ 1342570 h 1342570"/>
                  <a:gd name="connsiteX6-13" fmla="*/ 0 w 12265252"/>
                  <a:gd name="connsiteY6-14" fmla="*/ 518658 h 1342570"/>
                  <a:gd name="connsiteX7-15" fmla="*/ 5942466 w 12265252"/>
                  <a:gd name="connsiteY7-16" fmla="*/ 518658 h 1342570"/>
                  <a:gd name="connsiteX8-17" fmla="*/ 9003166 w 12265252"/>
                  <a:gd name="connsiteY8-18" fmla="*/ 516375 h 1342570"/>
                  <a:gd name="connsiteX9-19" fmla="*/ 9650866 w 12265252"/>
                  <a:gd name="connsiteY9-20" fmla="*/ 2 h 134257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2265252" h="1342570">
                    <a:moveTo>
                      <a:pt x="9650866" y="2"/>
                    </a:moveTo>
                    <a:lnTo>
                      <a:pt x="12265252" y="2"/>
                    </a:lnTo>
                    <a:lnTo>
                      <a:pt x="12265252" y="1342570"/>
                    </a:lnTo>
                    <a:lnTo>
                      <a:pt x="5979885" y="1342570"/>
                    </a:lnTo>
                    <a:lnTo>
                      <a:pt x="5942466" y="1342570"/>
                    </a:lnTo>
                    <a:lnTo>
                      <a:pt x="0" y="1342570"/>
                    </a:lnTo>
                    <a:lnTo>
                      <a:pt x="0" y="518658"/>
                    </a:lnTo>
                    <a:lnTo>
                      <a:pt x="5942466" y="518658"/>
                    </a:lnTo>
                    <a:lnTo>
                      <a:pt x="9003166" y="516375"/>
                    </a:lnTo>
                    <a:cubicBezTo>
                      <a:pt x="9310506" y="530144"/>
                      <a:pt x="9313046" y="-1375"/>
                      <a:pt x="9650866" y="2"/>
                    </a:cubicBezTo>
                    <a:close/>
                  </a:path>
                </a:pathLst>
              </a:cu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rgbClr val="FFFFFF"/>
                  </a:solidFill>
                </a:endParaRPr>
              </a:p>
            </p:txBody>
          </p:sp>
        </p:grpSp>
        <p:grpSp>
          <p:nvGrpSpPr>
            <p:cNvPr id="10" name="组合 9"/>
            <p:cNvGrpSpPr/>
            <p:nvPr/>
          </p:nvGrpSpPr>
          <p:grpSpPr>
            <a:xfrm flipH="1">
              <a:off x="5907314" y="5901234"/>
              <a:ext cx="6284686" cy="956766"/>
              <a:chOff x="3367314" y="5874020"/>
              <a:chExt cx="5660570" cy="956766"/>
            </a:xfrm>
          </p:grpSpPr>
          <p:sp>
            <p:nvSpPr>
              <p:cNvPr id="11" name="任意多边形: 形状 10"/>
              <p:cNvSpPr/>
              <p:nvPr/>
            </p:nvSpPr>
            <p:spPr>
              <a:xfrm flipH="1">
                <a:off x="3367314" y="5874020"/>
                <a:ext cx="5660570" cy="377721"/>
              </a:xfrm>
              <a:custGeom>
                <a:avLst/>
                <a:gdLst>
                  <a:gd name="connsiteX0" fmla="*/ 5906975 w 12191999"/>
                  <a:gd name="connsiteY0" fmla="*/ 864278 h 864278"/>
                  <a:gd name="connsiteX1" fmla="*/ 0 w 12191999"/>
                  <a:gd name="connsiteY1" fmla="*/ 864278 h 864278"/>
                  <a:gd name="connsiteX2" fmla="*/ 0 w 12191999"/>
                  <a:gd name="connsiteY2" fmla="*/ 518658 h 864278"/>
                  <a:gd name="connsiteX3" fmla="*/ 5906975 w 12191999"/>
                  <a:gd name="connsiteY3" fmla="*/ 518658 h 864278"/>
                  <a:gd name="connsiteX4" fmla="*/ 8949395 w 12191999"/>
                  <a:gd name="connsiteY4" fmla="*/ 516375 h 864278"/>
                  <a:gd name="connsiteX5" fmla="*/ 9593227 w 12191999"/>
                  <a:gd name="connsiteY5" fmla="*/ 2 h 864278"/>
                  <a:gd name="connsiteX6" fmla="*/ 12191999 w 12191999"/>
                  <a:gd name="connsiteY6" fmla="*/ 2 h 864278"/>
                  <a:gd name="connsiteX7" fmla="*/ 12191999 w 12191999"/>
                  <a:gd name="connsiteY7" fmla="*/ 345622 h 864278"/>
                  <a:gd name="connsiteX8" fmla="*/ 9593227 w 12191999"/>
                  <a:gd name="connsiteY8" fmla="*/ 345622 h 864278"/>
                  <a:gd name="connsiteX9" fmla="*/ 8949395 w 12191999"/>
                  <a:gd name="connsiteY9" fmla="*/ 861995 h 864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1999" h="864278">
                    <a:moveTo>
                      <a:pt x="5906975" y="864278"/>
                    </a:moveTo>
                    <a:lnTo>
                      <a:pt x="0" y="864278"/>
                    </a:lnTo>
                    <a:lnTo>
                      <a:pt x="0" y="518658"/>
                    </a:lnTo>
                    <a:lnTo>
                      <a:pt x="5906975" y="518658"/>
                    </a:lnTo>
                    <a:lnTo>
                      <a:pt x="8949395" y="516375"/>
                    </a:lnTo>
                    <a:cubicBezTo>
                      <a:pt x="9254900" y="530144"/>
                      <a:pt x="9257425" y="-1375"/>
                      <a:pt x="9593227" y="2"/>
                    </a:cubicBezTo>
                    <a:lnTo>
                      <a:pt x="12191999" y="2"/>
                    </a:lnTo>
                    <a:lnTo>
                      <a:pt x="12191999" y="345622"/>
                    </a:lnTo>
                    <a:lnTo>
                      <a:pt x="9593227" y="345622"/>
                    </a:lnTo>
                    <a:cubicBezTo>
                      <a:pt x="9257425" y="344245"/>
                      <a:pt x="9254900" y="875764"/>
                      <a:pt x="8949395" y="861995"/>
                    </a:cubicBezTo>
                    <a:close/>
                  </a:path>
                </a:pathLst>
              </a:cu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rgbClr val="FFFFFF"/>
                  </a:solidFill>
                </a:endParaRPr>
              </a:p>
            </p:txBody>
          </p:sp>
          <p:sp>
            <p:nvSpPr>
              <p:cNvPr id="12" name="任意多边形: 形状 11"/>
              <p:cNvSpPr/>
              <p:nvPr/>
            </p:nvSpPr>
            <p:spPr>
              <a:xfrm flipH="1">
                <a:off x="3367314" y="6134100"/>
                <a:ext cx="5660570" cy="696686"/>
              </a:xfrm>
              <a:custGeom>
                <a:avLst/>
                <a:gdLst>
                  <a:gd name="connsiteX0" fmla="*/ 9650866 w 12265252"/>
                  <a:gd name="connsiteY0" fmla="*/ 2 h 1342570"/>
                  <a:gd name="connsiteX1" fmla="*/ 12265252 w 12265252"/>
                  <a:gd name="connsiteY1" fmla="*/ 2 h 1342570"/>
                  <a:gd name="connsiteX2" fmla="*/ 12265252 w 12265252"/>
                  <a:gd name="connsiteY2" fmla="*/ 1342570 h 1342570"/>
                  <a:gd name="connsiteX3" fmla="*/ 5979885 w 12265252"/>
                  <a:gd name="connsiteY3" fmla="*/ 1342570 h 1342570"/>
                  <a:gd name="connsiteX4" fmla="*/ 5942466 w 12265252"/>
                  <a:gd name="connsiteY4" fmla="*/ 1342570 h 1342570"/>
                  <a:gd name="connsiteX5" fmla="*/ 0 w 12265252"/>
                  <a:gd name="connsiteY5" fmla="*/ 1342570 h 1342570"/>
                  <a:gd name="connsiteX6" fmla="*/ 0 w 12265252"/>
                  <a:gd name="connsiteY6" fmla="*/ 518658 h 1342570"/>
                  <a:gd name="connsiteX7" fmla="*/ 5942466 w 12265252"/>
                  <a:gd name="connsiteY7" fmla="*/ 518658 h 1342570"/>
                  <a:gd name="connsiteX8" fmla="*/ 5942466 w 12265252"/>
                  <a:gd name="connsiteY8" fmla="*/ 516375 h 1342570"/>
                  <a:gd name="connsiteX9" fmla="*/ 9003166 w 12265252"/>
                  <a:gd name="connsiteY9" fmla="*/ 516375 h 1342570"/>
                  <a:gd name="connsiteX10" fmla="*/ 9650866 w 12265252"/>
                  <a:gd name="connsiteY10" fmla="*/ 2 h 1342570"/>
                  <a:gd name="connsiteX0-1" fmla="*/ 9650866 w 12265252"/>
                  <a:gd name="connsiteY0-2" fmla="*/ 2 h 1342570"/>
                  <a:gd name="connsiteX1-3" fmla="*/ 12265252 w 12265252"/>
                  <a:gd name="connsiteY1-4" fmla="*/ 2 h 1342570"/>
                  <a:gd name="connsiteX2-5" fmla="*/ 12265252 w 12265252"/>
                  <a:gd name="connsiteY2-6" fmla="*/ 1342570 h 1342570"/>
                  <a:gd name="connsiteX3-7" fmla="*/ 5979885 w 12265252"/>
                  <a:gd name="connsiteY3-8" fmla="*/ 1342570 h 1342570"/>
                  <a:gd name="connsiteX4-9" fmla="*/ 5942466 w 12265252"/>
                  <a:gd name="connsiteY4-10" fmla="*/ 1342570 h 1342570"/>
                  <a:gd name="connsiteX5-11" fmla="*/ 0 w 12265252"/>
                  <a:gd name="connsiteY5-12" fmla="*/ 1342570 h 1342570"/>
                  <a:gd name="connsiteX6-13" fmla="*/ 0 w 12265252"/>
                  <a:gd name="connsiteY6-14" fmla="*/ 518658 h 1342570"/>
                  <a:gd name="connsiteX7-15" fmla="*/ 5942466 w 12265252"/>
                  <a:gd name="connsiteY7-16" fmla="*/ 518658 h 1342570"/>
                  <a:gd name="connsiteX8-17" fmla="*/ 9003166 w 12265252"/>
                  <a:gd name="connsiteY8-18" fmla="*/ 516375 h 1342570"/>
                  <a:gd name="connsiteX9-19" fmla="*/ 9650866 w 12265252"/>
                  <a:gd name="connsiteY9-20" fmla="*/ 2 h 134257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2265252" h="1342570">
                    <a:moveTo>
                      <a:pt x="9650866" y="2"/>
                    </a:moveTo>
                    <a:lnTo>
                      <a:pt x="12265252" y="2"/>
                    </a:lnTo>
                    <a:lnTo>
                      <a:pt x="12265252" y="1342570"/>
                    </a:lnTo>
                    <a:lnTo>
                      <a:pt x="5979885" y="1342570"/>
                    </a:lnTo>
                    <a:lnTo>
                      <a:pt x="5942466" y="1342570"/>
                    </a:lnTo>
                    <a:lnTo>
                      <a:pt x="0" y="1342570"/>
                    </a:lnTo>
                    <a:lnTo>
                      <a:pt x="0" y="518658"/>
                    </a:lnTo>
                    <a:lnTo>
                      <a:pt x="5942466" y="518658"/>
                    </a:lnTo>
                    <a:lnTo>
                      <a:pt x="9003166" y="516375"/>
                    </a:lnTo>
                    <a:cubicBezTo>
                      <a:pt x="9310506" y="530144"/>
                      <a:pt x="9313046" y="-1375"/>
                      <a:pt x="9650866" y="2"/>
                    </a:cubicBezTo>
                    <a:close/>
                  </a:path>
                </a:pathLst>
              </a:cu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rgbClr val="FFFFFF"/>
                  </a:solidFill>
                </a:endParaRPr>
              </a:p>
            </p:txBody>
          </p:sp>
        </p:gr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6"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6"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2D40B2B-1DDF-40BF-951F-8D0566478B5B}" type="datetimeFigureOut">
              <a:rPr lang="zh-CN" altLang="en-US" smtClean="0">
                <a:solidFill>
                  <a:srgbClr val="000000">
                    <a:tint val="75000"/>
                  </a:srgbClr>
                </a:solidFill>
              </a:rPr>
              <a:t>2025/2/22</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A352F47A-1124-4A1B-804E-D5FE6435DFD9}"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p:transition spd="slow" advTm="3000">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D2D40B2B-1DDF-40BF-951F-8D0566478B5B}" type="datetimeFigureOut">
              <a:rPr lang="zh-CN" altLang="en-US" smtClean="0">
                <a:solidFill>
                  <a:srgbClr val="000000">
                    <a:tint val="75000"/>
                  </a:srgbClr>
                </a:solidFill>
              </a:rPr>
              <a:t>2025/2/22</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A352F47A-1124-4A1B-804E-D5FE6435DFD9}"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p:transition spd="slow" advTm="300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50"/>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7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2D40B2B-1DDF-40BF-951F-8D0566478B5B}" type="datetimeFigureOut">
              <a:rPr lang="zh-CN" altLang="en-US" smtClean="0">
                <a:solidFill>
                  <a:srgbClr val="000000">
                    <a:tint val="75000"/>
                  </a:srgbClr>
                </a:solidFill>
              </a:rPr>
              <a:t>2025/2/22</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A352F47A-1124-4A1B-804E-D5FE6435DFD9}"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p:transition spd="slow" advTm="3000">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6"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D2D40B2B-1DDF-40BF-951F-8D0566478B5B}" type="datetimeFigureOut">
              <a:rPr lang="zh-CN" altLang="en-US" smtClean="0">
                <a:solidFill>
                  <a:srgbClr val="000000">
                    <a:tint val="75000"/>
                  </a:srgbClr>
                </a:solidFill>
              </a:rPr>
              <a:t>2025/2/22</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A352F47A-1124-4A1B-804E-D5FE6435DFD9}"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p:transition spd="slow" advTm="3000">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9"/>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94"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94"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D2D40B2B-1DDF-40BF-951F-8D0566478B5B}" type="datetimeFigureOut">
              <a:rPr lang="zh-CN" altLang="en-US" smtClean="0">
                <a:solidFill>
                  <a:srgbClr val="000000">
                    <a:tint val="75000"/>
                  </a:srgbClr>
                </a:solidFill>
              </a:rPr>
              <a:t>2025/2/22</a:t>
            </a:fld>
            <a:endParaRPr lang="zh-CN" altLang="en-US">
              <a:solidFill>
                <a:srgbClr val="000000">
                  <a:tint val="75000"/>
                </a:srgbClr>
              </a:solidFill>
            </a:endParaRPr>
          </a:p>
        </p:txBody>
      </p:sp>
      <p:sp>
        <p:nvSpPr>
          <p:cNvPr id="8" name="页脚占位符 7"/>
          <p:cNvSpPr>
            <a:spLocks noGrp="1"/>
          </p:cNvSpPr>
          <p:nvPr>
            <p:ph type="ftr" sz="quarter" idx="11"/>
          </p:nvPr>
        </p:nvSpPr>
        <p:spPr/>
        <p:txBody>
          <a:bodyPr/>
          <a:lstStyle/>
          <a:p>
            <a:endParaRPr lang="zh-CN" altLang="en-US">
              <a:solidFill>
                <a:srgbClr val="000000">
                  <a:tint val="75000"/>
                </a:srgbClr>
              </a:solidFill>
            </a:endParaRPr>
          </a:p>
        </p:txBody>
      </p:sp>
      <p:sp>
        <p:nvSpPr>
          <p:cNvPr id="9" name="灯片编号占位符 8"/>
          <p:cNvSpPr>
            <a:spLocks noGrp="1"/>
          </p:cNvSpPr>
          <p:nvPr>
            <p:ph type="sldNum" sz="quarter" idx="12"/>
          </p:nvPr>
        </p:nvSpPr>
        <p:spPr/>
        <p:txBody>
          <a:bodyPr/>
          <a:lstStyle/>
          <a:p>
            <a:fld id="{A352F47A-1124-4A1B-804E-D5FE6435DFD9}"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p:transition spd="slow" advTm="3000">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2D40B2B-1DDF-40BF-951F-8D0566478B5B}" type="datetimeFigureOut">
              <a:rPr lang="zh-CN" altLang="en-US" smtClean="0">
                <a:solidFill>
                  <a:srgbClr val="000000">
                    <a:tint val="75000"/>
                  </a:srgbClr>
                </a:solidFill>
              </a:rPr>
              <a:t>2025/2/22</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nvPr>
        </p:nvSpPr>
        <p:spPr/>
        <p:txBody>
          <a:bodyPr/>
          <a:lstStyle/>
          <a:p>
            <a:fld id="{A352F47A-1124-4A1B-804E-D5FE6435DFD9}"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p:transition spd="slow" advTm="3000">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2D40B2B-1DDF-40BF-951F-8D0566478B5B}" type="datetimeFigureOut">
              <a:rPr lang="zh-CN" altLang="en-US" smtClean="0">
                <a:solidFill>
                  <a:srgbClr val="000000">
                    <a:tint val="75000"/>
                  </a:srgbClr>
                </a:solidFill>
              </a:rPr>
              <a:t>2025/2/22</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A352F47A-1124-4A1B-804E-D5FE6435DFD9}"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p:transition spd="slow" advTm="3000">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1_空白">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2D40B2B-1DDF-40BF-951F-8D0566478B5B}" type="datetimeFigureOut">
              <a:rPr lang="zh-CN" altLang="en-US" smtClean="0">
                <a:solidFill>
                  <a:srgbClr val="000000">
                    <a:tint val="75000"/>
                  </a:srgbClr>
                </a:solidFill>
              </a:rPr>
              <a:t>2025/2/22</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A352F47A-1124-4A1B-804E-D5FE6435DFD9}"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p:transition spd="slow" advTm="3000">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94"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3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94"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2D40B2B-1DDF-40BF-951F-8D0566478B5B}" type="datetimeFigureOut">
              <a:rPr lang="zh-CN" altLang="en-US" smtClean="0">
                <a:solidFill>
                  <a:srgbClr val="000000">
                    <a:tint val="75000"/>
                  </a:srgbClr>
                </a:solidFill>
              </a:rPr>
              <a:t>2025/2/22</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A352F47A-1124-4A1B-804E-D5FE6435DFD9}"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p:transition spd="slow" advTm="3000">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94"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3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94"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2D40B2B-1DDF-40BF-951F-8D0566478B5B}" type="datetimeFigureOut">
              <a:rPr lang="zh-CN" altLang="en-US" smtClean="0">
                <a:solidFill>
                  <a:srgbClr val="000000">
                    <a:tint val="75000"/>
                  </a:srgbClr>
                </a:solidFill>
              </a:rPr>
              <a:t>2025/2/22</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A352F47A-1124-4A1B-804E-D5FE6435DFD9}"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p:transition spd="slow" advTm="3000">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D2D40B2B-1DDF-40BF-951F-8D0566478B5B}" type="datetimeFigureOut">
              <a:rPr lang="zh-CN" altLang="en-US" smtClean="0">
                <a:solidFill>
                  <a:srgbClr val="000000">
                    <a:tint val="75000"/>
                  </a:srgbClr>
                </a:solidFill>
              </a:rPr>
              <a:t>2025/2/22</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A352F47A-1124-4A1B-804E-D5FE6435DFD9}"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p:transition spd="slow" advTm="3000">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D2D40B2B-1DDF-40BF-951F-8D0566478B5B}" type="datetimeFigureOut">
              <a:rPr lang="zh-CN" altLang="en-US" smtClean="0">
                <a:solidFill>
                  <a:srgbClr val="000000">
                    <a:tint val="75000"/>
                  </a:srgbClr>
                </a:solidFill>
              </a:rPr>
              <a:t>2025/2/22</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A352F47A-1124-4A1B-804E-D5FE6435DFD9}"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p:transition spd="slow" advTm="300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过渡页一">
    <p:bg>
      <p:bgPr>
        <a:solidFill>
          <a:schemeClr val="bg1"/>
        </a:solidFill>
        <a:effectLst/>
      </p:bgPr>
    </p:bg>
    <p:spTree>
      <p:nvGrpSpPr>
        <p:cNvPr id="1" name=""/>
        <p:cNvGrpSpPr/>
        <p:nvPr/>
      </p:nvGrpSpPr>
      <p:grpSpPr>
        <a:xfrm>
          <a:off x="0" y="0"/>
          <a:ext cx="0" cy="0"/>
          <a:chOff x="0" y="0"/>
          <a:chExt cx="0" cy="0"/>
        </a:xfrm>
      </p:grpSpPr>
      <p:sp>
        <p:nvSpPr>
          <p:cNvPr id="4" name="文本框 3"/>
          <p:cNvSpPr txBox="1"/>
          <p:nvPr userDrawn="1"/>
        </p:nvSpPr>
        <p:spPr>
          <a:xfrm>
            <a:off x="133820" y="284833"/>
            <a:ext cx="2597150" cy="584775"/>
          </a:xfrm>
          <a:prstGeom prst="rect">
            <a:avLst/>
          </a:prstGeom>
          <a:noFill/>
        </p:spPr>
        <p:txBody>
          <a:bodyPr wrap="square" rtlCol="0">
            <a:spAutoFit/>
          </a:bodyPr>
          <a:lstStyle/>
          <a:p>
            <a:pPr algn="ctr"/>
            <a:r>
              <a:rPr lang="zh-CN" altLang="en-US" sz="3200" b="1" dirty="0">
                <a:solidFill>
                  <a:srgbClr val="0677C7"/>
                </a:solidFill>
                <a:latin typeface="微软雅黑" panose="020B0503020204020204" charset="-122"/>
                <a:ea typeface="微软雅黑" panose="020B0503020204020204" charset="-122"/>
              </a:rPr>
              <a:t>输入标题一</a:t>
            </a:r>
          </a:p>
        </p:txBody>
      </p:sp>
      <p:sp>
        <p:nvSpPr>
          <p:cNvPr id="5" name="矩形 4"/>
          <p:cNvSpPr/>
          <p:nvPr userDrawn="1"/>
        </p:nvSpPr>
        <p:spPr>
          <a:xfrm>
            <a:off x="6" y="340392"/>
            <a:ext cx="267629" cy="473659"/>
          </a:xfrm>
          <a:prstGeom prst="rect">
            <a:avLst/>
          </a:prstGeom>
          <a:solidFill>
            <a:schemeClr val="accent2"/>
          </a:solidFill>
          <a:ln>
            <a:solidFill>
              <a:schemeClr val="accent2">
                <a:lumMod val="10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p:transition spd="slow" advTm="3000">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_过渡页一">
    <p:bg>
      <p:bgPr>
        <a:solidFill>
          <a:schemeClr val="bg1"/>
        </a:solidFill>
        <a:effectLst/>
      </p:bgPr>
    </p:bg>
    <p:spTree>
      <p:nvGrpSpPr>
        <p:cNvPr id="1" name=""/>
        <p:cNvGrpSpPr/>
        <p:nvPr/>
      </p:nvGrpSpPr>
      <p:grpSpPr>
        <a:xfrm>
          <a:off x="0" y="0"/>
          <a:ext cx="0" cy="0"/>
          <a:chOff x="0" y="0"/>
          <a:chExt cx="0" cy="0"/>
        </a:xfrm>
      </p:grpSpPr>
      <p:sp>
        <p:nvSpPr>
          <p:cNvPr id="4" name="文本框 3"/>
          <p:cNvSpPr txBox="1"/>
          <p:nvPr userDrawn="1"/>
        </p:nvSpPr>
        <p:spPr>
          <a:xfrm>
            <a:off x="133820" y="284833"/>
            <a:ext cx="2597150" cy="584775"/>
          </a:xfrm>
          <a:prstGeom prst="rect">
            <a:avLst/>
          </a:prstGeom>
          <a:noFill/>
        </p:spPr>
        <p:txBody>
          <a:bodyPr wrap="square" rtlCol="0">
            <a:spAutoFit/>
          </a:bodyPr>
          <a:lstStyle/>
          <a:p>
            <a:pPr algn="ctr"/>
            <a:r>
              <a:rPr lang="zh-CN" altLang="en-US" sz="3200" b="1" dirty="0">
                <a:solidFill>
                  <a:srgbClr val="0677C7"/>
                </a:solidFill>
                <a:latin typeface="微软雅黑" panose="020B0503020204020204" charset="-122"/>
                <a:ea typeface="微软雅黑" panose="020B0503020204020204" charset="-122"/>
              </a:rPr>
              <a:t>输入标题二</a:t>
            </a:r>
          </a:p>
        </p:txBody>
      </p:sp>
      <p:sp>
        <p:nvSpPr>
          <p:cNvPr id="5" name="矩形 4"/>
          <p:cNvSpPr/>
          <p:nvPr userDrawn="1"/>
        </p:nvSpPr>
        <p:spPr>
          <a:xfrm>
            <a:off x="6" y="340392"/>
            <a:ext cx="267629" cy="473659"/>
          </a:xfrm>
          <a:prstGeom prst="rect">
            <a:avLst/>
          </a:prstGeom>
          <a:solidFill>
            <a:schemeClr val="accent2"/>
          </a:solidFill>
          <a:ln>
            <a:solidFill>
              <a:schemeClr val="accent2">
                <a:lumMod val="10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p:transition spd="slow" advTm="3000">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2_过渡页一">
    <p:bg>
      <p:bgPr>
        <a:solidFill>
          <a:schemeClr val="bg1"/>
        </a:solidFill>
        <a:effectLst/>
      </p:bgPr>
    </p:bg>
    <p:spTree>
      <p:nvGrpSpPr>
        <p:cNvPr id="1" name=""/>
        <p:cNvGrpSpPr/>
        <p:nvPr/>
      </p:nvGrpSpPr>
      <p:grpSpPr>
        <a:xfrm>
          <a:off x="0" y="0"/>
          <a:ext cx="0" cy="0"/>
          <a:chOff x="0" y="0"/>
          <a:chExt cx="0" cy="0"/>
        </a:xfrm>
      </p:grpSpPr>
      <p:sp>
        <p:nvSpPr>
          <p:cNvPr id="4" name="文本框 3"/>
          <p:cNvSpPr txBox="1"/>
          <p:nvPr userDrawn="1"/>
        </p:nvSpPr>
        <p:spPr>
          <a:xfrm>
            <a:off x="133820" y="284833"/>
            <a:ext cx="2597150" cy="584775"/>
          </a:xfrm>
          <a:prstGeom prst="rect">
            <a:avLst/>
          </a:prstGeom>
          <a:noFill/>
        </p:spPr>
        <p:txBody>
          <a:bodyPr wrap="square" rtlCol="0">
            <a:spAutoFit/>
          </a:bodyPr>
          <a:lstStyle/>
          <a:p>
            <a:pPr algn="ctr"/>
            <a:r>
              <a:rPr lang="zh-CN" altLang="en-US" sz="3200" b="1" dirty="0">
                <a:solidFill>
                  <a:srgbClr val="0677C7"/>
                </a:solidFill>
                <a:latin typeface="微软雅黑" panose="020B0503020204020204" charset="-122"/>
                <a:ea typeface="微软雅黑" panose="020B0503020204020204" charset="-122"/>
              </a:rPr>
              <a:t>输入标题三</a:t>
            </a:r>
          </a:p>
        </p:txBody>
      </p:sp>
      <p:sp>
        <p:nvSpPr>
          <p:cNvPr id="5" name="矩形 4"/>
          <p:cNvSpPr/>
          <p:nvPr userDrawn="1"/>
        </p:nvSpPr>
        <p:spPr>
          <a:xfrm>
            <a:off x="6" y="340392"/>
            <a:ext cx="267629" cy="473659"/>
          </a:xfrm>
          <a:prstGeom prst="rect">
            <a:avLst/>
          </a:prstGeom>
          <a:solidFill>
            <a:schemeClr val="accent2"/>
          </a:solidFill>
          <a:ln>
            <a:solidFill>
              <a:schemeClr val="accent2">
                <a:lumMod val="10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p:transition spd="slow" advTm="3000">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3_过渡页一">
    <p:bg>
      <p:bgPr>
        <a:solidFill>
          <a:schemeClr val="bg1"/>
        </a:solidFill>
        <a:effectLst/>
      </p:bgPr>
    </p:bg>
    <p:spTree>
      <p:nvGrpSpPr>
        <p:cNvPr id="1" name=""/>
        <p:cNvGrpSpPr/>
        <p:nvPr/>
      </p:nvGrpSpPr>
      <p:grpSpPr>
        <a:xfrm>
          <a:off x="0" y="0"/>
          <a:ext cx="0" cy="0"/>
          <a:chOff x="0" y="0"/>
          <a:chExt cx="0" cy="0"/>
        </a:xfrm>
      </p:grpSpPr>
      <p:sp>
        <p:nvSpPr>
          <p:cNvPr id="4" name="文本框 3"/>
          <p:cNvSpPr txBox="1"/>
          <p:nvPr userDrawn="1"/>
        </p:nvSpPr>
        <p:spPr>
          <a:xfrm>
            <a:off x="133820" y="284833"/>
            <a:ext cx="2597150" cy="584775"/>
          </a:xfrm>
          <a:prstGeom prst="rect">
            <a:avLst/>
          </a:prstGeom>
          <a:noFill/>
        </p:spPr>
        <p:txBody>
          <a:bodyPr wrap="square" rtlCol="0">
            <a:spAutoFit/>
          </a:bodyPr>
          <a:lstStyle/>
          <a:p>
            <a:pPr algn="ctr"/>
            <a:r>
              <a:rPr lang="zh-CN" altLang="en-US" sz="3200" b="1" dirty="0">
                <a:solidFill>
                  <a:srgbClr val="0677C7"/>
                </a:solidFill>
                <a:latin typeface="微软雅黑" panose="020B0503020204020204" charset="-122"/>
                <a:ea typeface="微软雅黑" panose="020B0503020204020204" charset="-122"/>
              </a:rPr>
              <a:t>输入标题四</a:t>
            </a:r>
          </a:p>
        </p:txBody>
      </p:sp>
      <p:sp>
        <p:nvSpPr>
          <p:cNvPr id="5" name="矩形 4"/>
          <p:cNvSpPr/>
          <p:nvPr userDrawn="1"/>
        </p:nvSpPr>
        <p:spPr>
          <a:xfrm>
            <a:off x="6" y="340392"/>
            <a:ext cx="267629" cy="473659"/>
          </a:xfrm>
          <a:prstGeom prst="rect">
            <a:avLst/>
          </a:prstGeom>
          <a:solidFill>
            <a:schemeClr val="accent2"/>
          </a:solidFill>
          <a:ln>
            <a:solidFill>
              <a:schemeClr val="accent2">
                <a:lumMod val="10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p:transition spd="slow" advTm="3000">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cSld name="1_仅标题">
    <p:spTree>
      <p:nvGrpSpPr>
        <p:cNvPr id="1" name=""/>
        <p:cNvGrpSpPr/>
        <p:nvPr/>
      </p:nvGrpSpPr>
      <p:grpSpPr>
        <a:xfrm>
          <a:off x="0" y="0"/>
          <a:ext cx="0" cy="0"/>
          <a:chOff x="0" y="0"/>
          <a:chExt cx="0" cy="0"/>
        </a:xfrm>
      </p:grpSpPr>
    </p:spTree>
  </p:cSld>
  <p:clrMapOvr>
    <a:masterClrMapping/>
  </p:clrMapOvr>
  <p:transition spd="slow" advTm="3000">
    <p:push di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p:transition spd="slow" advTm="3000">
    <p:push dir="u"/>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空白页">
    <p:spTree>
      <p:nvGrpSpPr>
        <p:cNvPr id="1" name=""/>
        <p:cNvGrpSpPr/>
        <p:nvPr/>
      </p:nvGrpSpPr>
      <p:grpSpPr>
        <a:xfrm>
          <a:off x="0" y="0"/>
          <a:ext cx="0" cy="0"/>
          <a:chOff x="0" y="0"/>
          <a:chExt cx="0" cy="0"/>
        </a:xfrm>
      </p:grpSpPr>
    </p:spTree>
  </p:cSld>
  <p:clrMapOvr>
    <a:masterClrMapping/>
  </p:clrMapOvr>
  <p:transition spd="slow" advTm="3000">
    <p:push dir="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目录页">
    <p:spTree>
      <p:nvGrpSpPr>
        <p:cNvPr id="1" name=""/>
        <p:cNvGrpSpPr/>
        <p:nvPr/>
      </p:nvGrpSpPr>
      <p:grpSpPr>
        <a:xfrm>
          <a:off x="0" y="0"/>
          <a:ext cx="0" cy="0"/>
          <a:chOff x="0" y="0"/>
          <a:chExt cx="0" cy="0"/>
        </a:xfrm>
      </p:grpSpPr>
    </p:spTree>
  </p:cSld>
  <p:clrMapOvr>
    <a:masterClrMapping/>
  </p:clrMapOvr>
  <p:transition spd="slow" advTm="3000">
    <p:push di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标题和内容">
    <p:spTree>
      <p:nvGrpSpPr>
        <p:cNvPr id="1" name=""/>
        <p:cNvGrpSpPr/>
        <p:nvPr/>
      </p:nvGrpSpPr>
      <p:grpSpPr>
        <a:xfrm>
          <a:off x="0" y="0"/>
          <a:ext cx="0" cy="0"/>
          <a:chOff x="0" y="0"/>
          <a:chExt cx="0" cy="0"/>
        </a:xfrm>
      </p:grpSpPr>
      <p:sp>
        <p:nvSpPr>
          <p:cNvPr id="3" name="矩形 1"/>
          <p:cNvSpPr/>
          <p:nvPr userDrawn="1"/>
        </p:nvSpPr>
        <p:spPr>
          <a:xfrm>
            <a:off x="0" y="-1"/>
            <a:ext cx="12192000" cy="3920982"/>
          </a:xfrm>
          <a:prstGeom prst="rect">
            <a:avLst/>
          </a:prstGeom>
          <a:solidFill>
            <a:srgbClr val="003366"/>
          </a:solidFill>
          <a:ln w="12700">
            <a:miter lim="400000"/>
          </a:ln>
        </p:spPr>
        <p:txBody>
          <a:bodyPr lIns="45719" rIns="45719" anchor="ctr"/>
          <a:lstStyle/>
          <a:p>
            <a:pPr algn="ctr" hangingPunct="0">
              <a:defRPr>
                <a:solidFill>
                  <a:srgbClr val="FFFFFF"/>
                </a:solidFill>
              </a:defRPr>
            </a:pPr>
            <a:endParaRPr kern="0">
              <a:solidFill>
                <a:srgbClr val="FFFFFF"/>
              </a:solidFill>
              <a:sym typeface="Calibri" panose="020F0502020204030204"/>
            </a:endParaRPr>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4" name="矩形 33"/>
          <p:cNvSpPr/>
          <p:nvPr userDrawn="1"/>
        </p:nvSpPr>
        <p:spPr>
          <a:xfrm>
            <a:off x="0" y="5143500"/>
            <a:ext cx="12192000" cy="1714500"/>
          </a:xfrm>
          <a:prstGeom prst="rect">
            <a:avLst/>
          </a:prstGeom>
          <a:solidFill>
            <a:schemeClr val="accent1"/>
          </a:solidFill>
          <a:ln w="12700">
            <a:miter lim="400000"/>
          </a:ln>
        </p:spPr>
        <p:txBody>
          <a:bodyPr lIns="45719" rIns="45719" anchor="ctr"/>
          <a:lstStyle/>
          <a:p>
            <a:pPr algn="ctr" hangingPunct="0">
              <a:defRPr sz="2400">
                <a:solidFill>
                  <a:srgbClr val="FFFFFF"/>
                </a:solidFill>
              </a:defRPr>
            </a:pPr>
            <a:endParaRPr sz="2400" kern="0">
              <a:solidFill>
                <a:srgbClr val="FFFFFF"/>
              </a:solidFill>
              <a:sym typeface="Calibri" panose="020F0502020204030204"/>
            </a:endParaRPr>
          </a:p>
        </p:txBody>
      </p:sp>
      <p:pic>
        <p:nvPicPr>
          <p:cNvPr id="6" name="图片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05453" y="-389917"/>
            <a:ext cx="1738802" cy="1860688"/>
          </a:xfrm>
          <a:prstGeom prst="rect">
            <a:avLst/>
          </a:prstGeom>
        </p:spPr>
      </p:pic>
      <p:pic>
        <p:nvPicPr>
          <p:cNvPr id="7" name="图片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01587" y="5255742"/>
            <a:ext cx="3188825" cy="1293209"/>
          </a:xfrm>
          <a:prstGeom prst="rect">
            <a:avLst/>
          </a:prstGeom>
        </p:spPr>
      </p:pic>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D90354FC-C2BF-4C30-A66D-5637B01DCA27}" type="datetimeFigureOut">
              <a:rPr lang="zh-CN" altLang="en-US" smtClean="0">
                <a:solidFill>
                  <a:srgbClr val="000000">
                    <a:tint val="75000"/>
                  </a:srgbClr>
                </a:solidFill>
              </a:rPr>
              <a:t>2025/2/22</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0A0E9ED2-679D-4E3B-A794-EEB3428BD54B}"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x">
  <p:cSld name="3_标题和内容">
    <p:spTree>
      <p:nvGrpSpPr>
        <p:cNvPr id="1" name=""/>
        <p:cNvGrpSpPr/>
        <p:nvPr/>
      </p:nvGrpSpPr>
      <p:grpSpPr>
        <a:xfrm>
          <a:off x="0" y="0"/>
          <a:ext cx="0" cy="0"/>
          <a:chOff x="0" y="0"/>
          <a:chExt cx="0" cy="0"/>
        </a:xfrm>
      </p:grpSpPr>
      <p:sp>
        <p:nvSpPr>
          <p:cNvPr id="25" name="直接连接符 8"/>
          <p:cNvSpPr/>
          <p:nvPr/>
        </p:nvSpPr>
        <p:spPr>
          <a:xfrm flipH="1" flipV="1">
            <a:off x="714821" y="858647"/>
            <a:ext cx="10668002" cy="1"/>
          </a:xfrm>
          <a:prstGeom prst="line">
            <a:avLst/>
          </a:prstGeom>
          <a:ln w="6350">
            <a:solidFill>
              <a:srgbClr val="595959"/>
            </a:solidFill>
            <a:miter/>
          </a:ln>
        </p:spPr>
        <p:txBody>
          <a:bodyPr lIns="45719" rIns="45719"/>
          <a:lstStyle/>
          <a:p>
            <a:pPr hangingPunct="0"/>
            <a:endParaRPr kern="0">
              <a:solidFill>
                <a:srgbClr val="000000"/>
              </a:solidFill>
              <a:sym typeface="Calibri" panose="020F0502020204030204"/>
            </a:endParaRPr>
          </a:p>
        </p:txBody>
      </p:sp>
      <p:sp>
        <p:nvSpPr>
          <p:cNvPr id="26" name="Freeform 40"/>
          <p:cNvSpPr/>
          <p:nvPr/>
        </p:nvSpPr>
        <p:spPr>
          <a:xfrm>
            <a:off x="570315" y="315557"/>
            <a:ext cx="279536" cy="556601"/>
          </a:xfrm>
          <a:custGeom>
            <a:avLst/>
            <a:gdLst/>
            <a:ahLst/>
            <a:cxnLst>
              <a:cxn ang="0">
                <a:pos x="wd2" y="hd2"/>
              </a:cxn>
              <a:cxn ang="5400000">
                <a:pos x="wd2" y="hd2"/>
              </a:cxn>
              <a:cxn ang="10800000">
                <a:pos x="wd2" y="hd2"/>
              </a:cxn>
              <a:cxn ang="16200000">
                <a:pos x="wd2" y="hd2"/>
              </a:cxn>
            </a:cxnLst>
            <a:rect l="0" t="0" r="r" b="b"/>
            <a:pathLst>
              <a:path w="21293" h="21429" extrusionOk="0">
                <a:moveTo>
                  <a:pt x="6390" y="20446"/>
                </a:moveTo>
                <a:lnTo>
                  <a:pt x="20491" y="20446"/>
                </a:lnTo>
                <a:cubicBezTo>
                  <a:pt x="20902" y="20446"/>
                  <a:pt x="21238" y="20673"/>
                  <a:pt x="21238" y="20950"/>
                </a:cubicBezTo>
                <a:cubicBezTo>
                  <a:pt x="21238" y="21227"/>
                  <a:pt x="20902" y="21429"/>
                  <a:pt x="20491" y="21429"/>
                </a:cubicBezTo>
                <a:lnTo>
                  <a:pt x="6390" y="21429"/>
                </a:lnTo>
                <a:cubicBezTo>
                  <a:pt x="5980" y="21429"/>
                  <a:pt x="5644" y="21227"/>
                  <a:pt x="5644" y="20950"/>
                </a:cubicBezTo>
                <a:cubicBezTo>
                  <a:pt x="5644" y="20673"/>
                  <a:pt x="5980" y="20446"/>
                  <a:pt x="6390" y="20446"/>
                </a:cubicBezTo>
                <a:close/>
                <a:moveTo>
                  <a:pt x="6688" y="15758"/>
                </a:moveTo>
                <a:lnTo>
                  <a:pt x="14448" y="7138"/>
                </a:lnTo>
                <a:lnTo>
                  <a:pt x="17171" y="8247"/>
                </a:lnTo>
                <a:lnTo>
                  <a:pt x="9449" y="16867"/>
                </a:lnTo>
                <a:lnTo>
                  <a:pt x="6688" y="15758"/>
                </a:lnTo>
                <a:close/>
                <a:moveTo>
                  <a:pt x="1242" y="13515"/>
                </a:moveTo>
                <a:lnTo>
                  <a:pt x="9001" y="4895"/>
                </a:lnTo>
                <a:lnTo>
                  <a:pt x="11725" y="6004"/>
                </a:lnTo>
                <a:lnTo>
                  <a:pt x="3965" y="14624"/>
                </a:lnTo>
                <a:lnTo>
                  <a:pt x="1242" y="13515"/>
                </a:lnTo>
                <a:close/>
                <a:moveTo>
                  <a:pt x="11" y="20496"/>
                </a:moveTo>
                <a:lnTo>
                  <a:pt x="757" y="16212"/>
                </a:lnTo>
                <a:lnTo>
                  <a:pt x="6091" y="18379"/>
                </a:lnTo>
                <a:lnTo>
                  <a:pt x="831" y="20824"/>
                </a:lnTo>
                <a:cubicBezTo>
                  <a:pt x="272" y="21101"/>
                  <a:pt x="-64" y="20950"/>
                  <a:pt x="11" y="20496"/>
                </a:cubicBezTo>
                <a:close/>
                <a:moveTo>
                  <a:pt x="11090" y="2501"/>
                </a:moveTo>
                <a:lnTo>
                  <a:pt x="9971" y="3761"/>
                </a:lnTo>
                <a:lnTo>
                  <a:pt x="18141" y="7113"/>
                </a:lnTo>
                <a:lnTo>
                  <a:pt x="19298" y="5853"/>
                </a:lnTo>
                <a:lnTo>
                  <a:pt x="11090" y="2501"/>
                </a:lnTo>
                <a:close/>
                <a:moveTo>
                  <a:pt x="12844" y="585"/>
                </a:moveTo>
                <a:cubicBezTo>
                  <a:pt x="13366" y="5"/>
                  <a:pt x="14485" y="-171"/>
                  <a:pt x="15306" y="182"/>
                </a:cubicBezTo>
                <a:lnTo>
                  <a:pt x="20417" y="2274"/>
                </a:lnTo>
                <a:cubicBezTo>
                  <a:pt x="21275" y="2601"/>
                  <a:pt x="21536" y="3358"/>
                  <a:pt x="21051" y="3937"/>
                </a:cubicBezTo>
                <a:lnTo>
                  <a:pt x="20342" y="4719"/>
                </a:lnTo>
                <a:lnTo>
                  <a:pt x="12135" y="1366"/>
                </a:lnTo>
                <a:lnTo>
                  <a:pt x="12844" y="585"/>
                </a:lnTo>
                <a:close/>
              </a:path>
            </a:pathLst>
          </a:custGeom>
          <a:solidFill>
            <a:srgbClr val="FFFFFF"/>
          </a:solidFill>
          <a:ln>
            <a:solidFill>
              <a:srgbClr val="000000"/>
            </a:solidFill>
          </a:ln>
        </p:spPr>
        <p:txBody>
          <a:bodyPr lIns="45719" rIns="45719"/>
          <a:lstStyle/>
          <a:p>
            <a:pPr hangingPunct="0"/>
            <a:endParaRPr kern="0">
              <a:solidFill>
                <a:srgbClr val="000000"/>
              </a:solidFill>
              <a:sym typeface="Calibri" panose="020F0502020204030204"/>
            </a:endParaRPr>
          </a:p>
        </p:txBody>
      </p:sp>
      <p:sp>
        <p:nvSpPr>
          <p:cNvPr id="4" name="文本框 2"/>
          <p:cNvSpPr txBox="1"/>
          <p:nvPr userDrawn="1"/>
        </p:nvSpPr>
        <p:spPr>
          <a:xfrm>
            <a:off x="5125770" y="6313316"/>
            <a:ext cx="1940457" cy="338554"/>
          </a:xfrm>
          <a:prstGeom prst="rect">
            <a:avLst/>
          </a:prstGeom>
          <a:ln w="12700">
            <a:miter lim="400000"/>
          </a:ln>
        </p:spPr>
        <p:txBody>
          <a:bodyPr wrap="square" lIns="45719" rIns="45719">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hangingPunct="0"/>
            <a:r>
              <a:rPr lang="zh-CN" altLang="en-US" sz="1600" b="0" kern="0" dirty="0">
                <a:solidFill>
                  <a:srgbClr val="535353">
                    <a:lumMod val="60000"/>
                    <a:lumOff val="40000"/>
                  </a:srgbClr>
                </a:solidFill>
                <a:latin typeface="微软雅黑" panose="020B0503020204020204" charset="-122"/>
                <a:ea typeface="微软雅黑" panose="020B0503020204020204" charset="-122"/>
              </a:rPr>
              <a:t>版权所有</a:t>
            </a:r>
            <a:r>
              <a:rPr lang="en-US" altLang="zh-CN" sz="1600" b="0" kern="0" dirty="0">
                <a:solidFill>
                  <a:srgbClr val="535353">
                    <a:lumMod val="60000"/>
                    <a:lumOff val="40000"/>
                  </a:srgbClr>
                </a:solidFill>
                <a:latin typeface="微软雅黑" panose="020B0503020204020204" charset="-122"/>
                <a:ea typeface="微软雅黑" panose="020B0503020204020204" charset="-122"/>
              </a:rPr>
              <a:t>·</a:t>
            </a:r>
            <a:r>
              <a:rPr lang="zh-CN" altLang="en-US" sz="1600" b="0" kern="0" dirty="0">
                <a:solidFill>
                  <a:srgbClr val="535353">
                    <a:lumMod val="60000"/>
                    <a:lumOff val="40000"/>
                  </a:srgbClr>
                </a:solidFill>
                <a:latin typeface="微软雅黑" panose="020B0503020204020204" charset="-122"/>
                <a:ea typeface="微软雅黑" panose="020B0503020204020204" charset="-122"/>
              </a:rPr>
              <a:t>合作共赢</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50"/>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7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0354FC-C2BF-4C30-A66D-5637B01DCA27}" type="datetimeFigureOut">
              <a:rPr lang="zh-CN" altLang="en-US" smtClean="0">
                <a:solidFill>
                  <a:srgbClr val="000000">
                    <a:tint val="75000"/>
                  </a:srgbClr>
                </a:solidFill>
              </a:rPr>
              <a:t>2025/2/22</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0A0E9ED2-679D-4E3B-A794-EEB3428BD54B}"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6"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D90354FC-C2BF-4C30-A66D-5637B01DCA27}" type="datetimeFigureOut">
              <a:rPr lang="zh-CN" altLang="en-US" smtClean="0">
                <a:solidFill>
                  <a:srgbClr val="000000">
                    <a:tint val="75000"/>
                  </a:srgbClr>
                </a:solidFill>
              </a:rPr>
              <a:t>2025/2/22</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0A0E9ED2-679D-4E3B-A794-EEB3428BD54B}"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9"/>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94"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94"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D90354FC-C2BF-4C30-A66D-5637B01DCA27}" type="datetimeFigureOut">
              <a:rPr lang="zh-CN" altLang="en-US" smtClean="0">
                <a:solidFill>
                  <a:srgbClr val="000000">
                    <a:tint val="75000"/>
                  </a:srgbClr>
                </a:solidFill>
              </a:rPr>
              <a:t>2025/2/22</a:t>
            </a:fld>
            <a:endParaRPr lang="zh-CN" altLang="en-US">
              <a:solidFill>
                <a:srgbClr val="000000">
                  <a:tint val="75000"/>
                </a:srgbClr>
              </a:solidFill>
            </a:endParaRPr>
          </a:p>
        </p:txBody>
      </p:sp>
      <p:sp>
        <p:nvSpPr>
          <p:cNvPr id="8" name="页脚占位符 7"/>
          <p:cNvSpPr>
            <a:spLocks noGrp="1"/>
          </p:cNvSpPr>
          <p:nvPr>
            <p:ph type="ftr" sz="quarter" idx="11"/>
          </p:nvPr>
        </p:nvSpPr>
        <p:spPr/>
        <p:txBody>
          <a:bodyPr/>
          <a:lstStyle/>
          <a:p>
            <a:endParaRPr lang="zh-CN" altLang="en-US">
              <a:solidFill>
                <a:srgbClr val="000000">
                  <a:tint val="75000"/>
                </a:srgbClr>
              </a:solidFill>
            </a:endParaRPr>
          </a:p>
        </p:txBody>
      </p:sp>
      <p:sp>
        <p:nvSpPr>
          <p:cNvPr id="9" name="灯片编号占位符 8"/>
          <p:cNvSpPr>
            <a:spLocks noGrp="1"/>
          </p:cNvSpPr>
          <p:nvPr>
            <p:ph type="sldNum" sz="quarter" idx="12"/>
          </p:nvPr>
        </p:nvSpPr>
        <p:spPr/>
        <p:txBody>
          <a:bodyPr/>
          <a:lstStyle/>
          <a:p>
            <a:fld id="{0A0E9ED2-679D-4E3B-A794-EEB3428BD54B}"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theme" Target="../theme/theme2.xml"/><Relationship Id="rId2" Type="http://schemas.openxmlformats.org/officeDocument/2006/relationships/slideLayout" Target="../slideLayouts/slideLayout3.xml"/><Relationship Id="rId16" Type="http://schemas.openxmlformats.org/officeDocument/2006/relationships/slideLayout" Target="../slideLayouts/slideLayout17.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21" Type="http://schemas.openxmlformats.org/officeDocument/2006/relationships/theme" Target="../theme/theme3.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slideLayout" Target="../slideLayouts/slideLayout39.xml"/><Relationship Id="rId1" Type="http://schemas.openxmlformats.org/officeDocument/2006/relationships/slideLayout" Target="../slideLayouts/slideLayout38.xml"/><Relationship Id="rId5" Type="http://schemas.openxmlformats.org/officeDocument/2006/relationships/image" Target="../media/image2.jpeg"/><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389" y="365780"/>
            <a:ext cx="10515224" cy="1324636"/>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389" y="1825890"/>
            <a:ext cx="10515224" cy="4351729"/>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389" y="6356747"/>
            <a:ext cx="2742447" cy="364275"/>
          </a:xfrm>
          <a:prstGeom prst="rect">
            <a:avLst/>
          </a:prstGeom>
        </p:spPr>
        <p:txBody>
          <a:bodyPr vert="horz" lIns="91440" tIns="45720" rIns="91440" bIns="45720" rtlCol="0" anchor="ctr"/>
          <a:lstStyle>
            <a:lvl1pPr algn="l">
              <a:defRPr sz="1140">
                <a:solidFill>
                  <a:schemeClr val="tx1">
                    <a:tint val="75000"/>
                  </a:schemeClr>
                </a:solidFill>
              </a:defRPr>
            </a:lvl1pPr>
          </a:lstStyle>
          <a:p>
            <a:pPr fontAlgn="base">
              <a:spcBef>
                <a:spcPct val="0"/>
              </a:spcBef>
              <a:spcAft>
                <a:spcPct val="0"/>
              </a:spcAft>
            </a:pPr>
            <a:fld id="{43A93E93-166D-47F5-9EF1-ACEABE24AEEA}" type="datetimeFigureOut">
              <a:rPr lang="zh-CN" altLang="en-US" smtClean="0">
                <a:solidFill>
                  <a:prstClr val="black">
                    <a:tint val="75000"/>
                  </a:prstClr>
                </a:solidFill>
              </a:rPr>
              <a:t>2025/2/22</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413" y="6356747"/>
            <a:ext cx="4115176" cy="364275"/>
          </a:xfrm>
          <a:prstGeom prst="rect">
            <a:avLst/>
          </a:prstGeom>
        </p:spPr>
        <p:txBody>
          <a:bodyPr vert="horz" lIns="91440" tIns="45720" rIns="91440" bIns="45720" rtlCol="0" anchor="ctr"/>
          <a:lstStyle>
            <a:lvl1pPr algn="ctr">
              <a:defRPr sz="1140">
                <a:solidFill>
                  <a:schemeClr val="tx1">
                    <a:tint val="75000"/>
                  </a:schemeClr>
                </a:solidFill>
              </a:defRPr>
            </a:lvl1pPr>
          </a:lstStyle>
          <a:p>
            <a:pPr fontAlgn="base">
              <a:spcBef>
                <a:spcPct val="0"/>
              </a:spcBef>
              <a:spcAft>
                <a:spcPct val="0"/>
              </a:spcAft>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1166" y="6356747"/>
            <a:ext cx="2742447" cy="364275"/>
          </a:xfrm>
          <a:prstGeom prst="rect">
            <a:avLst/>
          </a:prstGeom>
        </p:spPr>
        <p:txBody>
          <a:bodyPr vert="horz" lIns="91440" tIns="45720" rIns="91440" bIns="45720" rtlCol="0" anchor="ctr"/>
          <a:lstStyle>
            <a:lvl1pPr algn="r">
              <a:defRPr sz="1140">
                <a:solidFill>
                  <a:schemeClr val="tx1">
                    <a:tint val="75000"/>
                  </a:schemeClr>
                </a:solidFill>
              </a:defRPr>
            </a:lvl1pPr>
          </a:lstStyle>
          <a:p>
            <a:pPr fontAlgn="base">
              <a:spcBef>
                <a:spcPct val="0"/>
              </a:spcBef>
              <a:spcAft>
                <a:spcPct val="0"/>
              </a:spcAft>
            </a:pPr>
            <a:fld id="{118D5ACA-62CA-46DB-AD6B-12EDD6D51A23}" type="slidenum">
              <a:rPr lang="zh-CN" altLang="en-US" smtClean="0">
                <a:solidFill>
                  <a:prstClr val="black">
                    <a:tint val="75000"/>
                  </a:prstClr>
                </a:solidFill>
              </a:rPr>
              <a:t>‹#›</a:t>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49"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866775" rtl="0" eaLnBrk="1" latinLnBrk="0" hangingPunct="1">
        <a:lnSpc>
          <a:spcPct val="90000"/>
        </a:lnSpc>
        <a:spcBef>
          <a:spcPct val="0"/>
        </a:spcBef>
        <a:buNone/>
        <a:defRPr sz="4170" kern="1200">
          <a:solidFill>
            <a:schemeClr val="tx1"/>
          </a:solidFill>
          <a:latin typeface="+mj-lt"/>
          <a:ea typeface="+mj-ea"/>
          <a:cs typeface="+mj-cs"/>
        </a:defRPr>
      </a:lvl1pPr>
    </p:titleStyle>
    <p:bodyStyle>
      <a:lvl1pPr marL="216535" indent="-216535" algn="l" defTabSz="866775" rtl="0" eaLnBrk="1" latinLnBrk="0" hangingPunct="1">
        <a:lnSpc>
          <a:spcPct val="90000"/>
        </a:lnSpc>
        <a:spcBef>
          <a:spcPts val="950"/>
        </a:spcBef>
        <a:buFont typeface="Arial" panose="020B0604020202020204" pitchFamily="34" charset="0"/>
        <a:buChar char="•"/>
        <a:defRPr sz="2655" kern="1200">
          <a:solidFill>
            <a:schemeClr val="tx1"/>
          </a:solidFill>
          <a:latin typeface="+mn-lt"/>
          <a:ea typeface="+mn-ea"/>
          <a:cs typeface="+mn-cs"/>
        </a:defRPr>
      </a:lvl1pPr>
      <a:lvl2pPr marL="650240" indent="-216535" algn="l" defTabSz="866775" rtl="0" eaLnBrk="1" latinLnBrk="0" hangingPunct="1">
        <a:lnSpc>
          <a:spcPct val="90000"/>
        </a:lnSpc>
        <a:spcBef>
          <a:spcPts val="475"/>
        </a:spcBef>
        <a:buFont typeface="Arial" panose="020B0604020202020204" pitchFamily="34" charset="0"/>
        <a:buChar char="•"/>
        <a:defRPr sz="2275" kern="1200">
          <a:solidFill>
            <a:schemeClr val="tx1"/>
          </a:solidFill>
          <a:latin typeface="+mn-lt"/>
          <a:ea typeface="+mn-ea"/>
          <a:cs typeface="+mn-cs"/>
        </a:defRPr>
      </a:lvl2pPr>
      <a:lvl3pPr marL="1083945" indent="-216535" algn="l" defTabSz="866775" rtl="0" eaLnBrk="1" latinLnBrk="0" hangingPunct="1">
        <a:lnSpc>
          <a:spcPct val="90000"/>
        </a:lnSpc>
        <a:spcBef>
          <a:spcPts val="475"/>
        </a:spcBef>
        <a:buFont typeface="Arial" panose="020B0604020202020204" pitchFamily="34" charset="0"/>
        <a:buChar char="•"/>
        <a:defRPr sz="1895" kern="1200">
          <a:solidFill>
            <a:schemeClr val="tx1"/>
          </a:solidFill>
          <a:latin typeface="+mn-lt"/>
          <a:ea typeface="+mn-ea"/>
          <a:cs typeface="+mn-cs"/>
        </a:defRPr>
      </a:lvl3pPr>
      <a:lvl4pPr marL="1517015"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4pPr>
      <a:lvl5pPr marL="1950720"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5pPr>
      <a:lvl6pPr marL="2383790"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6pPr>
      <a:lvl7pPr marL="2817495"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7pPr>
      <a:lvl8pPr marL="3251200"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8pPr>
      <a:lvl9pPr marL="3684270"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9pPr>
    </p:bodyStyle>
    <p:otherStyle>
      <a:defPPr>
        <a:defRPr lang="zh-CN"/>
      </a:defPPr>
      <a:lvl1pPr marL="0" algn="l" defTabSz="866775" rtl="0" eaLnBrk="1" latinLnBrk="0" hangingPunct="1">
        <a:defRPr sz="1705" kern="1200">
          <a:solidFill>
            <a:schemeClr val="tx1"/>
          </a:solidFill>
          <a:latin typeface="+mn-lt"/>
          <a:ea typeface="+mn-ea"/>
          <a:cs typeface="+mn-cs"/>
        </a:defRPr>
      </a:lvl1pPr>
      <a:lvl2pPr marL="433705" algn="l" defTabSz="866775" rtl="0" eaLnBrk="1" latinLnBrk="0" hangingPunct="1">
        <a:defRPr sz="1705" kern="1200">
          <a:solidFill>
            <a:schemeClr val="tx1"/>
          </a:solidFill>
          <a:latin typeface="+mn-lt"/>
          <a:ea typeface="+mn-ea"/>
          <a:cs typeface="+mn-cs"/>
        </a:defRPr>
      </a:lvl2pPr>
      <a:lvl3pPr marL="866775" algn="l" defTabSz="866775" rtl="0" eaLnBrk="1" latinLnBrk="0" hangingPunct="1">
        <a:defRPr sz="1705" kern="1200">
          <a:solidFill>
            <a:schemeClr val="tx1"/>
          </a:solidFill>
          <a:latin typeface="+mn-lt"/>
          <a:ea typeface="+mn-ea"/>
          <a:cs typeface="+mn-cs"/>
        </a:defRPr>
      </a:lvl3pPr>
      <a:lvl4pPr marL="1300480" algn="l" defTabSz="866775" rtl="0" eaLnBrk="1" latinLnBrk="0" hangingPunct="1">
        <a:defRPr sz="1705" kern="1200">
          <a:solidFill>
            <a:schemeClr val="tx1"/>
          </a:solidFill>
          <a:latin typeface="+mn-lt"/>
          <a:ea typeface="+mn-ea"/>
          <a:cs typeface="+mn-cs"/>
        </a:defRPr>
      </a:lvl4pPr>
      <a:lvl5pPr marL="1734185" algn="l" defTabSz="866775" rtl="0" eaLnBrk="1" latinLnBrk="0" hangingPunct="1">
        <a:defRPr sz="1705" kern="1200">
          <a:solidFill>
            <a:schemeClr val="tx1"/>
          </a:solidFill>
          <a:latin typeface="+mn-lt"/>
          <a:ea typeface="+mn-ea"/>
          <a:cs typeface="+mn-cs"/>
        </a:defRPr>
      </a:lvl5pPr>
      <a:lvl6pPr marL="2167255" algn="l" defTabSz="866775" rtl="0" eaLnBrk="1" latinLnBrk="0" hangingPunct="1">
        <a:defRPr sz="1705" kern="1200">
          <a:solidFill>
            <a:schemeClr val="tx1"/>
          </a:solidFill>
          <a:latin typeface="+mn-lt"/>
          <a:ea typeface="+mn-ea"/>
          <a:cs typeface="+mn-cs"/>
        </a:defRPr>
      </a:lvl6pPr>
      <a:lvl7pPr marL="2600960" algn="l" defTabSz="866775" rtl="0" eaLnBrk="1" latinLnBrk="0" hangingPunct="1">
        <a:defRPr sz="1705" kern="1200">
          <a:solidFill>
            <a:schemeClr val="tx1"/>
          </a:solidFill>
          <a:latin typeface="+mn-lt"/>
          <a:ea typeface="+mn-ea"/>
          <a:cs typeface="+mn-cs"/>
        </a:defRPr>
      </a:lvl7pPr>
      <a:lvl8pPr marL="3034030" algn="l" defTabSz="866775" rtl="0" eaLnBrk="1" latinLnBrk="0" hangingPunct="1">
        <a:defRPr sz="1705" kern="1200">
          <a:solidFill>
            <a:schemeClr val="tx1"/>
          </a:solidFill>
          <a:latin typeface="+mn-lt"/>
          <a:ea typeface="+mn-ea"/>
          <a:cs typeface="+mn-cs"/>
        </a:defRPr>
      </a:lvl8pPr>
      <a:lvl9pPr marL="3467735" algn="l" defTabSz="866775" rtl="0" eaLnBrk="1" latinLnBrk="0" hangingPunct="1">
        <a:defRPr sz="170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6" y="365129"/>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6"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6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0354FC-C2BF-4C30-A66D-5637B01DCA27}" type="datetimeFigureOut">
              <a:rPr lang="zh-CN" altLang="en-US" smtClean="0">
                <a:solidFill>
                  <a:srgbClr val="000000">
                    <a:tint val="75000"/>
                  </a:srgbClr>
                </a:solidFill>
              </a:rPr>
              <a:t>2025/2/22</a:t>
            </a:fld>
            <a:endParaRPr lang="zh-CN" altLang="en-US">
              <a:solidFill>
                <a:srgbClr val="000000">
                  <a:tint val="75000"/>
                </a:srgbClr>
              </a:solidFill>
            </a:endParaRPr>
          </a:p>
        </p:txBody>
      </p:sp>
      <p:sp>
        <p:nvSpPr>
          <p:cNvPr id="5" name="页脚占位符 4"/>
          <p:cNvSpPr>
            <a:spLocks noGrp="1"/>
          </p:cNvSpPr>
          <p:nvPr>
            <p:ph type="ftr" sz="quarter" idx="3"/>
          </p:nvPr>
        </p:nvSpPr>
        <p:spPr>
          <a:xfrm>
            <a:off x="4038606" y="635636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srgbClr val="000000">
                  <a:tint val="75000"/>
                </a:srgbClr>
              </a:solidFill>
            </a:endParaRPr>
          </a:p>
        </p:txBody>
      </p:sp>
      <p:sp>
        <p:nvSpPr>
          <p:cNvPr id="6" name="灯片编号占位符 5"/>
          <p:cNvSpPr>
            <a:spLocks noGrp="1"/>
          </p:cNvSpPr>
          <p:nvPr>
            <p:ph type="sldNum" sz="quarter" idx="4"/>
          </p:nvPr>
        </p:nvSpPr>
        <p:spPr>
          <a:xfrm>
            <a:off x="8610606" y="635636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0E9ED2-679D-4E3B-A794-EEB3428BD54B}" type="slidenum">
              <a:rPr lang="zh-CN" altLang="en-US" smtClean="0">
                <a:solidFill>
                  <a:srgbClr val="000000">
                    <a:tint val="75000"/>
                  </a:srgbClr>
                </a:solidFill>
              </a:rPr>
              <a:t>‹#›</a:t>
            </a:fld>
            <a:endParaRPr lang="zh-CN" altLang="en-US">
              <a:solidFill>
                <a:srgbClr val="000000">
                  <a:tint val="75000"/>
                </a:srgbClr>
              </a:solidFill>
            </a:endParaRPr>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 id="2147483670"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6" y="365129"/>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6"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6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D40B2B-1DDF-40BF-951F-8D0566478B5B}" type="datetimeFigureOut">
              <a:rPr lang="zh-CN" altLang="en-US" smtClean="0">
                <a:solidFill>
                  <a:srgbClr val="000000">
                    <a:tint val="75000"/>
                  </a:srgbClr>
                </a:solidFill>
              </a:rPr>
              <a:t>2025/2/22</a:t>
            </a:fld>
            <a:endParaRPr lang="zh-CN" altLang="en-US">
              <a:solidFill>
                <a:srgbClr val="000000">
                  <a:tint val="75000"/>
                </a:srgbClr>
              </a:solidFill>
            </a:endParaRPr>
          </a:p>
        </p:txBody>
      </p:sp>
      <p:sp>
        <p:nvSpPr>
          <p:cNvPr id="5" name="页脚占位符 4"/>
          <p:cNvSpPr>
            <a:spLocks noGrp="1"/>
          </p:cNvSpPr>
          <p:nvPr>
            <p:ph type="ftr" sz="quarter" idx="3"/>
          </p:nvPr>
        </p:nvSpPr>
        <p:spPr>
          <a:xfrm>
            <a:off x="4038606" y="635636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srgbClr val="000000">
                  <a:tint val="75000"/>
                </a:srgbClr>
              </a:solidFill>
            </a:endParaRPr>
          </a:p>
        </p:txBody>
      </p:sp>
      <p:sp>
        <p:nvSpPr>
          <p:cNvPr id="6" name="灯片编号占位符 5"/>
          <p:cNvSpPr>
            <a:spLocks noGrp="1"/>
          </p:cNvSpPr>
          <p:nvPr>
            <p:ph type="sldNum" sz="quarter" idx="4"/>
          </p:nvPr>
        </p:nvSpPr>
        <p:spPr>
          <a:xfrm>
            <a:off x="8610606" y="635636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52F47A-1124-4A1B-804E-D5FE6435DFD9}" type="slidenum">
              <a:rPr lang="zh-CN" altLang="en-US" smtClean="0">
                <a:solidFill>
                  <a:srgbClr val="000000">
                    <a:tint val="75000"/>
                  </a:srgbClr>
                </a:solidFill>
              </a:rPr>
              <a:t>‹#›</a:t>
            </a:fld>
            <a:endParaRPr lang="zh-CN" altLang="en-US">
              <a:solidFill>
                <a:srgbClr val="000000">
                  <a:tint val="75000"/>
                </a:srgbClr>
              </a:solidFill>
            </a:endParaRPr>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 id="2147483690" r:id="rId19"/>
    <p:sldLayoutId id="2147483691" r:id="rId20"/>
  </p:sldLayoutIdLst>
  <p:transition spd="slow" advTm="3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图片 1" descr="图片 1"/>
          <p:cNvPicPr>
            <a:picLocks noChangeAspect="1"/>
          </p:cNvPicPr>
          <p:nvPr/>
        </p:nvPicPr>
        <p:blipFill>
          <a:blip r:embed="rId5"/>
          <a:stretch>
            <a:fillRect/>
          </a:stretch>
        </p:blipFill>
        <p:spPr>
          <a:xfrm>
            <a:off x="0" y="0"/>
            <a:ext cx="12192000" cy="6858000"/>
          </a:xfrm>
          <a:prstGeom prst="rect">
            <a:avLst/>
          </a:prstGeom>
          <a:ln w="12700">
            <a:miter lim="400000"/>
            <a:headEnd/>
            <a:tailEnd/>
          </a:ln>
        </p:spPr>
      </p:pic>
      <p:pic>
        <p:nvPicPr>
          <p:cNvPr id="3" name="图片 3" descr="图片 3"/>
          <p:cNvPicPr>
            <a:picLocks noChangeAspect="1"/>
          </p:cNvPicPr>
          <p:nvPr/>
        </p:nvPicPr>
        <p:blipFill>
          <a:blip r:embed="rId5"/>
          <a:stretch>
            <a:fillRect/>
          </a:stretch>
        </p:blipFill>
        <p:spPr>
          <a:xfrm>
            <a:off x="0" y="0"/>
            <a:ext cx="12192000" cy="6858000"/>
          </a:xfrm>
          <a:prstGeom prst="rect">
            <a:avLst/>
          </a:prstGeom>
          <a:ln w="12700">
            <a:miter lim="400000"/>
            <a:headEnd/>
            <a:tailEnd/>
          </a:ln>
        </p:spPr>
      </p:pic>
      <p:sp>
        <p:nvSpPr>
          <p:cNvPr id="4" name="标题文本"/>
          <p:cNvSpPr txBox="1">
            <a:spLocks noGrp="1"/>
          </p:cNvSpPr>
          <p:nvPr>
            <p:ph type="title"/>
          </p:nvPr>
        </p:nvSpPr>
        <p:spPr>
          <a:xfrm>
            <a:off x="609600" y="92074"/>
            <a:ext cx="10972800" cy="1508127"/>
          </a:xfrm>
          <a:prstGeom prst="rect">
            <a:avLst/>
          </a:prstGeom>
          <a:ln w="12700">
            <a:miter lim="400000"/>
          </a:ln>
        </p:spPr>
        <p:txBody>
          <a:bodyPr lIns="45719" rIns="45719" anchor="ctr"/>
          <a:lstStyle/>
          <a:p>
            <a:r>
              <a:t>标题文本</a:t>
            </a:r>
          </a:p>
        </p:txBody>
      </p:sp>
      <p:sp>
        <p:nvSpPr>
          <p:cNvPr id="5" name="正文级别 1…"/>
          <p:cNvSpPr txBox="1">
            <a:spLocks noGrp="1"/>
          </p:cNvSpPr>
          <p:nvPr>
            <p:ph type="body" idx="1"/>
          </p:nvPr>
        </p:nvSpPr>
        <p:spPr>
          <a:xfrm>
            <a:off x="609600" y="1600200"/>
            <a:ext cx="10972800" cy="5257800"/>
          </a:xfrm>
          <a:prstGeom prst="rect">
            <a:avLst/>
          </a:prstGeom>
          <a:ln w="12700">
            <a:miter lim="400000"/>
          </a:ln>
        </p:spPr>
        <p:txBody>
          <a:bodyPr lIns="45719" rIns="45719"/>
          <a:lstStyle/>
          <a:p>
            <a:r>
              <a:t>正文级别 1</a:t>
            </a:r>
          </a:p>
          <a:p>
            <a:pPr lvl="1"/>
            <a:r>
              <a:t>正文级别 2</a:t>
            </a:r>
          </a:p>
          <a:p>
            <a:pPr lvl="2"/>
            <a:r>
              <a:t>正文级别 3</a:t>
            </a:r>
          </a:p>
          <a:p>
            <a:pPr lvl="3"/>
            <a:r>
              <a:t>正文级别 4</a:t>
            </a:r>
          </a:p>
          <a:p>
            <a:pPr lvl="4"/>
            <a:r>
              <a:t>正文级别 5</a:t>
            </a:r>
          </a:p>
        </p:txBody>
      </p:sp>
      <p:sp>
        <p:nvSpPr>
          <p:cNvPr id="6" name="幻灯片编号"/>
          <p:cNvSpPr txBox="1">
            <a:spLocks noGrp="1"/>
          </p:cNvSpPr>
          <p:nvPr>
            <p:ph type="sldNum" sz="quarter" idx="2"/>
          </p:nvPr>
        </p:nvSpPr>
        <p:spPr>
          <a:xfrm>
            <a:off x="5892800" y="6172200"/>
            <a:ext cx="2844800" cy="368301"/>
          </a:xfrm>
          <a:prstGeom prst="rect">
            <a:avLst/>
          </a:prstGeom>
          <a:ln w="12700">
            <a:miter lim="400000"/>
          </a:ln>
        </p:spPr>
        <p:txBody>
          <a:bodyPr wrap="none" lIns="45719" rIns="45719" anchor="ctr">
            <a:spAutoFit/>
          </a:bodyPr>
          <a:lstStyle>
            <a:lvl1pPr algn="r">
              <a:defRPr sz="1200"/>
            </a:lvl1pPr>
          </a:lstStyle>
          <a:p>
            <a:pPr hangingPunct="0"/>
            <a:fld id="{86CB4B4D-7CA3-9044-876B-883B54F8677D}" type="slidenum">
              <a:rPr kern="0">
                <a:solidFill>
                  <a:srgbClr val="000000"/>
                </a:solidFill>
                <a:sym typeface="Calibri" panose="020F0502020204030204"/>
              </a:rPr>
              <a:t>‹#›</a:t>
            </a:fld>
            <a:endParaRPr kern="0">
              <a:solidFill>
                <a:srgbClr val="000000"/>
              </a:solidFill>
              <a:sym typeface="Calibri" panose="020F0502020204030204"/>
            </a:endParaRPr>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Lst>
  <p:transition spd="med"/>
  <p:txStyles>
    <p:titleStyle>
      <a:lvl1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Calibri Light" panose="020F0302020204030204"/>
          <a:ea typeface="Calibri Light" panose="020F0302020204030204"/>
          <a:cs typeface="Calibri Light" panose="020F0302020204030204"/>
          <a:sym typeface="Calibri Light" panose="020F0302020204030204"/>
        </a:defRPr>
      </a:lvl1pPr>
      <a:lvl2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Calibri Light" panose="020F0302020204030204"/>
          <a:ea typeface="Calibri Light" panose="020F0302020204030204"/>
          <a:cs typeface="Calibri Light" panose="020F0302020204030204"/>
          <a:sym typeface="Calibri Light" panose="020F0302020204030204"/>
        </a:defRPr>
      </a:lvl2pPr>
      <a:lvl3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Calibri Light" panose="020F0302020204030204"/>
          <a:ea typeface="Calibri Light" panose="020F0302020204030204"/>
          <a:cs typeface="Calibri Light" panose="020F0302020204030204"/>
          <a:sym typeface="Calibri Light" panose="020F0302020204030204"/>
        </a:defRPr>
      </a:lvl3pPr>
      <a:lvl4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Calibri Light" panose="020F0302020204030204"/>
          <a:ea typeface="Calibri Light" panose="020F0302020204030204"/>
          <a:cs typeface="Calibri Light" panose="020F0302020204030204"/>
          <a:sym typeface="Calibri Light" panose="020F0302020204030204"/>
        </a:defRPr>
      </a:lvl4pPr>
      <a:lvl5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Calibri Light" panose="020F0302020204030204"/>
          <a:ea typeface="Calibri Light" panose="020F0302020204030204"/>
          <a:cs typeface="Calibri Light" panose="020F0302020204030204"/>
          <a:sym typeface="Calibri Light" panose="020F0302020204030204"/>
        </a:defRPr>
      </a:lvl5pPr>
      <a:lvl6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Calibri Light" panose="020F0302020204030204"/>
          <a:ea typeface="Calibri Light" panose="020F0302020204030204"/>
          <a:cs typeface="Calibri Light" panose="020F0302020204030204"/>
          <a:sym typeface="Calibri Light" panose="020F0302020204030204"/>
        </a:defRPr>
      </a:lvl6pPr>
      <a:lvl7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Calibri Light" panose="020F0302020204030204"/>
          <a:ea typeface="Calibri Light" panose="020F0302020204030204"/>
          <a:cs typeface="Calibri Light" panose="020F0302020204030204"/>
          <a:sym typeface="Calibri Light" panose="020F0302020204030204"/>
        </a:defRPr>
      </a:lvl7pPr>
      <a:lvl8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Calibri Light" panose="020F0302020204030204"/>
          <a:ea typeface="Calibri Light" panose="020F0302020204030204"/>
          <a:cs typeface="Calibri Light" panose="020F0302020204030204"/>
          <a:sym typeface="Calibri Light" panose="020F0302020204030204"/>
        </a:defRPr>
      </a:lvl8pPr>
      <a:lvl9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Calibri Light" panose="020F0302020204030204"/>
          <a:ea typeface="Calibri Light" panose="020F0302020204030204"/>
          <a:cs typeface="Calibri Light" panose="020F0302020204030204"/>
          <a:sym typeface="Calibri Light" panose="020F0302020204030204"/>
        </a:defRPr>
      </a:lvl9pPr>
    </p:titleStyle>
    <p:bodyStyle>
      <a:lvl1pPr marL="228600" marR="0" indent="-228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mn-lt"/>
          <a:ea typeface="+mn-ea"/>
          <a:cs typeface="+mn-cs"/>
          <a:sym typeface="Calibri" panose="020F0502020204030204"/>
        </a:defRPr>
      </a:lvl1pPr>
      <a:lvl2pPr marL="723900" marR="0" indent="-2667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mn-lt"/>
          <a:ea typeface="+mn-ea"/>
          <a:cs typeface="+mn-cs"/>
          <a:sym typeface="Calibri" panose="020F0502020204030204"/>
        </a:defRPr>
      </a:lvl2pPr>
      <a:lvl3pPr marL="1234440" marR="0" indent="-32004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mn-lt"/>
          <a:ea typeface="+mn-ea"/>
          <a:cs typeface="+mn-cs"/>
          <a:sym typeface="Calibri" panose="020F0502020204030204"/>
        </a:defRPr>
      </a:lvl3pPr>
      <a:lvl4pPr marL="17272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mn-lt"/>
          <a:ea typeface="+mn-ea"/>
          <a:cs typeface="+mn-cs"/>
          <a:sym typeface="Calibri" panose="020F0502020204030204"/>
        </a:defRPr>
      </a:lvl4pPr>
      <a:lvl5pPr marL="21844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mn-lt"/>
          <a:ea typeface="+mn-ea"/>
          <a:cs typeface="+mn-cs"/>
          <a:sym typeface="Calibri" panose="020F0502020204030204"/>
        </a:defRPr>
      </a:lvl5pPr>
      <a:lvl6pPr marL="26416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mn-lt"/>
          <a:ea typeface="+mn-ea"/>
          <a:cs typeface="+mn-cs"/>
          <a:sym typeface="Calibri" panose="020F0502020204030204"/>
        </a:defRPr>
      </a:lvl6pPr>
      <a:lvl7pPr marL="30988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mn-lt"/>
          <a:ea typeface="+mn-ea"/>
          <a:cs typeface="+mn-cs"/>
          <a:sym typeface="Calibri" panose="020F0502020204030204"/>
        </a:defRPr>
      </a:lvl7pPr>
      <a:lvl8pPr marL="35560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mn-lt"/>
          <a:ea typeface="+mn-ea"/>
          <a:cs typeface="+mn-cs"/>
          <a:sym typeface="Calibri" panose="020F0502020204030204"/>
        </a:defRPr>
      </a:lvl8pPr>
      <a:lvl9pPr marL="40132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mn-lt"/>
          <a:ea typeface="+mn-ea"/>
          <a:cs typeface="+mn-cs"/>
          <a:sym typeface="Calibri" panose="020F0502020204030204"/>
        </a:defRPr>
      </a:lvl9pPr>
    </p:bodyStyle>
    <p:otherStyle>
      <a:lvl1pPr marL="0" marR="0" indent="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Calibri" panose="020F0502020204030204"/>
        </a:defRPr>
      </a:lvl1pPr>
      <a:lvl2pPr marL="0" marR="0" indent="45720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Calibri" panose="020F0502020204030204"/>
        </a:defRPr>
      </a:lvl2pPr>
      <a:lvl3pPr marL="0" marR="0" indent="91440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Calibri" panose="020F0502020204030204"/>
        </a:defRPr>
      </a:lvl3pPr>
      <a:lvl4pPr marL="0" marR="0" indent="137160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Calibri" panose="020F0502020204030204"/>
        </a:defRPr>
      </a:lvl4pPr>
      <a:lvl5pPr marL="0" marR="0" indent="182880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Calibri" panose="020F0502020204030204"/>
        </a:defRPr>
      </a:lvl5pPr>
      <a:lvl6pPr marL="0" marR="0" indent="228600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Calibri" panose="020F0502020204030204"/>
        </a:defRPr>
      </a:lvl6pPr>
      <a:lvl7pPr marL="0" marR="0" indent="274320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Calibri" panose="020F0502020204030204"/>
        </a:defRPr>
      </a:lvl7pPr>
      <a:lvl8pPr marL="0" marR="0" indent="320040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Calibri" panose="020F0502020204030204"/>
        </a:defRPr>
      </a:lvl8pPr>
      <a:lvl9pPr marL="0" marR="0" indent="365760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Calibri" panose="020F050202020403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9.xml"/><Relationship Id="rId6" Type="http://schemas.microsoft.com/office/2007/relationships/hdphoto" Target="../media/hdphoto2.wdp"/><Relationship Id="rId5" Type="http://schemas.openxmlformats.org/officeDocument/2006/relationships/image" Target="../media/image7.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0.xml"/><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40.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7"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microsoft.com/office/2007/relationships/hdphoto" Target="../media/hdphoto2.wdp"/><Relationship Id="rId2" Type="http://schemas.openxmlformats.org/officeDocument/2006/relationships/notesSlide" Target="../notesSlides/notesSlide2.xml"/><Relationship Id="rId1" Type="http://schemas.openxmlformats.org/officeDocument/2006/relationships/slideLayout" Target="../slideLayouts/slideLayout37.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image" Target="../media/image12.jpe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notesSlide" Target="../notesSlides/notesSlide3.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slideLayout" Target="../slideLayouts/slideLayout37.xml"/><Relationship Id="rId5" Type="http://schemas.openxmlformats.org/officeDocument/2006/relationships/tags" Target="../tags/tag6.xml"/><Relationship Id="rId15" Type="http://schemas.microsoft.com/office/2007/relationships/hdphoto" Target="../media/hdphoto2.wdp"/><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任意多边形: 形状 19"/>
          <p:cNvSpPr>
            <a:spLocks noChangeAspect="1"/>
          </p:cNvSpPr>
          <p:nvPr/>
        </p:nvSpPr>
        <p:spPr>
          <a:xfrm>
            <a:off x="22" y="3305596"/>
            <a:ext cx="551618" cy="1792800"/>
          </a:xfrm>
          <a:custGeom>
            <a:avLst/>
            <a:gdLst>
              <a:gd name="connsiteX0" fmla="*/ 0 w 551446"/>
              <a:gd name="connsiteY0" fmla="*/ 0 h 1792213"/>
              <a:gd name="connsiteX1" fmla="*/ 551446 w 551446"/>
              <a:gd name="connsiteY1" fmla="*/ 0 h 1792213"/>
              <a:gd name="connsiteX2" fmla="*/ 0 w 551446"/>
              <a:gd name="connsiteY2" fmla="*/ 1792213 h 1792213"/>
            </a:gdLst>
            <a:ahLst/>
            <a:cxnLst>
              <a:cxn ang="0">
                <a:pos x="connsiteX0" y="connsiteY0"/>
              </a:cxn>
              <a:cxn ang="0">
                <a:pos x="connsiteX1" y="connsiteY1"/>
              </a:cxn>
              <a:cxn ang="0">
                <a:pos x="connsiteX2" y="connsiteY2"/>
              </a:cxn>
            </a:cxnLst>
            <a:rect l="l" t="t" r="r" b="b"/>
            <a:pathLst>
              <a:path w="551446" h="1792213">
                <a:moveTo>
                  <a:pt x="0" y="0"/>
                </a:moveTo>
                <a:lnTo>
                  <a:pt x="551446" y="0"/>
                </a:lnTo>
                <a:lnTo>
                  <a:pt x="0" y="1792213"/>
                </a:lnTo>
                <a:close/>
              </a:path>
            </a:pathLst>
          </a:custGeom>
          <a:solidFill>
            <a:schemeClr val="accent6">
              <a:lumMod val="75000"/>
            </a:schemeClr>
          </a:solidFill>
          <a:ln w="12700" cap="flat" cmpd="sng" algn="ctr">
            <a:noFill/>
            <a:prstDash val="solid"/>
            <a:miter lim="800000"/>
          </a:ln>
          <a:effectLst/>
        </p:spPr>
        <p:txBody>
          <a:bodyPr rtlCol="0" anchor="ctr"/>
          <a:lstStyle/>
          <a:p>
            <a:pPr algn="ctr">
              <a:defRPr/>
            </a:pPr>
            <a:endParaRPr lang="zh-CN" altLang="en-US" kern="0">
              <a:solidFill>
                <a:prstClr val="white"/>
              </a:solidFill>
              <a:cs typeface="+mn-ea"/>
              <a:sym typeface="+mn-lt"/>
            </a:endParaRPr>
          </a:p>
        </p:txBody>
      </p:sp>
      <p:sp>
        <p:nvSpPr>
          <p:cNvPr id="16" name="任意多边形: 形状 15"/>
          <p:cNvSpPr/>
          <p:nvPr/>
        </p:nvSpPr>
        <p:spPr>
          <a:xfrm>
            <a:off x="9" y="750202"/>
            <a:ext cx="3540869" cy="2825568"/>
          </a:xfrm>
          <a:custGeom>
            <a:avLst/>
            <a:gdLst>
              <a:gd name="connsiteX0" fmla="*/ 0 w 3540869"/>
              <a:gd name="connsiteY0" fmla="*/ 0 h 2825568"/>
              <a:gd name="connsiteX1" fmla="*/ 3540869 w 3540869"/>
              <a:gd name="connsiteY1" fmla="*/ 0 h 2825568"/>
              <a:gd name="connsiteX2" fmla="*/ 2671470 w 3540869"/>
              <a:gd name="connsiteY2" fmla="*/ 2825568 h 2825568"/>
              <a:gd name="connsiteX3" fmla="*/ 0 w 3540869"/>
              <a:gd name="connsiteY3" fmla="*/ 2825568 h 2825568"/>
            </a:gdLst>
            <a:ahLst/>
            <a:cxnLst>
              <a:cxn ang="0">
                <a:pos x="connsiteX0" y="connsiteY0"/>
              </a:cxn>
              <a:cxn ang="0">
                <a:pos x="connsiteX1" y="connsiteY1"/>
              </a:cxn>
              <a:cxn ang="0">
                <a:pos x="connsiteX2" y="connsiteY2"/>
              </a:cxn>
              <a:cxn ang="0">
                <a:pos x="connsiteX3" y="connsiteY3"/>
              </a:cxn>
            </a:cxnLst>
            <a:rect l="l" t="t" r="r" b="b"/>
            <a:pathLst>
              <a:path w="3540869" h="2825568">
                <a:moveTo>
                  <a:pt x="0" y="0"/>
                </a:moveTo>
                <a:lnTo>
                  <a:pt x="3540869" y="0"/>
                </a:lnTo>
                <a:lnTo>
                  <a:pt x="2671470" y="2825568"/>
                </a:lnTo>
                <a:lnTo>
                  <a:pt x="0" y="2825568"/>
                </a:lnTo>
                <a:close/>
              </a:path>
            </a:pathLst>
          </a:custGeom>
          <a:solidFill>
            <a:schemeClr val="accent2"/>
          </a:solidFill>
          <a:ln w="73689" cap="flat">
            <a:noFill/>
            <a:prstDash val="solid"/>
            <a:miter/>
          </a:ln>
          <a:effectLst>
            <a:outerShdw blurRad="63500" algn="ctr" rotWithShape="0">
              <a:prstClr val="black">
                <a:alpha val="40000"/>
              </a:prstClr>
            </a:outerShdw>
          </a:effectLst>
        </p:spPr>
        <p:txBody>
          <a:bodyPr rtlCol="0" anchor="ctr"/>
          <a:lstStyle/>
          <a:p>
            <a:pPr>
              <a:defRPr/>
            </a:pPr>
            <a:endParaRPr lang="zh-CN" altLang="en-US">
              <a:solidFill>
                <a:prstClr val="black"/>
              </a:solidFill>
              <a:cs typeface="+mn-ea"/>
              <a:sym typeface="+mn-lt"/>
            </a:endParaRPr>
          </a:p>
        </p:txBody>
      </p:sp>
      <p:grpSp>
        <p:nvGrpSpPr>
          <p:cNvPr id="37" name="组合 36"/>
          <p:cNvGrpSpPr/>
          <p:nvPr/>
        </p:nvGrpSpPr>
        <p:grpSpPr>
          <a:xfrm>
            <a:off x="522000" y="1835268"/>
            <a:ext cx="9801427" cy="3859158"/>
            <a:chOff x="522000" y="1835268"/>
            <a:chExt cx="9801427" cy="3859158"/>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rcRect t="23345" b="23345"/>
            <a:stretch>
              <a:fillRect/>
            </a:stretch>
          </p:blipFill>
          <p:spPr>
            <a:xfrm>
              <a:off x="522000" y="1835268"/>
              <a:ext cx="9801427" cy="3851606"/>
            </a:xfrm>
            <a:prstGeom prst="parallelogram">
              <a:avLst>
                <a:gd name="adj" fmla="val 30540"/>
              </a:avLst>
            </a:prstGeom>
          </p:spPr>
        </p:pic>
        <p:sp>
          <p:nvSpPr>
            <p:cNvPr id="7" name="平行四边形 6"/>
            <p:cNvSpPr/>
            <p:nvPr/>
          </p:nvSpPr>
          <p:spPr>
            <a:xfrm>
              <a:off x="522000" y="1842426"/>
              <a:ext cx="9801427" cy="3852000"/>
            </a:xfrm>
            <a:prstGeom prst="parallelogram">
              <a:avLst>
                <a:gd name="adj" fmla="val 30589"/>
              </a:avLst>
            </a:prstGeom>
            <a:solidFill>
              <a:schemeClr val="accent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sp>
        <p:nvSpPr>
          <p:cNvPr id="22" name="任意多边形: 形状 21"/>
          <p:cNvSpPr/>
          <p:nvPr/>
        </p:nvSpPr>
        <p:spPr>
          <a:xfrm>
            <a:off x="2820383" y="159548"/>
            <a:ext cx="1713741" cy="1058368"/>
          </a:xfrm>
          <a:custGeom>
            <a:avLst/>
            <a:gdLst>
              <a:gd name="connsiteX0" fmla="*/ 325649 w 1713741"/>
              <a:gd name="connsiteY0" fmla="*/ 0 h 1058368"/>
              <a:gd name="connsiteX1" fmla="*/ 1713741 w 1713741"/>
              <a:gd name="connsiteY1" fmla="*/ 0 h 1058368"/>
              <a:gd name="connsiteX2" fmla="*/ 1388092 w 1713741"/>
              <a:gd name="connsiteY2" fmla="*/ 1058368 h 1058368"/>
              <a:gd name="connsiteX3" fmla="*/ 0 w 1713741"/>
              <a:gd name="connsiteY3" fmla="*/ 1058368 h 1058368"/>
            </a:gdLst>
            <a:ahLst/>
            <a:cxnLst>
              <a:cxn ang="0">
                <a:pos x="connsiteX0" y="connsiteY0"/>
              </a:cxn>
              <a:cxn ang="0">
                <a:pos x="connsiteX1" y="connsiteY1"/>
              </a:cxn>
              <a:cxn ang="0">
                <a:pos x="connsiteX2" y="connsiteY2"/>
              </a:cxn>
              <a:cxn ang="0">
                <a:pos x="connsiteX3" y="connsiteY3"/>
              </a:cxn>
            </a:cxnLst>
            <a:rect l="l" t="t" r="r" b="b"/>
            <a:pathLst>
              <a:path w="1713741" h="1058368">
                <a:moveTo>
                  <a:pt x="325649" y="0"/>
                </a:moveTo>
                <a:lnTo>
                  <a:pt x="1713741" y="0"/>
                </a:lnTo>
                <a:lnTo>
                  <a:pt x="1388092" y="1058368"/>
                </a:lnTo>
                <a:lnTo>
                  <a:pt x="0" y="1058368"/>
                </a:lnTo>
                <a:close/>
              </a:path>
            </a:pathLst>
          </a:custGeom>
          <a:solidFill>
            <a:schemeClr val="accent6">
              <a:lumMod val="75000"/>
            </a:schemeClr>
          </a:solidFill>
          <a:ln w="73689" cap="flat">
            <a:noFill/>
            <a:prstDash val="solid"/>
            <a:miter/>
          </a:ln>
          <a:effectLst>
            <a:outerShdw blurRad="63500" algn="ctr" rotWithShape="0">
              <a:prstClr val="black">
                <a:alpha val="40000"/>
              </a:prstClr>
            </a:outerShdw>
          </a:effectLst>
        </p:spPr>
        <p:txBody>
          <a:bodyPr rtlCol="0" anchor="ctr"/>
          <a:lstStyle/>
          <a:p>
            <a:pPr>
              <a:defRPr/>
            </a:pPr>
            <a:endParaRPr lang="zh-CN" altLang="en-US">
              <a:solidFill>
                <a:prstClr val="black"/>
              </a:solidFill>
              <a:cs typeface="+mn-ea"/>
              <a:sym typeface="+mn-lt"/>
            </a:endParaRPr>
          </a:p>
        </p:txBody>
      </p:sp>
      <p:sp>
        <p:nvSpPr>
          <p:cNvPr id="24" name="任意多边形: 形状 23"/>
          <p:cNvSpPr/>
          <p:nvPr/>
        </p:nvSpPr>
        <p:spPr>
          <a:xfrm>
            <a:off x="1669913" y="5669280"/>
            <a:ext cx="2618856" cy="1188720"/>
          </a:xfrm>
          <a:custGeom>
            <a:avLst/>
            <a:gdLst>
              <a:gd name="connsiteX0" fmla="*/ 365757 w 2618856"/>
              <a:gd name="connsiteY0" fmla="*/ 0 h 1188720"/>
              <a:gd name="connsiteX1" fmla="*/ 2618856 w 2618856"/>
              <a:gd name="connsiteY1" fmla="*/ 0 h 1188720"/>
              <a:gd name="connsiteX2" fmla="*/ 2253099 w 2618856"/>
              <a:gd name="connsiteY2" fmla="*/ 1188720 h 1188720"/>
              <a:gd name="connsiteX3" fmla="*/ 0 w 2618856"/>
              <a:gd name="connsiteY3" fmla="*/ 1188720 h 1188720"/>
            </a:gdLst>
            <a:ahLst/>
            <a:cxnLst>
              <a:cxn ang="0">
                <a:pos x="connsiteX0" y="connsiteY0"/>
              </a:cxn>
              <a:cxn ang="0">
                <a:pos x="connsiteX1" y="connsiteY1"/>
              </a:cxn>
              <a:cxn ang="0">
                <a:pos x="connsiteX2" y="connsiteY2"/>
              </a:cxn>
              <a:cxn ang="0">
                <a:pos x="connsiteX3" y="connsiteY3"/>
              </a:cxn>
            </a:cxnLst>
            <a:rect l="l" t="t" r="r" b="b"/>
            <a:pathLst>
              <a:path w="2618856" h="1188720">
                <a:moveTo>
                  <a:pt x="365757" y="0"/>
                </a:moveTo>
                <a:lnTo>
                  <a:pt x="2618856" y="0"/>
                </a:lnTo>
                <a:lnTo>
                  <a:pt x="2253099" y="1188720"/>
                </a:lnTo>
                <a:lnTo>
                  <a:pt x="0" y="1188720"/>
                </a:lnTo>
                <a:close/>
              </a:path>
            </a:pathLst>
          </a:custGeom>
          <a:solidFill>
            <a:schemeClr val="accent2"/>
          </a:solidFill>
          <a:ln w="73689" cap="flat">
            <a:noFill/>
            <a:prstDash val="solid"/>
            <a:miter/>
          </a:ln>
          <a:effectLst>
            <a:outerShdw blurRad="63500" algn="ctr" rotWithShape="0">
              <a:prstClr val="black">
                <a:alpha val="40000"/>
              </a:prstClr>
            </a:outerShdw>
          </a:effectLst>
        </p:spPr>
        <p:txBody>
          <a:bodyPr rtlCol="0" anchor="ctr"/>
          <a:lstStyle/>
          <a:p>
            <a:pPr>
              <a:defRPr/>
            </a:pPr>
            <a:endParaRPr lang="zh-CN" altLang="en-US">
              <a:solidFill>
                <a:prstClr val="black"/>
              </a:solidFill>
              <a:cs typeface="+mn-ea"/>
              <a:sym typeface="+mn-lt"/>
            </a:endParaRPr>
          </a:p>
        </p:txBody>
      </p:sp>
      <p:sp>
        <p:nvSpPr>
          <p:cNvPr id="26" name="任意多边形: 形状 25"/>
          <p:cNvSpPr/>
          <p:nvPr/>
        </p:nvSpPr>
        <p:spPr>
          <a:xfrm>
            <a:off x="3478245" y="6064374"/>
            <a:ext cx="1055887" cy="652092"/>
          </a:xfrm>
          <a:custGeom>
            <a:avLst/>
            <a:gdLst>
              <a:gd name="connsiteX0" fmla="*/ 200642 w 1055887"/>
              <a:gd name="connsiteY0" fmla="*/ 0 h 652092"/>
              <a:gd name="connsiteX1" fmla="*/ 1055887 w 1055887"/>
              <a:gd name="connsiteY1" fmla="*/ 0 h 652092"/>
              <a:gd name="connsiteX2" fmla="*/ 855245 w 1055887"/>
              <a:gd name="connsiteY2" fmla="*/ 652092 h 652092"/>
              <a:gd name="connsiteX3" fmla="*/ 0 w 1055887"/>
              <a:gd name="connsiteY3" fmla="*/ 652092 h 652092"/>
            </a:gdLst>
            <a:ahLst/>
            <a:cxnLst>
              <a:cxn ang="0">
                <a:pos x="connsiteX0" y="connsiteY0"/>
              </a:cxn>
              <a:cxn ang="0">
                <a:pos x="connsiteX1" y="connsiteY1"/>
              </a:cxn>
              <a:cxn ang="0">
                <a:pos x="connsiteX2" y="connsiteY2"/>
              </a:cxn>
              <a:cxn ang="0">
                <a:pos x="connsiteX3" y="connsiteY3"/>
              </a:cxn>
            </a:cxnLst>
            <a:rect l="l" t="t" r="r" b="b"/>
            <a:pathLst>
              <a:path w="1055887" h="652092">
                <a:moveTo>
                  <a:pt x="200642" y="0"/>
                </a:moveTo>
                <a:lnTo>
                  <a:pt x="1055887" y="0"/>
                </a:lnTo>
                <a:lnTo>
                  <a:pt x="855245" y="652092"/>
                </a:lnTo>
                <a:lnTo>
                  <a:pt x="0" y="652092"/>
                </a:lnTo>
                <a:close/>
              </a:path>
            </a:pathLst>
          </a:custGeom>
          <a:solidFill>
            <a:srgbClr val="71BB17"/>
          </a:solidFill>
          <a:ln w="12700" cap="flat" cmpd="sng" algn="ctr">
            <a:noFill/>
            <a:prstDash val="solid"/>
            <a:miter lim="800000"/>
          </a:ln>
          <a:effectLst/>
        </p:spPr>
        <p:txBody>
          <a:bodyPr rtlCol="0" anchor="ctr"/>
          <a:lstStyle/>
          <a:p>
            <a:pPr algn="ctr">
              <a:defRPr/>
            </a:pPr>
            <a:endParaRPr lang="zh-CN" altLang="en-US" kern="0">
              <a:solidFill>
                <a:prstClr val="white"/>
              </a:solidFill>
              <a:cs typeface="+mn-ea"/>
              <a:sym typeface="+mn-lt"/>
            </a:endParaRPr>
          </a:p>
        </p:txBody>
      </p:sp>
      <p:sp>
        <p:nvSpPr>
          <p:cNvPr id="39" name="任意多边形: 形状 38"/>
          <p:cNvSpPr/>
          <p:nvPr/>
        </p:nvSpPr>
        <p:spPr>
          <a:xfrm>
            <a:off x="11310458" y="-261982"/>
            <a:ext cx="1365109" cy="843060"/>
          </a:xfrm>
          <a:custGeom>
            <a:avLst/>
            <a:gdLst>
              <a:gd name="connsiteX0" fmla="*/ 259401 w 1365109"/>
              <a:gd name="connsiteY0" fmla="*/ 0 h 843060"/>
              <a:gd name="connsiteX1" fmla="*/ 1365109 w 1365109"/>
              <a:gd name="connsiteY1" fmla="*/ 0 h 843060"/>
              <a:gd name="connsiteX2" fmla="*/ 1105708 w 1365109"/>
              <a:gd name="connsiteY2" fmla="*/ 843060 h 843060"/>
              <a:gd name="connsiteX3" fmla="*/ 0 w 1365109"/>
              <a:gd name="connsiteY3" fmla="*/ 843060 h 843060"/>
            </a:gdLst>
            <a:ahLst/>
            <a:cxnLst>
              <a:cxn ang="0">
                <a:pos x="connsiteX0" y="connsiteY0"/>
              </a:cxn>
              <a:cxn ang="0">
                <a:pos x="connsiteX1" y="connsiteY1"/>
              </a:cxn>
              <a:cxn ang="0">
                <a:pos x="connsiteX2" y="connsiteY2"/>
              </a:cxn>
              <a:cxn ang="0">
                <a:pos x="connsiteX3" y="connsiteY3"/>
              </a:cxn>
            </a:cxnLst>
            <a:rect l="l" t="t" r="r" b="b"/>
            <a:pathLst>
              <a:path w="1365109" h="843060">
                <a:moveTo>
                  <a:pt x="259401" y="0"/>
                </a:moveTo>
                <a:lnTo>
                  <a:pt x="1365109" y="0"/>
                </a:lnTo>
                <a:lnTo>
                  <a:pt x="1105708" y="843060"/>
                </a:lnTo>
                <a:lnTo>
                  <a:pt x="0" y="843060"/>
                </a:lnTo>
                <a:close/>
              </a:path>
            </a:pathLst>
          </a:custGeom>
          <a:solidFill>
            <a:srgbClr val="71BB17"/>
          </a:solidFill>
          <a:ln w="73689" cap="flat">
            <a:noFill/>
            <a:prstDash val="solid"/>
            <a:miter/>
          </a:ln>
          <a:effectLst>
            <a:outerShdw blurRad="63500" algn="ctr" rotWithShape="0">
              <a:prstClr val="black">
                <a:alpha val="40000"/>
              </a:prstClr>
            </a:outerShdw>
          </a:effectLst>
        </p:spPr>
        <p:txBody>
          <a:bodyPr rtlCol="0" anchor="ctr"/>
          <a:lstStyle/>
          <a:p>
            <a:pPr>
              <a:defRPr/>
            </a:pPr>
            <a:endParaRPr lang="zh-CN" altLang="en-US">
              <a:solidFill>
                <a:prstClr val="black"/>
              </a:solidFill>
              <a:cs typeface="+mn-ea"/>
              <a:sym typeface="+mn-lt"/>
            </a:endParaRPr>
          </a:p>
        </p:txBody>
      </p:sp>
      <p:sp>
        <p:nvSpPr>
          <p:cNvPr id="41" name="任意多边形: 形状 40"/>
          <p:cNvSpPr/>
          <p:nvPr/>
        </p:nvSpPr>
        <p:spPr>
          <a:xfrm>
            <a:off x="10782522" y="293279"/>
            <a:ext cx="1055887" cy="652092"/>
          </a:xfrm>
          <a:custGeom>
            <a:avLst/>
            <a:gdLst>
              <a:gd name="connsiteX0" fmla="*/ 200642 w 1055887"/>
              <a:gd name="connsiteY0" fmla="*/ 0 h 652092"/>
              <a:gd name="connsiteX1" fmla="*/ 1055887 w 1055887"/>
              <a:gd name="connsiteY1" fmla="*/ 0 h 652092"/>
              <a:gd name="connsiteX2" fmla="*/ 855245 w 1055887"/>
              <a:gd name="connsiteY2" fmla="*/ 652092 h 652092"/>
              <a:gd name="connsiteX3" fmla="*/ 0 w 1055887"/>
              <a:gd name="connsiteY3" fmla="*/ 652092 h 652092"/>
            </a:gdLst>
            <a:ahLst/>
            <a:cxnLst>
              <a:cxn ang="0">
                <a:pos x="connsiteX0" y="connsiteY0"/>
              </a:cxn>
              <a:cxn ang="0">
                <a:pos x="connsiteX1" y="connsiteY1"/>
              </a:cxn>
              <a:cxn ang="0">
                <a:pos x="connsiteX2" y="connsiteY2"/>
              </a:cxn>
              <a:cxn ang="0">
                <a:pos x="connsiteX3" y="connsiteY3"/>
              </a:cxn>
            </a:cxnLst>
            <a:rect l="l" t="t" r="r" b="b"/>
            <a:pathLst>
              <a:path w="1055887" h="652092">
                <a:moveTo>
                  <a:pt x="200642" y="0"/>
                </a:moveTo>
                <a:lnTo>
                  <a:pt x="1055887" y="0"/>
                </a:lnTo>
                <a:lnTo>
                  <a:pt x="855245" y="652092"/>
                </a:lnTo>
                <a:lnTo>
                  <a:pt x="0" y="652092"/>
                </a:lnTo>
                <a:close/>
              </a:path>
            </a:pathLst>
          </a:custGeom>
          <a:solidFill>
            <a:srgbClr val="2C3749"/>
          </a:solidFill>
          <a:ln w="12700" cap="flat" cmpd="sng" algn="ctr">
            <a:noFill/>
            <a:prstDash val="solid"/>
            <a:miter lim="800000"/>
          </a:ln>
          <a:effectLst/>
        </p:spPr>
        <p:txBody>
          <a:bodyPr rtlCol="0" anchor="ctr"/>
          <a:lstStyle/>
          <a:p>
            <a:pPr algn="ctr">
              <a:defRPr/>
            </a:pPr>
            <a:endParaRPr lang="zh-CN" altLang="en-US" kern="0">
              <a:solidFill>
                <a:prstClr val="white"/>
              </a:solidFill>
              <a:cs typeface="+mn-ea"/>
              <a:sym typeface="+mn-lt"/>
            </a:endParaRPr>
          </a:p>
        </p:txBody>
      </p:sp>
      <p:sp>
        <p:nvSpPr>
          <p:cNvPr id="2" name="文本框 1"/>
          <p:cNvSpPr txBox="1"/>
          <p:nvPr/>
        </p:nvSpPr>
        <p:spPr>
          <a:xfrm>
            <a:off x="7771246" y="801606"/>
            <a:ext cx="2618024" cy="1015663"/>
          </a:xfrm>
          <a:prstGeom prst="rect">
            <a:avLst/>
          </a:prstGeom>
          <a:noFill/>
        </p:spPr>
        <p:txBody>
          <a:bodyPr wrap="none" rtlCol="0">
            <a:spAutoFit/>
            <a:scene3d>
              <a:camera prst="orthographicFront"/>
              <a:lightRig rig="threePt" dir="t"/>
            </a:scene3d>
            <a:sp3d contourW="12700"/>
          </a:bodyPr>
          <a:lstStyle/>
          <a:p>
            <a:pPr>
              <a:defRPr/>
            </a:pPr>
            <a:r>
              <a:rPr kumimoji="1" lang="zh-CN" altLang="en-US" sz="6000" b="1" spc="300" dirty="0">
                <a:gradFill flip="none" rotWithShape="1">
                  <a:gsLst>
                    <a:gs pos="0">
                      <a:srgbClr val="0E5FB3">
                        <a:shade val="30000"/>
                        <a:satMod val="115000"/>
                      </a:srgbClr>
                    </a:gs>
                    <a:gs pos="50000">
                      <a:srgbClr val="0E5FB3">
                        <a:shade val="67500"/>
                        <a:satMod val="115000"/>
                      </a:srgbClr>
                    </a:gs>
                    <a:gs pos="100000">
                      <a:srgbClr val="0E5FB3">
                        <a:shade val="100000"/>
                        <a:satMod val="115000"/>
                      </a:srgbClr>
                    </a:gs>
                  </a:gsLst>
                  <a:lin ang="16200000" scaled="1"/>
                  <a:tileRect/>
                </a:gradFill>
                <a:latin typeface="黑体" panose="02010609060101010101" pitchFamily="49" charset="-122"/>
                <a:ea typeface="黑体" panose="02010609060101010101" pitchFamily="49" charset="-122"/>
                <a:cs typeface="+mn-ea"/>
                <a:sym typeface="+mn-lt"/>
              </a:rPr>
              <a:t>项目三</a:t>
            </a:r>
            <a:endParaRPr kumimoji="1" lang="en-US" altLang="zh-CN" sz="6000" b="1" spc="300" dirty="0">
              <a:gradFill flip="none" rotWithShape="1">
                <a:gsLst>
                  <a:gs pos="0">
                    <a:srgbClr val="0E5FB3">
                      <a:shade val="30000"/>
                      <a:satMod val="115000"/>
                    </a:srgbClr>
                  </a:gs>
                  <a:gs pos="50000">
                    <a:srgbClr val="0E5FB3">
                      <a:shade val="67500"/>
                      <a:satMod val="115000"/>
                    </a:srgbClr>
                  </a:gs>
                  <a:gs pos="100000">
                    <a:srgbClr val="0E5FB3">
                      <a:shade val="100000"/>
                      <a:satMod val="115000"/>
                    </a:srgbClr>
                  </a:gs>
                </a:gsLst>
                <a:lin ang="16200000" scaled="1"/>
                <a:tileRect/>
              </a:gradFill>
              <a:latin typeface="黑体" panose="02010609060101010101" pitchFamily="49" charset="-122"/>
              <a:ea typeface="黑体" panose="02010609060101010101" pitchFamily="49" charset="-122"/>
              <a:cs typeface="+mn-ea"/>
              <a:sym typeface="+mn-lt"/>
            </a:endParaRPr>
          </a:p>
        </p:txBody>
      </p:sp>
      <p:grpSp>
        <p:nvGrpSpPr>
          <p:cNvPr id="38" name="组合 37"/>
          <p:cNvGrpSpPr/>
          <p:nvPr/>
        </p:nvGrpSpPr>
        <p:grpSpPr>
          <a:xfrm>
            <a:off x="3289150" y="2085826"/>
            <a:ext cx="9308173" cy="3210737"/>
            <a:chOff x="4366925" y="2085826"/>
            <a:chExt cx="8230394" cy="3210737"/>
          </a:xfrm>
        </p:grpSpPr>
        <p:grpSp>
          <p:nvGrpSpPr>
            <p:cNvPr id="36" name="组合 35"/>
            <p:cNvGrpSpPr/>
            <p:nvPr/>
          </p:nvGrpSpPr>
          <p:grpSpPr>
            <a:xfrm>
              <a:off x="4366925" y="2085826"/>
              <a:ext cx="8230394" cy="3210737"/>
              <a:chOff x="4366925" y="2085826"/>
              <a:chExt cx="8230394" cy="3210737"/>
            </a:xfrm>
          </p:grpSpPr>
          <p:sp>
            <p:nvSpPr>
              <p:cNvPr id="25" name="平行四边形 24"/>
              <p:cNvSpPr/>
              <p:nvPr/>
            </p:nvSpPr>
            <p:spPr>
              <a:xfrm>
                <a:off x="4598567" y="2401469"/>
                <a:ext cx="7998752" cy="2592000"/>
              </a:xfrm>
              <a:prstGeom prst="parallelogram">
                <a:avLst>
                  <a:gd name="adj" fmla="val 32924"/>
                </a:avLst>
              </a:prstGeom>
              <a:solidFill>
                <a:srgbClr val="1C4F82">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FFFF"/>
                  </a:solidFill>
                </a:endParaRPr>
              </a:p>
            </p:txBody>
          </p:sp>
          <p:sp>
            <p:nvSpPr>
              <p:cNvPr id="28" name="任意多边形: 形状 27"/>
              <p:cNvSpPr/>
              <p:nvPr/>
            </p:nvSpPr>
            <p:spPr>
              <a:xfrm>
                <a:off x="4366925" y="2132512"/>
                <a:ext cx="7626087" cy="3131299"/>
              </a:xfrm>
              <a:custGeom>
                <a:avLst/>
                <a:gdLst>
                  <a:gd name="connsiteX0" fmla="*/ 963469 w 6683760"/>
                  <a:gd name="connsiteY0" fmla="*/ 0 h 3131299"/>
                  <a:gd name="connsiteX1" fmla="*/ 6683760 w 6683760"/>
                  <a:gd name="connsiteY1" fmla="*/ 0 h 3131299"/>
                  <a:gd name="connsiteX2" fmla="*/ 6683760 w 6683760"/>
                  <a:gd name="connsiteY2" fmla="*/ 3131299 h 3131299"/>
                  <a:gd name="connsiteX3" fmla="*/ 0 w 6683760"/>
                  <a:gd name="connsiteY3" fmla="*/ 3131299 h 3131299"/>
                  <a:gd name="connsiteX4" fmla="*/ 72579 w 6683760"/>
                  <a:gd name="connsiteY4" fmla="*/ 2895419 h 3131299"/>
                  <a:gd name="connsiteX5" fmla="*/ 6447879 w 6683760"/>
                  <a:gd name="connsiteY5" fmla="*/ 2895419 h 3131299"/>
                  <a:gd name="connsiteX6" fmla="*/ 6447879 w 6683760"/>
                  <a:gd name="connsiteY6" fmla="*/ 235881 h 3131299"/>
                  <a:gd name="connsiteX7" fmla="*/ 890892 w 6683760"/>
                  <a:gd name="connsiteY7" fmla="*/ 235881 h 3131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83760" h="3131299">
                    <a:moveTo>
                      <a:pt x="963469" y="0"/>
                    </a:moveTo>
                    <a:lnTo>
                      <a:pt x="6683760" y="0"/>
                    </a:lnTo>
                    <a:lnTo>
                      <a:pt x="6683760" y="3131299"/>
                    </a:lnTo>
                    <a:lnTo>
                      <a:pt x="0" y="3131299"/>
                    </a:lnTo>
                    <a:lnTo>
                      <a:pt x="72579" y="2895419"/>
                    </a:lnTo>
                    <a:lnTo>
                      <a:pt x="6447879" y="2895419"/>
                    </a:lnTo>
                    <a:lnTo>
                      <a:pt x="6447879" y="235881"/>
                    </a:lnTo>
                    <a:lnTo>
                      <a:pt x="890892" y="235881"/>
                    </a:lnTo>
                    <a:close/>
                  </a:path>
                </a:pathLst>
              </a:custGeom>
              <a:solidFill>
                <a:schemeClr val="accent2"/>
              </a:solidFill>
              <a:ln w="73689" cap="flat">
                <a:solidFill>
                  <a:schemeClr val="accent1"/>
                </a:solidFill>
                <a:prstDash val="solid"/>
                <a:miter/>
              </a:ln>
              <a:effectLst>
                <a:outerShdw blurRad="63500" algn="ctr" rotWithShape="0">
                  <a:prstClr val="black">
                    <a:alpha val="40000"/>
                  </a:prstClr>
                </a:outerShdw>
              </a:effectLst>
            </p:spPr>
            <p:txBody>
              <a:bodyPr rtlCol="0" anchor="ctr"/>
              <a:lstStyle/>
              <a:p>
                <a:pPr>
                  <a:defRPr/>
                </a:pPr>
                <a:endParaRPr lang="zh-CN" altLang="en-US">
                  <a:solidFill>
                    <a:prstClr val="black"/>
                  </a:solidFill>
                  <a:cs typeface="+mn-ea"/>
                  <a:sym typeface="+mn-lt"/>
                </a:endParaRPr>
              </a:p>
            </p:txBody>
          </p:sp>
          <p:sp>
            <p:nvSpPr>
              <p:cNvPr id="35" name="矩形 34"/>
              <p:cNvSpPr/>
              <p:nvPr/>
            </p:nvSpPr>
            <p:spPr>
              <a:xfrm>
                <a:off x="12030563" y="2085826"/>
                <a:ext cx="393948" cy="321073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pic>
          <p:nvPicPr>
            <p:cNvPr id="30" name="图片 29"/>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Lst>
            </a:blip>
            <a:stretch>
              <a:fillRect/>
            </a:stretch>
          </p:blipFill>
          <p:spPr>
            <a:xfrm>
              <a:off x="10527649" y="4997845"/>
              <a:ext cx="1142352" cy="298718"/>
            </a:xfrm>
            <a:prstGeom prst="rect">
              <a:avLst/>
            </a:prstGeom>
          </p:spPr>
        </p:pic>
      </p:grpSp>
      <p:grpSp>
        <p:nvGrpSpPr>
          <p:cNvPr id="40" name="组合 39"/>
          <p:cNvGrpSpPr/>
          <p:nvPr/>
        </p:nvGrpSpPr>
        <p:grpSpPr>
          <a:xfrm>
            <a:off x="9596419" y="6174149"/>
            <a:ext cx="2372205" cy="931022"/>
            <a:chOff x="8622168" y="6183259"/>
            <a:chExt cx="2372205" cy="931022"/>
          </a:xfrm>
        </p:grpSpPr>
        <p:pic>
          <p:nvPicPr>
            <p:cNvPr id="32" name="图片 31"/>
            <p:cNvPicPr>
              <a:picLocks noChangeAspect="1"/>
            </p:cNvPicPr>
            <p:nvPr/>
          </p:nvPicPr>
          <p:blipFill>
            <a:blip r:embed="rId5" cstate="print">
              <a:extLst>
                <a:ext uri="{BEBA8EAE-BF5A-486C-A8C5-ECC9F3942E4B}">
                  <a14:imgProps xmlns:a14="http://schemas.microsoft.com/office/drawing/2010/main">
                    <a14:imgLayer r:embed="rId6">
                      <a14:imgEffect>
                        <a14:brightnessContrast contrast="-20000"/>
                      </a14:imgEffect>
                      <a14:imgEffect>
                        <a14:colorTemperature colorTemp="112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10124629" y="6183259"/>
              <a:ext cx="869744" cy="931022"/>
            </a:xfrm>
            <a:prstGeom prst="rect">
              <a:avLst/>
            </a:prstGeom>
          </p:spPr>
        </p:pic>
        <p:sp>
          <p:nvSpPr>
            <p:cNvPr id="33" name="文本框 32"/>
            <p:cNvSpPr txBox="1"/>
            <p:nvPr/>
          </p:nvSpPr>
          <p:spPr>
            <a:xfrm>
              <a:off x="8622168" y="6498532"/>
              <a:ext cx="2143759"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hangingPunct="0"/>
              <a:r>
                <a:rPr lang="zh-CN" altLang="en-US" sz="1200" dirty="0">
                  <a:solidFill>
                    <a:srgbClr val="0E5FB3"/>
                  </a:solidFill>
                  <a:latin typeface="黑体" panose="02010609060101010101" pitchFamily="49" charset="-122"/>
                  <a:ea typeface="黑体" panose="02010609060101010101" pitchFamily="49" charset="-122"/>
                  <a:sym typeface="Calibri" panose="020F0502020204030204"/>
                </a:rPr>
                <a:t>合作企业与技术支持：</a:t>
              </a:r>
            </a:p>
          </p:txBody>
        </p:sp>
      </p:grpSp>
      <p:sp>
        <p:nvSpPr>
          <p:cNvPr id="15" name="文本框 25"/>
          <p:cNvSpPr txBox="1"/>
          <p:nvPr/>
        </p:nvSpPr>
        <p:spPr>
          <a:xfrm>
            <a:off x="3649004" y="3154394"/>
            <a:ext cx="8432721" cy="1107996"/>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kumimoji="1" lang="zh-CN" altLang="en-US" sz="6600" b="1" i="1" spc="300" dirty="0">
                <a:solidFill>
                  <a:srgbClr val="FFFFFF"/>
                </a:solidFill>
                <a:latin typeface="黑体" panose="02010609060101010101" pitchFamily="49" charset="-122"/>
                <a:ea typeface="黑体" panose="02010609060101010101" pitchFamily="49" charset="-122"/>
                <a:cs typeface="+mn-ea"/>
                <a:sym typeface="+mn-lt"/>
              </a:rPr>
              <a:t>实施出库作业</a:t>
            </a:r>
            <a:endParaRPr kumimoji="1" lang="en-US" altLang="zh-CN" sz="6600" b="1" i="1" spc="300" dirty="0">
              <a:solidFill>
                <a:srgbClr val="FFFFFF"/>
              </a:solidFill>
              <a:latin typeface="黑体" panose="02010609060101010101" pitchFamily="49" charset="-122"/>
              <a:ea typeface="黑体" panose="02010609060101010101" pitchFamily="49"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par>
                                <p:cTn id="8" presetID="22" presetClass="entr" presetSubtype="2" fill="hold" nodeType="withEffect">
                                  <p:stCondLst>
                                    <p:cond delay="250"/>
                                  </p:stCondLst>
                                  <p:childTnLst>
                                    <p:set>
                                      <p:cBhvr>
                                        <p:cTn id="9" dur="1" fill="hold">
                                          <p:stCondLst>
                                            <p:cond delay="0"/>
                                          </p:stCondLst>
                                        </p:cTn>
                                        <p:tgtEl>
                                          <p:spTgt spid="38"/>
                                        </p:tgtEl>
                                        <p:attrNameLst>
                                          <p:attrName>style.visibility</p:attrName>
                                        </p:attrNameLst>
                                      </p:cBhvr>
                                      <p:to>
                                        <p:strVal val="visible"/>
                                      </p:to>
                                    </p:set>
                                    <p:animEffect transition="in" filter="wipe(right)">
                                      <p:cBhvr>
                                        <p:cTn id="10" dur="1000"/>
                                        <p:tgtEl>
                                          <p:spTgt spid="38"/>
                                        </p:tgtEl>
                                      </p:cBhvr>
                                    </p:animEffect>
                                  </p:childTnLst>
                                </p:cTn>
                              </p:par>
                            </p:childTnLst>
                          </p:cTn>
                        </p:par>
                        <p:par>
                          <p:cTn id="11" fill="hold">
                            <p:stCondLst>
                              <p:cond delay="1250"/>
                            </p:stCondLst>
                            <p:childTnLst>
                              <p:par>
                                <p:cTn id="12" presetID="53" presetClass="entr" presetSubtype="16"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fltVal val="0"/>
                                          </p:val>
                                        </p:tav>
                                        <p:tav tm="100000">
                                          <p:val>
                                            <p:strVal val="#ppt_w"/>
                                          </p:val>
                                        </p:tav>
                                      </p:tavLst>
                                    </p:anim>
                                    <p:anim calcmode="lin" valueType="num">
                                      <p:cBhvr>
                                        <p:cTn id="15" dur="500" fill="hold"/>
                                        <p:tgtEl>
                                          <p:spTgt spid="20"/>
                                        </p:tgtEl>
                                        <p:attrNameLst>
                                          <p:attrName>ppt_h</p:attrName>
                                        </p:attrNameLst>
                                      </p:cBhvr>
                                      <p:tavLst>
                                        <p:tav tm="0">
                                          <p:val>
                                            <p:fltVal val="0"/>
                                          </p:val>
                                        </p:tav>
                                        <p:tav tm="100000">
                                          <p:val>
                                            <p:strVal val="#ppt_h"/>
                                          </p:val>
                                        </p:tav>
                                      </p:tavLst>
                                    </p:anim>
                                    <p:animEffect transition="in" filter="fade">
                                      <p:cBhvr>
                                        <p:cTn id="16" dur="500"/>
                                        <p:tgtEl>
                                          <p:spTgt spid="20"/>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animEffect transition="in" filter="fade">
                                      <p:cBhvr>
                                        <p:cTn id="31" dur="500"/>
                                        <p:tgtEl>
                                          <p:spTgt spid="2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1"/>
                                        </p:tgtEl>
                                        <p:attrNameLst>
                                          <p:attrName>style.visibility</p:attrName>
                                        </p:attrNameLst>
                                      </p:cBhvr>
                                      <p:to>
                                        <p:strVal val="visible"/>
                                      </p:to>
                                    </p:set>
                                    <p:anim calcmode="lin" valueType="num">
                                      <p:cBhvr>
                                        <p:cTn id="39" dur="500" fill="hold"/>
                                        <p:tgtEl>
                                          <p:spTgt spid="41"/>
                                        </p:tgtEl>
                                        <p:attrNameLst>
                                          <p:attrName>ppt_w</p:attrName>
                                        </p:attrNameLst>
                                      </p:cBhvr>
                                      <p:tavLst>
                                        <p:tav tm="0">
                                          <p:val>
                                            <p:fltVal val="0"/>
                                          </p:val>
                                        </p:tav>
                                        <p:tav tm="100000">
                                          <p:val>
                                            <p:strVal val="#ppt_w"/>
                                          </p:val>
                                        </p:tav>
                                      </p:tavLst>
                                    </p:anim>
                                    <p:anim calcmode="lin" valueType="num">
                                      <p:cBhvr>
                                        <p:cTn id="40" dur="500" fill="hold"/>
                                        <p:tgtEl>
                                          <p:spTgt spid="41"/>
                                        </p:tgtEl>
                                        <p:attrNameLst>
                                          <p:attrName>ppt_h</p:attrName>
                                        </p:attrNameLst>
                                      </p:cBhvr>
                                      <p:tavLst>
                                        <p:tav tm="0">
                                          <p:val>
                                            <p:fltVal val="0"/>
                                          </p:val>
                                        </p:tav>
                                        <p:tav tm="100000">
                                          <p:val>
                                            <p:strVal val="#ppt_h"/>
                                          </p:val>
                                        </p:tav>
                                      </p:tavLst>
                                    </p:anim>
                                    <p:animEffect transition="in" filter="fade">
                                      <p:cBhvr>
                                        <p:cTn id="41" dur="500"/>
                                        <p:tgtEl>
                                          <p:spTgt spid="41"/>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p:cTn id="44" dur="500" fill="hold"/>
                                        <p:tgtEl>
                                          <p:spTgt spid="39"/>
                                        </p:tgtEl>
                                        <p:attrNameLst>
                                          <p:attrName>ppt_w</p:attrName>
                                        </p:attrNameLst>
                                      </p:cBhvr>
                                      <p:tavLst>
                                        <p:tav tm="0">
                                          <p:val>
                                            <p:fltVal val="0"/>
                                          </p:val>
                                        </p:tav>
                                        <p:tav tm="100000">
                                          <p:val>
                                            <p:strVal val="#ppt_w"/>
                                          </p:val>
                                        </p:tav>
                                      </p:tavLst>
                                    </p:anim>
                                    <p:anim calcmode="lin" valueType="num">
                                      <p:cBhvr>
                                        <p:cTn id="45" dur="500" fill="hold"/>
                                        <p:tgtEl>
                                          <p:spTgt spid="39"/>
                                        </p:tgtEl>
                                        <p:attrNameLst>
                                          <p:attrName>ppt_h</p:attrName>
                                        </p:attrNameLst>
                                      </p:cBhvr>
                                      <p:tavLst>
                                        <p:tav tm="0">
                                          <p:val>
                                            <p:fltVal val="0"/>
                                          </p:val>
                                        </p:tav>
                                        <p:tav tm="100000">
                                          <p:val>
                                            <p:strVal val="#ppt_h"/>
                                          </p:val>
                                        </p:tav>
                                      </p:tavLst>
                                    </p:anim>
                                    <p:animEffect transition="in" filter="fade">
                                      <p:cBhvr>
                                        <p:cTn id="46" dur="500"/>
                                        <p:tgtEl>
                                          <p:spTgt spid="39"/>
                                        </p:tgtEl>
                                      </p:cBhvr>
                                    </p:animEffect>
                                  </p:childTnLst>
                                </p:cTn>
                              </p:par>
                              <p:par>
                                <p:cTn id="47" presetID="53" presetClass="entr" presetSubtype="16" fill="hold"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500" fill="hold"/>
                                        <p:tgtEl>
                                          <p:spTgt spid="40"/>
                                        </p:tgtEl>
                                        <p:attrNameLst>
                                          <p:attrName>ppt_w</p:attrName>
                                        </p:attrNameLst>
                                      </p:cBhvr>
                                      <p:tavLst>
                                        <p:tav tm="0">
                                          <p:val>
                                            <p:fltVal val="0"/>
                                          </p:val>
                                        </p:tav>
                                        <p:tav tm="100000">
                                          <p:val>
                                            <p:strVal val="#ppt_w"/>
                                          </p:val>
                                        </p:tav>
                                      </p:tavLst>
                                    </p:anim>
                                    <p:anim calcmode="lin" valueType="num">
                                      <p:cBhvr>
                                        <p:cTn id="50" dur="500" fill="hold"/>
                                        <p:tgtEl>
                                          <p:spTgt spid="40"/>
                                        </p:tgtEl>
                                        <p:attrNameLst>
                                          <p:attrName>ppt_h</p:attrName>
                                        </p:attrNameLst>
                                      </p:cBhvr>
                                      <p:tavLst>
                                        <p:tav tm="0">
                                          <p:val>
                                            <p:fltVal val="0"/>
                                          </p:val>
                                        </p:tav>
                                        <p:tav tm="100000">
                                          <p:val>
                                            <p:strVal val="#ppt_h"/>
                                          </p:val>
                                        </p:tav>
                                      </p:tavLst>
                                    </p:anim>
                                    <p:animEffect transition="in" filter="fade">
                                      <p:cBhvr>
                                        <p:cTn id="51" dur="500"/>
                                        <p:tgtEl>
                                          <p:spTgt spid="40"/>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fade">
                                      <p:cBhvr>
                                        <p:cTn id="55" dur="500"/>
                                        <p:tgtEl>
                                          <p:spTgt spid="2"/>
                                        </p:tgtEl>
                                      </p:cBhvr>
                                    </p:animEffect>
                                    <p:anim calcmode="lin" valueType="num">
                                      <p:cBhvr>
                                        <p:cTn id="56" dur="500" fill="hold"/>
                                        <p:tgtEl>
                                          <p:spTgt spid="2"/>
                                        </p:tgtEl>
                                        <p:attrNameLst>
                                          <p:attrName>ppt_x</p:attrName>
                                        </p:attrNameLst>
                                      </p:cBhvr>
                                      <p:tavLst>
                                        <p:tav tm="0">
                                          <p:val>
                                            <p:strVal val="#ppt_x"/>
                                          </p:val>
                                        </p:tav>
                                        <p:tav tm="100000">
                                          <p:val>
                                            <p:strVal val="#ppt_x"/>
                                          </p:val>
                                        </p:tav>
                                      </p:tavLst>
                                    </p:anim>
                                    <p:anim calcmode="lin" valueType="num">
                                      <p:cBhvr>
                                        <p:cTn id="57" dur="500" fill="hold"/>
                                        <p:tgtEl>
                                          <p:spTgt spid="2"/>
                                        </p:tgtEl>
                                        <p:attrNameLst>
                                          <p:attrName>ppt_y</p:attrName>
                                        </p:attrNameLst>
                                      </p:cBhvr>
                                      <p:tavLst>
                                        <p:tav tm="0">
                                          <p:val>
                                            <p:strVal val="#ppt_y+.1"/>
                                          </p:val>
                                        </p:tav>
                                        <p:tav tm="100000">
                                          <p:val>
                                            <p:strVal val="#ppt_y"/>
                                          </p:val>
                                        </p:tav>
                                      </p:tavLst>
                                    </p:anim>
                                  </p:childTnLst>
                                </p:cTn>
                              </p:par>
                            </p:childTnLst>
                          </p:cTn>
                        </p:par>
                        <p:par>
                          <p:cTn id="58" fill="hold">
                            <p:stCondLst>
                              <p:cond delay="2250"/>
                            </p:stCondLst>
                            <p:childTnLst>
                              <p:par>
                                <p:cTn id="59" presetID="22" presetClass="entr" presetSubtype="8"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wipe(left)">
                                      <p:cBhvr>
                                        <p:cTn id="6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16" grpId="0" bldLvl="0" animBg="1"/>
      <p:bldP spid="22" grpId="0" bldLvl="0" animBg="1"/>
      <p:bldP spid="24" grpId="0" bldLvl="0" animBg="1"/>
      <p:bldP spid="26" grpId="0" bldLvl="0" animBg="1"/>
      <p:bldP spid="39" grpId="0" bldLvl="0" animBg="1"/>
      <p:bldP spid="41" grpId="0" bldLvl="0" animBg="1"/>
      <p:bldP spid="2" grpId="0"/>
      <p:bldP spid="1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5" name="组合 49"/>
          <p:cNvGrpSpPr/>
          <p:nvPr/>
        </p:nvGrpSpPr>
        <p:grpSpPr>
          <a:xfrm>
            <a:off x="3108678" y="2581219"/>
            <a:ext cx="2166183" cy="1867399"/>
            <a:chOff x="0" y="0"/>
            <a:chExt cx="2166181" cy="1867397"/>
          </a:xfrm>
        </p:grpSpPr>
        <p:sp>
          <p:nvSpPr>
            <p:cNvPr id="371" name="六边形 50"/>
            <p:cNvSpPr/>
            <p:nvPr/>
          </p:nvSpPr>
          <p:spPr>
            <a:xfrm>
              <a:off x="0" y="0"/>
              <a:ext cx="2166181" cy="186739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4655" y="0"/>
                  </a:lnTo>
                  <a:lnTo>
                    <a:pt x="16945" y="0"/>
                  </a:lnTo>
                  <a:lnTo>
                    <a:pt x="21600" y="10800"/>
                  </a:lnTo>
                  <a:lnTo>
                    <a:pt x="16945" y="21600"/>
                  </a:lnTo>
                  <a:lnTo>
                    <a:pt x="4655" y="21600"/>
                  </a:lnTo>
                  <a:close/>
                </a:path>
              </a:pathLst>
            </a:custGeom>
            <a:gradFill flip="none" rotWithShape="1">
              <a:gsLst>
                <a:gs pos="0">
                  <a:srgbClr val="D9D9D9"/>
                </a:gs>
                <a:gs pos="100000">
                  <a:srgbClr val="FFFFFF"/>
                </a:gs>
              </a:gsLst>
              <a:lin ang="2700000" scaled="0"/>
            </a:gradFill>
            <a:ln w="19050" cap="flat">
              <a:solidFill>
                <a:srgbClr val="ECECEC"/>
              </a:solidFill>
              <a:prstDash val="solid"/>
              <a:round/>
            </a:ln>
            <a:effectLst>
              <a:outerShdw blurRad="190500" dist="63500" dir="2700000" rotWithShape="0">
                <a:srgbClr val="000000">
                  <a:alpha val="30000"/>
                </a:srgbClr>
              </a:outerShdw>
            </a:effectLst>
          </p:spPr>
          <p:txBody>
            <a:bodyPr wrap="square" lIns="45719" tIns="45719" rIns="45719" bIns="45719" numCol="1" anchor="t">
              <a:noAutofit/>
            </a:bodyPr>
            <a:lstStyle/>
            <a:p>
              <a:pPr hangingPunct="0">
                <a:defRPr>
                  <a:solidFill>
                    <a:srgbClr val="003366"/>
                  </a:solidFill>
                  <a:latin typeface="Agency FB" panose="020B0503020202020204"/>
                  <a:ea typeface="Agency FB" panose="020B0503020202020204"/>
                  <a:cs typeface="Agency FB" panose="020B0503020202020204"/>
                  <a:sym typeface="Agency FB" panose="020B0503020202020204"/>
                </a:defRPr>
              </a:pPr>
              <a:endParaRPr kern="0">
                <a:solidFill>
                  <a:srgbClr val="003366"/>
                </a:solidFill>
                <a:latin typeface="Agency FB" panose="020B0503020202020204"/>
                <a:ea typeface="Agency FB" panose="020B0503020202020204"/>
                <a:cs typeface="Agency FB" panose="020B0503020202020204"/>
                <a:sym typeface="Agency FB" panose="020B0503020202020204"/>
              </a:endParaRPr>
            </a:p>
          </p:txBody>
        </p:sp>
        <p:sp>
          <p:nvSpPr>
            <p:cNvPr id="372" name="任意多边形 51"/>
            <p:cNvSpPr/>
            <p:nvPr/>
          </p:nvSpPr>
          <p:spPr>
            <a:xfrm>
              <a:off x="226554" y="116222"/>
              <a:ext cx="1718304" cy="747231"/>
            </a:xfrm>
            <a:custGeom>
              <a:avLst/>
              <a:gdLst/>
              <a:ahLst/>
              <a:cxnLst>
                <a:cxn ang="0">
                  <a:pos x="wd2" y="hd2"/>
                </a:cxn>
                <a:cxn ang="5400000">
                  <a:pos x="wd2" y="hd2"/>
                </a:cxn>
                <a:cxn ang="10800000">
                  <a:pos x="wd2" y="hd2"/>
                </a:cxn>
                <a:cxn ang="16200000">
                  <a:pos x="wd2" y="hd2"/>
                </a:cxn>
              </a:cxnLst>
              <a:rect l="0" t="0" r="r" b="b"/>
              <a:pathLst>
                <a:path w="21600" h="21600" extrusionOk="0">
                  <a:moveTo>
                    <a:pt x="4655" y="0"/>
                  </a:moveTo>
                  <a:lnTo>
                    <a:pt x="16945" y="0"/>
                  </a:lnTo>
                  <a:lnTo>
                    <a:pt x="21600" y="21407"/>
                  </a:lnTo>
                  <a:lnTo>
                    <a:pt x="21558" y="21600"/>
                  </a:lnTo>
                  <a:lnTo>
                    <a:pt x="42" y="21600"/>
                  </a:lnTo>
                  <a:lnTo>
                    <a:pt x="0" y="21407"/>
                  </a:lnTo>
                  <a:lnTo>
                    <a:pt x="4655" y="0"/>
                  </a:lnTo>
                  <a:close/>
                </a:path>
              </a:pathLst>
            </a:custGeom>
            <a:solidFill>
              <a:schemeClr val="accent1"/>
            </a:solidFill>
            <a:ln w="12700" cap="flat">
              <a:noFill/>
              <a:miter lim="400000"/>
            </a:ln>
            <a:effectLst/>
          </p:spPr>
          <p:txBody>
            <a:bodyPr wrap="square" lIns="45719" tIns="45719" rIns="45719" bIns="45719" numCol="1" anchor="ctr">
              <a:noAutofit/>
            </a:bodyPr>
            <a:lstStyle/>
            <a:p>
              <a:pPr algn="ctr" hangingPunct="0">
                <a:defRPr>
                  <a:solidFill>
                    <a:srgbClr val="003366"/>
                  </a:solidFill>
                  <a:latin typeface="Agency FB" panose="020B0503020202020204"/>
                  <a:ea typeface="Agency FB" panose="020B0503020202020204"/>
                  <a:cs typeface="Agency FB" panose="020B0503020202020204"/>
                  <a:sym typeface="Agency FB" panose="020B0503020202020204"/>
                </a:defRPr>
              </a:pPr>
              <a:endParaRPr kern="0">
                <a:solidFill>
                  <a:srgbClr val="003366"/>
                </a:solidFill>
                <a:latin typeface="Agency FB" panose="020B0503020202020204"/>
                <a:ea typeface="Agency FB" panose="020B0503020202020204"/>
                <a:cs typeface="Agency FB" panose="020B0503020202020204"/>
                <a:sym typeface="Agency FB" panose="020B0503020202020204"/>
              </a:endParaRPr>
            </a:p>
          </p:txBody>
        </p:sp>
        <p:sp>
          <p:nvSpPr>
            <p:cNvPr id="373" name="文本框 52"/>
            <p:cNvSpPr txBox="1"/>
            <p:nvPr/>
          </p:nvSpPr>
          <p:spPr>
            <a:xfrm>
              <a:off x="761465" y="933697"/>
              <a:ext cx="643254" cy="828674"/>
            </a:xfrm>
            <a:prstGeom prst="rect">
              <a:avLst/>
            </a:prstGeom>
            <a:noFill/>
            <a:ln w="12700" cap="flat">
              <a:noFill/>
              <a:miter lim="400000"/>
            </a:ln>
            <a:effectLst/>
          </p:spPr>
          <p:txBody>
            <a:bodyPr wrap="none" lIns="45719" tIns="45719" rIns="45719" bIns="45719" numCol="1" anchor="t">
              <a:noAutofit/>
            </a:bodyPr>
            <a:lstStyle>
              <a:lvl1pPr algn="ctr">
                <a:defRPr sz="4800" b="1">
                  <a:solidFill>
                    <a:schemeClr val="accent1"/>
                  </a:solidFill>
                  <a:latin typeface="Agency FB" panose="020B0503020202020204"/>
                  <a:ea typeface="Agency FB" panose="020B0503020202020204"/>
                  <a:cs typeface="Agency FB" panose="020B0503020202020204"/>
                  <a:sym typeface="Agency FB" panose="020B0503020202020204"/>
                </a:defRPr>
              </a:lvl1pPr>
            </a:lstStyle>
            <a:p>
              <a:pPr hangingPunct="0"/>
              <a:r>
                <a:rPr kern="0" dirty="0">
                  <a:solidFill>
                    <a:srgbClr val="003366"/>
                  </a:solidFill>
                </a:rPr>
                <a:t>0</a:t>
              </a:r>
              <a:r>
                <a:rPr lang="en-US" kern="0" dirty="0">
                  <a:solidFill>
                    <a:srgbClr val="003366"/>
                  </a:solidFill>
                </a:rPr>
                <a:t>2</a:t>
              </a:r>
            </a:p>
          </p:txBody>
        </p:sp>
        <p:sp>
          <p:nvSpPr>
            <p:cNvPr id="374" name="Freeform 26"/>
            <p:cNvSpPr/>
            <p:nvPr/>
          </p:nvSpPr>
          <p:spPr>
            <a:xfrm>
              <a:off x="887933" y="303580"/>
              <a:ext cx="378336" cy="397492"/>
            </a:xfrm>
            <a:custGeom>
              <a:avLst/>
              <a:gdLst/>
              <a:ahLst/>
              <a:cxnLst>
                <a:cxn ang="0">
                  <a:pos x="wd2" y="hd2"/>
                </a:cxn>
                <a:cxn ang="5400000">
                  <a:pos x="wd2" y="hd2"/>
                </a:cxn>
                <a:cxn ang="10800000">
                  <a:pos x="wd2" y="hd2"/>
                </a:cxn>
                <a:cxn ang="16200000">
                  <a:pos x="wd2" y="hd2"/>
                </a:cxn>
              </a:cxnLst>
              <a:rect l="0" t="0" r="r" b="b"/>
              <a:pathLst>
                <a:path w="21600" h="21600" extrusionOk="0">
                  <a:moveTo>
                    <a:pt x="5203" y="3086"/>
                  </a:moveTo>
                  <a:lnTo>
                    <a:pt x="1011" y="3086"/>
                  </a:lnTo>
                  <a:lnTo>
                    <a:pt x="1011" y="1702"/>
                  </a:lnTo>
                  <a:lnTo>
                    <a:pt x="5203" y="1702"/>
                  </a:lnTo>
                  <a:lnTo>
                    <a:pt x="5203" y="3086"/>
                  </a:lnTo>
                  <a:close/>
                  <a:moveTo>
                    <a:pt x="5203" y="6349"/>
                  </a:moveTo>
                  <a:lnTo>
                    <a:pt x="1011" y="6349"/>
                  </a:lnTo>
                  <a:lnTo>
                    <a:pt x="1011" y="4966"/>
                  </a:lnTo>
                  <a:lnTo>
                    <a:pt x="5203" y="4966"/>
                  </a:lnTo>
                  <a:lnTo>
                    <a:pt x="5203" y="6349"/>
                  </a:lnTo>
                  <a:close/>
                  <a:moveTo>
                    <a:pt x="5203" y="9612"/>
                  </a:moveTo>
                  <a:lnTo>
                    <a:pt x="1011" y="9612"/>
                  </a:lnTo>
                  <a:lnTo>
                    <a:pt x="1011" y="8229"/>
                  </a:lnTo>
                  <a:lnTo>
                    <a:pt x="5203" y="8229"/>
                  </a:lnTo>
                  <a:lnTo>
                    <a:pt x="5203" y="9612"/>
                  </a:lnTo>
                  <a:close/>
                  <a:moveTo>
                    <a:pt x="0" y="21600"/>
                  </a:moveTo>
                  <a:lnTo>
                    <a:pt x="6214" y="21600"/>
                  </a:lnTo>
                  <a:lnTo>
                    <a:pt x="6214" y="0"/>
                  </a:lnTo>
                  <a:lnTo>
                    <a:pt x="0" y="0"/>
                  </a:lnTo>
                  <a:lnTo>
                    <a:pt x="0" y="21600"/>
                  </a:lnTo>
                  <a:close/>
                  <a:moveTo>
                    <a:pt x="12878" y="3086"/>
                  </a:moveTo>
                  <a:lnTo>
                    <a:pt x="8685" y="3086"/>
                  </a:lnTo>
                  <a:lnTo>
                    <a:pt x="8685" y="1702"/>
                  </a:lnTo>
                  <a:lnTo>
                    <a:pt x="12878" y="1702"/>
                  </a:lnTo>
                  <a:lnTo>
                    <a:pt x="12878" y="3086"/>
                  </a:lnTo>
                  <a:close/>
                  <a:moveTo>
                    <a:pt x="12878" y="6349"/>
                  </a:moveTo>
                  <a:lnTo>
                    <a:pt x="8685" y="6349"/>
                  </a:lnTo>
                  <a:lnTo>
                    <a:pt x="8685" y="4966"/>
                  </a:lnTo>
                  <a:lnTo>
                    <a:pt x="12878" y="4966"/>
                  </a:lnTo>
                  <a:lnTo>
                    <a:pt x="12878" y="6349"/>
                  </a:lnTo>
                  <a:close/>
                  <a:moveTo>
                    <a:pt x="12878" y="9612"/>
                  </a:moveTo>
                  <a:lnTo>
                    <a:pt x="8685" y="9612"/>
                  </a:lnTo>
                  <a:lnTo>
                    <a:pt x="8685" y="8229"/>
                  </a:lnTo>
                  <a:lnTo>
                    <a:pt x="12878" y="8229"/>
                  </a:lnTo>
                  <a:lnTo>
                    <a:pt x="12878" y="9612"/>
                  </a:lnTo>
                  <a:close/>
                  <a:moveTo>
                    <a:pt x="7674" y="21600"/>
                  </a:moveTo>
                  <a:lnTo>
                    <a:pt x="13888" y="21600"/>
                  </a:lnTo>
                  <a:lnTo>
                    <a:pt x="13888" y="0"/>
                  </a:lnTo>
                  <a:lnTo>
                    <a:pt x="7674" y="0"/>
                  </a:lnTo>
                  <a:lnTo>
                    <a:pt x="7674" y="21600"/>
                  </a:lnTo>
                  <a:close/>
                  <a:moveTo>
                    <a:pt x="20552" y="3086"/>
                  </a:moveTo>
                  <a:lnTo>
                    <a:pt x="16359" y="3086"/>
                  </a:lnTo>
                  <a:lnTo>
                    <a:pt x="16359" y="1702"/>
                  </a:lnTo>
                  <a:lnTo>
                    <a:pt x="20552" y="1702"/>
                  </a:lnTo>
                  <a:lnTo>
                    <a:pt x="20552" y="3086"/>
                  </a:lnTo>
                  <a:close/>
                  <a:moveTo>
                    <a:pt x="20552" y="6349"/>
                  </a:moveTo>
                  <a:lnTo>
                    <a:pt x="16359" y="6349"/>
                  </a:lnTo>
                  <a:lnTo>
                    <a:pt x="16359" y="4966"/>
                  </a:lnTo>
                  <a:lnTo>
                    <a:pt x="20552" y="4966"/>
                  </a:lnTo>
                  <a:lnTo>
                    <a:pt x="20552" y="6349"/>
                  </a:lnTo>
                  <a:close/>
                  <a:moveTo>
                    <a:pt x="20552" y="9612"/>
                  </a:moveTo>
                  <a:lnTo>
                    <a:pt x="16359" y="9612"/>
                  </a:lnTo>
                  <a:lnTo>
                    <a:pt x="16359" y="8229"/>
                  </a:lnTo>
                  <a:lnTo>
                    <a:pt x="20552" y="8229"/>
                  </a:lnTo>
                  <a:lnTo>
                    <a:pt x="20552" y="9612"/>
                  </a:lnTo>
                  <a:close/>
                  <a:moveTo>
                    <a:pt x="15348" y="21600"/>
                  </a:moveTo>
                  <a:lnTo>
                    <a:pt x="21600" y="21600"/>
                  </a:lnTo>
                  <a:lnTo>
                    <a:pt x="21600" y="0"/>
                  </a:lnTo>
                  <a:lnTo>
                    <a:pt x="15348" y="0"/>
                  </a:lnTo>
                  <a:lnTo>
                    <a:pt x="15348" y="21600"/>
                  </a:lnTo>
                  <a:close/>
                </a:path>
              </a:pathLst>
            </a:custGeom>
            <a:solidFill>
              <a:srgbClr val="FDFDFD"/>
            </a:solidFill>
            <a:ln w="12700" cap="flat">
              <a:noFill/>
              <a:miter lim="400000"/>
            </a:ln>
            <a:effectLst/>
          </p:spPr>
          <p:txBody>
            <a:bodyPr wrap="square" lIns="45719" tIns="45719" rIns="45719" bIns="45719" numCol="1" anchor="t">
              <a:noAutofit/>
            </a:bodyPr>
            <a:lstStyle/>
            <a:p>
              <a:pPr hangingPunct="0">
                <a:defRPr>
                  <a:solidFill>
                    <a:srgbClr val="003366"/>
                  </a:solidFill>
                  <a:latin typeface="Agency FB" panose="020B0503020202020204"/>
                  <a:ea typeface="Agency FB" panose="020B0503020202020204"/>
                  <a:cs typeface="Agency FB" panose="020B0503020202020204"/>
                  <a:sym typeface="Agency FB" panose="020B0503020202020204"/>
                </a:defRPr>
              </a:pPr>
              <a:endParaRPr kern="0">
                <a:solidFill>
                  <a:srgbClr val="003366"/>
                </a:solidFill>
                <a:latin typeface="Agency FB" panose="020B0503020202020204"/>
                <a:ea typeface="Agency FB" panose="020B0503020202020204"/>
                <a:cs typeface="Agency FB" panose="020B0503020202020204"/>
                <a:sym typeface="Agency FB" panose="020B0503020202020204"/>
              </a:endParaRPr>
            </a:p>
          </p:txBody>
        </p:sp>
      </p:grpSp>
      <p:sp>
        <p:nvSpPr>
          <p:cNvPr id="393" name="文本框 71"/>
          <p:cNvSpPr txBox="1"/>
          <p:nvPr/>
        </p:nvSpPr>
        <p:spPr>
          <a:xfrm>
            <a:off x="5417103" y="3342148"/>
            <a:ext cx="4321334" cy="829945"/>
          </a:xfrm>
          <a:prstGeom prst="rect">
            <a:avLst/>
          </a:prstGeom>
          <a:ln w="12700">
            <a:miter lim="400000"/>
          </a:ln>
        </p:spPr>
        <p:txBody>
          <a:bodyPr wrap="square" lIns="45719" rIns="45719">
            <a:normAutofit/>
          </a:bodyPr>
          <a:lstStyle/>
          <a:p>
            <a:pPr hangingPunct="0"/>
            <a:r>
              <a:rPr lang="en-US" altLang="et-EE" sz="2785" kern="0">
                <a:solidFill>
                  <a:srgbClr val="003366"/>
                </a:solidFill>
                <a:latin typeface="Times New Roman" panose="02020603050405020304" pitchFamily="18" charset="0"/>
                <a:cs typeface="Times New Roman" panose="02020603050405020304" pitchFamily="18" charset="0"/>
                <a:sym typeface="+mn-ea"/>
              </a:rPr>
              <a:t>S</a:t>
            </a:r>
            <a:r>
              <a:rPr lang="et-EE" altLang="zh-CN" sz="2785" kern="0">
                <a:solidFill>
                  <a:srgbClr val="003366"/>
                </a:solidFill>
                <a:latin typeface="Times New Roman" panose="02020603050405020304" pitchFamily="18" charset="0"/>
                <a:cs typeface="Times New Roman" panose="02020603050405020304" pitchFamily="18" charset="0"/>
                <a:sym typeface="+mn-ea"/>
              </a:rPr>
              <a:t>hipping operation process</a:t>
            </a:r>
            <a:endParaRPr lang="zh-CN" altLang="en-US" sz="2785" kern="0" dirty="0">
              <a:solidFill>
                <a:srgbClr val="003366"/>
              </a:solidFill>
              <a:latin typeface="Times New Roman" panose="02020603050405020304" pitchFamily="18" charset="0"/>
              <a:cs typeface="Times New Roman" panose="02020603050405020304" pitchFamily="18" charset="0"/>
              <a:sym typeface="+mn-ea"/>
            </a:endParaRPr>
          </a:p>
        </p:txBody>
      </p:sp>
      <p:sp>
        <p:nvSpPr>
          <p:cNvPr id="26" name="文本框 25"/>
          <p:cNvSpPr txBox="1"/>
          <p:nvPr/>
        </p:nvSpPr>
        <p:spPr>
          <a:xfrm>
            <a:off x="957972" y="349710"/>
            <a:ext cx="6600997"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ormAutofit/>
          </a:bodyPr>
          <a:lstStyle/>
          <a:p>
            <a:pPr hangingPunct="0"/>
            <a:r>
              <a:rPr lang="en-US" altLang="zh-CN" sz="2400" kern="0">
                <a:solidFill>
                  <a:srgbClr val="003366"/>
                </a:solidFill>
                <a:latin typeface="Times New Roman" panose="02020603050405020304" pitchFamily="18" charset="0"/>
                <a:ea typeface="微软雅黑" panose="020B0503020204020204" charset="-122"/>
                <a:cs typeface="Times New Roman" panose="02020603050405020304" pitchFamily="18" charset="0"/>
                <a:sym typeface="Calibri" panose="020F0502020204030204"/>
              </a:rPr>
              <a:t>The operation process </a:t>
            </a:r>
            <a:endParaRPr lang="zh-CN" altLang="en-US" sz="2400" kern="0" dirty="0">
              <a:solidFill>
                <a:srgbClr val="003366"/>
              </a:solidFill>
              <a:latin typeface="Times New Roman" panose="02020603050405020304" pitchFamily="18" charset="0"/>
              <a:ea typeface="微软雅黑" panose="020B0503020204020204" charset="-122"/>
              <a:cs typeface="Times New Roman" panose="02020603050405020304" pitchFamily="18" charset="0"/>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3000">
        <p:dissolve/>
      </p:transition>
    </mc:Choice>
    <mc:Fallback xmlns="">
      <p:transition spd="slow" advClick="0" advTm="3000">
        <p:dissolv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indefinite" fill="hold"/>
                                        <p:tgtEl>
                                          <p:spTgt spid="375"/>
                                        </p:tgtEl>
                                        <p:attrNameLst>
                                          <p:attrName>style.visibility</p:attrName>
                                        </p:attrNameLst>
                                      </p:cBhvr>
                                      <p:to>
                                        <p:strVal val="visible"/>
                                      </p:to>
                                    </p:set>
                                    <p:anim calcmode="lin" valueType="num">
                                      <p:cBhvr>
                                        <p:cTn id="7" dur="750" fill="hold"/>
                                        <p:tgtEl>
                                          <p:spTgt spid="375"/>
                                        </p:tgtEl>
                                        <p:attrNameLst>
                                          <p:attrName>ppt_w</p:attrName>
                                        </p:attrNameLst>
                                      </p:cBhvr>
                                      <p:tavLst>
                                        <p:tav tm="0">
                                          <p:val>
                                            <p:strVal val="4*#ppt_w"/>
                                          </p:val>
                                        </p:tav>
                                        <p:tav tm="100000">
                                          <p:val>
                                            <p:strVal val="#ppt_w"/>
                                          </p:val>
                                        </p:tav>
                                      </p:tavLst>
                                    </p:anim>
                                    <p:anim calcmode="lin" valueType="num">
                                      <p:cBhvr>
                                        <p:cTn id="8" dur="750" fill="hold"/>
                                        <p:tgtEl>
                                          <p:spTgt spid="375"/>
                                        </p:tgtEl>
                                        <p:attrNameLst>
                                          <p:attrName>ppt_h</p:attrName>
                                        </p:attrNameLst>
                                      </p:cBhvr>
                                      <p:tavLst>
                                        <p:tav tm="0">
                                          <p:val>
                                            <p:strVal val="4*#ppt_h"/>
                                          </p:val>
                                        </p:tav>
                                        <p:tav tm="100000">
                                          <p:val>
                                            <p:strVal val="#ppt_h"/>
                                          </p:val>
                                        </p:tav>
                                      </p:tavLst>
                                    </p:anim>
                                  </p:childTnLst>
                                </p:cTn>
                              </p:par>
                            </p:childTnLst>
                          </p:cTn>
                        </p:par>
                        <p:par>
                          <p:cTn id="9" fill="hold">
                            <p:stCondLst>
                              <p:cond delay="1000"/>
                            </p:stCondLst>
                            <p:childTnLst>
                              <p:par>
                                <p:cTn id="10" presetID="26" presetClass="emph" presetSubtype="0" fill="hold" grpId="1" nodeType="afterEffect">
                                  <p:stCondLst>
                                    <p:cond delay="0"/>
                                  </p:stCondLst>
                                  <p:childTnLst>
                                    <p:animEffect transition="out" filter="fade">
                                      <p:cBhvr>
                                        <p:cTn id="11" dur="500" fill="hold" tmFilter="0, 0; .2, .5; .8, .5; 1, 0"/>
                                        <p:tgtEl>
                                          <p:spTgt spid="375"/>
                                        </p:tgtEl>
                                      </p:cBhvr>
                                    </p:animEffect>
                                    <p:animScale>
                                      <p:cBhvr>
                                        <p:cTn id="12" dur="250" autoRev="1" fill="hold"/>
                                        <p:tgtEl>
                                          <p:spTgt spid="375"/>
                                        </p:tgtEl>
                                      </p:cBhvr>
                                      <p:by x="105000" y="105000"/>
                                    </p:animScale>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indefinite" fill="hold"/>
                                        <p:tgtEl>
                                          <p:spTgt spid="393"/>
                                        </p:tgtEl>
                                        <p:attrNameLst>
                                          <p:attrName>style.visibility</p:attrName>
                                        </p:attrNameLst>
                                      </p:cBhvr>
                                      <p:to>
                                        <p:strVal val="visible"/>
                                      </p:to>
                                    </p:set>
                                    <p:animEffect transition="in" filter="wipe(left)">
                                      <p:cBhvr>
                                        <p:cTn id="16" dur="500"/>
                                        <p:tgtEl>
                                          <p:spTgt spid="3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5" grpId="0" bldLvl="0" animBg="1" advAuto="0"/>
      <p:bldP spid="375" grpId="1" bldLvl="0" animBg="1" advAuto="0"/>
      <p:bldP spid="393" grpId="0"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文本框 2"/>
          <p:cNvSpPr txBox="1"/>
          <p:nvPr/>
        </p:nvSpPr>
        <p:spPr>
          <a:xfrm>
            <a:off x="1102994" y="318605"/>
            <a:ext cx="6853651" cy="583565"/>
          </a:xfrm>
          <a:prstGeom prst="rect">
            <a:avLst/>
          </a:prstGeom>
          <a:ln w="12700">
            <a:miter lim="400000"/>
          </a:ln>
        </p:spPr>
        <p:txBody>
          <a:bodyPr wrap="square" lIns="45719" rIns="45719">
            <a:spAutoFit/>
          </a:bodyPr>
          <a:lstStyle>
            <a:lvl1pPr>
              <a:defRPr sz="3200" b="1">
                <a:solidFill>
                  <a:schemeClr val="accent1"/>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hangingPunct="0"/>
            <a:r>
              <a:rPr lang="zh-CN" altLang="en-US" kern="0" dirty="0">
                <a:solidFill>
                  <a:srgbClr val="003366"/>
                </a:solidFill>
              </a:rPr>
              <a:t>二、发运作业流程图</a:t>
            </a:r>
          </a:p>
        </p:txBody>
      </p:sp>
      <p:pic>
        <p:nvPicPr>
          <p:cNvPr id="290" name="图片 160"/>
          <p:cNvPicPr>
            <a:picLocks noChangeAspect="1"/>
          </p:cNvPicPr>
          <p:nvPr/>
        </p:nvPicPr>
        <p:blipFill>
          <a:blip r:embed="rId3"/>
          <a:stretch>
            <a:fillRect/>
          </a:stretch>
        </p:blipFill>
        <p:spPr>
          <a:xfrm>
            <a:off x="494665" y="1095375"/>
            <a:ext cx="10801985" cy="531622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文本框 2"/>
          <p:cNvSpPr txBox="1"/>
          <p:nvPr/>
        </p:nvSpPr>
        <p:spPr>
          <a:xfrm>
            <a:off x="1102994" y="318605"/>
            <a:ext cx="6853651" cy="583565"/>
          </a:xfrm>
          <a:prstGeom prst="rect">
            <a:avLst/>
          </a:prstGeom>
          <a:ln w="12700">
            <a:miter lim="400000"/>
          </a:ln>
        </p:spPr>
        <p:txBody>
          <a:bodyPr wrap="square" lIns="45719" rIns="45719">
            <a:normAutofit/>
          </a:bodyPr>
          <a:lstStyle>
            <a:lvl1pPr>
              <a:defRPr sz="3200" b="1">
                <a:solidFill>
                  <a:schemeClr val="accent1"/>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hangingPunct="0"/>
            <a:r>
              <a:rPr lang="en-US" altLang="zh-CN" sz="2275" kern="0">
                <a:solidFill>
                  <a:srgbClr val="003366"/>
                </a:solidFill>
                <a:latin typeface="Times New Roman" panose="02020603050405020304" pitchFamily="18" charset="0"/>
                <a:cs typeface="Times New Roman" panose="02020603050405020304" pitchFamily="18" charset="0"/>
              </a:rPr>
              <a:t>II. Flowchart of shipping operations</a:t>
            </a:r>
            <a:endParaRPr lang="zh-CN" altLang="en-US" sz="2275" kern="0" dirty="0">
              <a:solidFill>
                <a:srgbClr val="003366"/>
              </a:solidFill>
              <a:latin typeface="Times New Roman" panose="02020603050405020304" pitchFamily="18" charset="0"/>
              <a:cs typeface="Times New Roman" panose="02020603050405020304" pitchFamily="18" charset="0"/>
            </a:endParaRPr>
          </a:p>
        </p:txBody>
      </p:sp>
      <p:pic>
        <p:nvPicPr>
          <p:cNvPr id="290" name="图片 160"/>
          <p:cNvPicPr>
            <a:picLocks noChangeAspect="1"/>
          </p:cNvPicPr>
          <p:nvPr/>
        </p:nvPicPr>
        <p:blipFill>
          <a:blip r:embed="rId3"/>
          <a:stretch>
            <a:fillRect/>
          </a:stretch>
        </p:blipFill>
        <p:spPr>
          <a:xfrm>
            <a:off x="494665" y="1095375"/>
            <a:ext cx="10801985" cy="5316220"/>
          </a:xfrm>
          <a:prstGeom prst="rect">
            <a:avLst/>
          </a:prstGeom>
          <a:noFill/>
          <a:ln>
            <a:noFill/>
          </a:ln>
        </p:spPr>
      </p:pic>
      <p:sp>
        <p:nvSpPr>
          <p:cNvPr id="2" name="文本框 1"/>
          <p:cNvSpPr txBox="1"/>
          <p:nvPr/>
        </p:nvSpPr>
        <p:spPr>
          <a:xfrm>
            <a:off x="377190" y="1219200"/>
            <a:ext cx="4064000" cy="598805"/>
          </a:xfrm>
          <a:prstGeom prst="rect">
            <a:avLst/>
          </a:prstGeom>
          <a:solidFill>
            <a:schemeClr val="bg1"/>
          </a:solidFill>
        </p:spPr>
        <p:txBody>
          <a:bodyPr>
            <a:noAutofit/>
            <a:extLst>
              <a:ext uri="{4A0BC546-FE56-4ADE-93B0-CB8AF2F6F144}">
                <wpsdc:textFrameExt xmlns:wpsdc="http://www.wps.cn/officeDocument/2022/drawingmlCustomData" xmlns="" type="text"/>
              </a:ext>
            </a:extLst>
          </a:bodyPr>
          <a:lstStyle/>
          <a:p>
            <a:pPr algn="l"/>
            <a:r>
              <a:rPr lang="en-US" altLang="zh-CN" sz="1800">
                <a:latin typeface="Times New Roman" panose="02020603050405020304" pitchFamily="18" charset="0"/>
                <a:ea typeface="微软雅黑" panose="020B0503020204020204" charset="-122"/>
                <a:cs typeface="Times New Roman" panose="02020603050405020304" pitchFamily="18" charset="0"/>
              </a:rPr>
              <a:t>Dispatching Team Member</a:t>
            </a:r>
          </a:p>
        </p:txBody>
      </p:sp>
      <p:sp>
        <p:nvSpPr>
          <p:cNvPr id="3" name="文本框 2"/>
          <p:cNvSpPr txBox="1"/>
          <p:nvPr/>
        </p:nvSpPr>
        <p:spPr>
          <a:xfrm>
            <a:off x="3401695" y="1219200"/>
            <a:ext cx="1867535" cy="598805"/>
          </a:xfrm>
          <a:prstGeom prst="rect">
            <a:avLst/>
          </a:prstGeom>
          <a:solidFill>
            <a:schemeClr val="bg1"/>
          </a:solidFill>
        </p:spPr>
        <p:txBody>
          <a:bodyPr>
            <a:noAutofit/>
            <a:extLst>
              <a:ext uri="{4A0BC546-FE56-4ADE-93B0-CB8AF2F6F144}">
                <wpsdc:textFrameExt xmlns:wpsdc="http://www.wps.cn/officeDocument/2022/drawingmlCustomData" xmlns="" type="text"/>
              </a:ext>
            </a:extLst>
          </a:bodyPr>
          <a:lstStyle/>
          <a:p>
            <a:pPr algn="l"/>
            <a:r>
              <a:rPr lang="en-US" altLang="zh-CN" sz="1800">
                <a:latin typeface="Times New Roman" panose="02020603050405020304" pitchFamily="18" charset="0"/>
                <a:ea typeface="微软雅黑" panose="020B0503020204020204" charset="-122"/>
                <a:cs typeface="Times New Roman" panose="02020603050405020304" pitchFamily="18" charset="0"/>
              </a:rPr>
              <a:t>Delivery Driver</a:t>
            </a:r>
          </a:p>
        </p:txBody>
      </p:sp>
      <p:sp>
        <p:nvSpPr>
          <p:cNvPr id="4" name="文本框 3"/>
          <p:cNvSpPr txBox="1"/>
          <p:nvPr/>
        </p:nvSpPr>
        <p:spPr>
          <a:xfrm>
            <a:off x="5092700" y="1219200"/>
            <a:ext cx="4064000" cy="598805"/>
          </a:xfrm>
          <a:prstGeom prst="rect">
            <a:avLst/>
          </a:prstGeom>
          <a:solidFill>
            <a:schemeClr val="bg1"/>
          </a:solidFill>
        </p:spPr>
        <p:txBody>
          <a:bodyPr>
            <a:noAutofit/>
            <a:extLst>
              <a:ext uri="{4A0BC546-FE56-4ADE-93B0-CB8AF2F6F144}">
                <wpsdc:textFrameExt xmlns:wpsdc="http://www.wps.cn/officeDocument/2022/drawingmlCustomData" xmlns="" type="text"/>
              </a:ext>
            </a:extLst>
          </a:bodyPr>
          <a:lstStyle/>
          <a:p>
            <a:pPr algn="l"/>
            <a:r>
              <a:rPr lang="en-US" altLang="zh-CN" sz="1800">
                <a:latin typeface="Times New Roman" panose="02020603050405020304" pitchFamily="18" charset="0"/>
                <a:ea typeface="微软雅黑" panose="020B0503020204020204" charset="-122"/>
                <a:cs typeface="Times New Roman" panose="02020603050405020304" pitchFamily="18" charset="0"/>
              </a:rPr>
              <a:t>Warehouse Delivery Team Member</a:t>
            </a:r>
          </a:p>
        </p:txBody>
      </p:sp>
      <p:sp>
        <p:nvSpPr>
          <p:cNvPr id="5" name="文本框 4"/>
          <p:cNvSpPr txBox="1"/>
          <p:nvPr/>
        </p:nvSpPr>
        <p:spPr>
          <a:xfrm>
            <a:off x="8662670" y="1219200"/>
            <a:ext cx="3446780" cy="598805"/>
          </a:xfrm>
          <a:prstGeom prst="rect">
            <a:avLst/>
          </a:prstGeom>
          <a:solidFill>
            <a:schemeClr val="bg1"/>
          </a:solidFill>
        </p:spPr>
        <p:txBody>
          <a:bodyPr>
            <a:noAutofit/>
            <a:extLst>
              <a:ext uri="{4A0BC546-FE56-4ADE-93B0-CB8AF2F6F144}">
                <wpsdc:textFrameExt xmlns:wpsdc="http://www.wps.cn/officeDocument/2022/drawingmlCustomData" xmlns="" type="text"/>
              </a:ext>
            </a:extLst>
          </a:bodyPr>
          <a:lstStyle/>
          <a:p>
            <a:pPr algn="l"/>
            <a:r>
              <a:rPr lang="en-US" altLang="zh-CN">
                <a:latin typeface="Times New Roman" panose="02020603050405020304" pitchFamily="18" charset="0"/>
                <a:ea typeface="微软雅黑" panose="020B0503020204020204" charset="-122"/>
                <a:cs typeface="Times New Roman" panose="02020603050405020304" pitchFamily="18" charset="0"/>
                <a:sym typeface="+mn-ea"/>
              </a:rPr>
              <a:t>Warehouse Delivery Team Leader</a:t>
            </a:r>
            <a:endParaRPr lang="en-US" altLang="zh-CN" sz="1800">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5" name="组合 49"/>
          <p:cNvGrpSpPr/>
          <p:nvPr/>
        </p:nvGrpSpPr>
        <p:grpSpPr>
          <a:xfrm>
            <a:off x="3108678" y="2581219"/>
            <a:ext cx="2166183" cy="1867399"/>
            <a:chOff x="0" y="0"/>
            <a:chExt cx="2166181" cy="1867397"/>
          </a:xfrm>
        </p:grpSpPr>
        <p:sp>
          <p:nvSpPr>
            <p:cNvPr id="371" name="六边形 50"/>
            <p:cNvSpPr/>
            <p:nvPr/>
          </p:nvSpPr>
          <p:spPr>
            <a:xfrm>
              <a:off x="0" y="0"/>
              <a:ext cx="2166181" cy="186739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4655" y="0"/>
                  </a:lnTo>
                  <a:lnTo>
                    <a:pt x="16945" y="0"/>
                  </a:lnTo>
                  <a:lnTo>
                    <a:pt x="21600" y="10800"/>
                  </a:lnTo>
                  <a:lnTo>
                    <a:pt x="16945" y="21600"/>
                  </a:lnTo>
                  <a:lnTo>
                    <a:pt x="4655" y="21600"/>
                  </a:lnTo>
                  <a:close/>
                </a:path>
              </a:pathLst>
            </a:custGeom>
            <a:gradFill flip="none" rotWithShape="1">
              <a:gsLst>
                <a:gs pos="0">
                  <a:srgbClr val="D9D9D9"/>
                </a:gs>
                <a:gs pos="100000">
                  <a:srgbClr val="FFFFFF"/>
                </a:gs>
              </a:gsLst>
              <a:lin ang="2700000" scaled="0"/>
            </a:gradFill>
            <a:ln w="19050" cap="flat">
              <a:solidFill>
                <a:srgbClr val="ECECEC"/>
              </a:solidFill>
              <a:prstDash val="solid"/>
              <a:round/>
            </a:ln>
            <a:effectLst>
              <a:outerShdw blurRad="190500" dist="63500" dir="2700000" rotWithShape="0">
                <a:srgbClr val="000000">
                  <a:alpha val="30000"/>
                </a:srgbClr>
              </a:outerShdw>
            </a:effectLst>
          </p:spPr>
          <p:txBody>
            <a:bodyPr wrap="square" lIns="45719" tIns="45719" rIns="45719" bIns="45719" numCol="1" anchor="t">
              <a:noAutofit/>
            </a:bodyPr>
            <a:lstStyle/>
            <a:p>
              <a:pPr hangingPunct="0">
                <a:defRPr>
                  <a:solidFill>
                    <a:srgbClr val="003366"/>
                  </a:solidFill>
                  <a:latin typeface="Agency FB" panose="020B0503020202020204"/>
                  <a:ea typeface="Agency FB" panose="020B0503020202020204"/>
                  <a:cs typeface="Agency FB" panose="020B0503020202020204"/>
                  <a:sym typeface="Agency FB" panose="020B0503020202020204"/>
                </a:defRPr>
              </a:pPr>
              <a:endParaRPr kern="0">
                <a:solidFill>
                  <a:srgbClr val="003366"/>
                </a:solidFill>
                <a:latin typeface="Agency FB" panose="020B0503020202020204"/>
                <a:ea typeface="Agency FB" panose="020B0503020202020204"/>
                <a:cs typeface="Agency FB" panose="020B0503020202020204"/>
                <a:sym typeface="Agency FB" panose="020B0503020202020204"/>
              </a:endParaRPr>
            </a:p>
          </p:txBody>
        </p:sp>
        <p:sp>
          <p:nvSpPr>
            <p:cNvPr id="372" name="任意多边形 51"/>
            <p:cNvSpPr/>
            <p:nvPr/>
          </p:nvSpPr>
          <p:spPr>
            <a:xfrm>
              <a:off x="226554" y="116222"/>
              <a:ext cx="1718304" cy="747231"/>
            </a:xfrm>
            <a:custGeom>
              <a:avLst/>
              <a:gdLst/>
              <a:ahLst/>
              <a:cxnLst>
                <a:cxn ang="0">
                  <a:pos x="wd2" y="hd2"/>
                </a:cxn>
                <a:cxn ang="5400000">
                  <a:pos x="wd2" y="hd2"/>
                </a:cxn>
                <a:cxn ang="10800000">
                  <a:pos x="wd2" y="hd2"/>
                </a:cxn>
                <a:cxn ang="16200000">
                  <a:pos x="wd2" y="hd2"/>
                </a:cxn>
              </a:cxnLst>
              <a:rect l="0" t="0" r="r" b="b"/>
              <a:pathLst>
                <a:path w="21600" h="21600" extrusionOk="0">
                  <a:moveTo>
                    <a:pt x="4655" y="0"/>
                  </a:moveTo>
                  <a:lnTo>
                    <a:pt x="16945" y="0"/>
                  </a:lnTo>
                  <a:lnTo>
                    <a:pt x="21600" y="21407"/>
                  </a:lnTo>
                  <a:lnTo>
                    <a:pt x="21558" y="21600"/>
                  </a:lnTo>
                  <a:lnTo>
                    <a:pt x="42" y="21600"/>
                  </a:lnTo>
                  <a:lnTo>
                    <a:pt x="0" y="21407"/>
                  </a:lnTo>
                  <a:lnTo>
                    <a:pt x="4655" y="0"/>
                  </a:lnTo>
                  <a:close/>
                </a:path>
              </a:pathLst>
            </a:custGeom>
            <a:solidFill>
              <a:schemeClr val="accent1"/>
            </a:solidFill>
            <a:ln w="12700" cap="flat">
              <a:noFill/>
              <a:miter lim="400000"/>
            </a:ln>
            <a:effectLst/>
          </p:spPr>
          <p:txBody>
            <a:bodyPr wrap="square" lIns="45719" tIns="45719" rIns="45719" bIns="45719" numCol="1" anchor="ctr">
              <a:noAutofit/>
            </a:bodyPr>
            <a:lstStyle/>
            <a:p>
              <a:pPr algn="ctr" hangingPunct="0">
                <a:defRPr>
                  <a:solidFill>
                    <a:srgbClr val="003366"/>
                  </a:solidFill>
                  <a:latin typeface="Agency FB" panose="020B0503020202020204"/>
                  <a:ea typeface="Agency FB" panose="020B0503020202020204"/>
                  <a:cs typeface="Agency FB" panose="020B0503020202020204"/>
                  <a:sym typeface="Agency FB" panose="020B0503020202020204"/>
                </a:defRPr>
              </a:pPr>
              <a:endParaRPr kern="0">
                <a:solidFill>
                  <a:srgbClr val="003366"/>
                </a:solidFill>
                <a:latin typeface="Agency FB" panose="020B0503020202020204"/>
                <a:ea typeface="Agency FB" panose="020B0503020202020204"/>
                <a:cs typeface="Agency FB" panose="020B0503020202020204"/>
                <a:sym typeface="Agency FB" panose="020B0503020202020204"/>
              </a:endParaRPr>
            </a:p>
          </p:txBody>
        </p:sp>
        <p:sp>
          <p:nvSpPr>
            <p:cNvPr id="373" name="文本框 52"/>
            <p:cNvSpPr txBox="1"/>
            <p:nvPr/>
          </p:nvSpPr>
          <p:spPr>
            <a:xfrm>
              <a:off x="755432" y="933697"/>
              <a:ext cx="655319" cy="828674"/>
            </a:xfrm>
            <a:prstGeom prst="rect">
              <a:avLst/>
            </a:prstGeom>
            <a:noFill/>
            <a:ln w="12700" cap="flat">
              <a:noFill/>
              <a:miter lim="400000"/>
            </a:ln>
            <a:effectLst/>
          </p:spPr>
          <p:txBody>
            <a:bodyPr wrap="none" lIns="45719" tIns="45719" rIns="45719" bIns="45719" numCol="1" anchor="t">
              <a:spAutoFit/>
            </a:bodyPr>
            <a:lstStyle>
              <a:lvl1pPr algn="ctr">
                <a:defRPr sz="4800" b="1">
                  <a:solidFill>
                    <a:schemeClr val="accent1"/>
                  </a:solidFill>
                  <a:latin typeface="Agency FB" panose="020B0503020202020204"/>
                  <a:ea typeface="Agency FB" panose="020B0503020202020204"/>
                  <a:cs typeface="Agency FB" panose="020B0503020202020204"/>
                  <a:sym typeface="Agency FB" panose="020B0503020202020204"/>
                </a:defRPr>
              </a:lvl1pPr>
            </a:lstStyle>
            <a:p>
              <a:pPr hangingPunct="0"/>
              <a:r>
                <a:rPr kern="0" dirty="0">
                  <a:solidFill>
                    <a:srgbClr val="003366"/>
                  </a:solidFill>
                </a:rPr>
                <a:t>0</a:t>
              </a:r>
              <a:r>
                <a:rPr lang="en-US" kern="0" dirty="0">
                  <a:solidFill>
                    <a:srgbClr val="003366"/>
                  </a:solidFill>
                </a:rPr>
                <a:t>3</a:t>
              </a:r>
            </a:p>
          </p:txBody>
        </p:sp>
        <p:sp>
          <p:nvSpPr>
            <p:cNvPr id="374" name="Freeform 26"/>
            <p:cNvSpPr/>
            <p:nvPr/>
          </p:nvSpPr>
          <p:spPr>
            <a:xfrm>
              <a:off x="887933" y="303580"/>
              <a:ext cx="378336" cy="397492"/>
            </a:xfrm>
            <a:custGeom>
              <a:avLst/>
              <a:gdLst/>
              <a:ahLst/>
              <a:cxnLst>
                <a:cxn ang="0">
                  <a:pos x="wd2" y="hd2"/>
                </a:cxn>
                <a:cxn ang="5400000">
                  <a:pos x="wd2" y="hd2"/>
                </a:cxn>
                <a:cxn ang="10800000">
                  <a:pos x="wd2" y="hd2"/>
                </a:cxn>
                <a:cxn ang="16200000">
                  <a:pos x="wd2" y="hd2"/>
                </a:cxn>
              </a:cxnLst>
              <a:rect l="0" t="0" r="r" b="b"/>
              <a:pathLst>
                <a:path w="21600" h="21600" extrusionOk="0">
                  <a:moveTo>
                    <a:pt x="5203" y="3086"/>
                  </a:moveTo>
                  <a:lnTo>
                    <a:pt x="1011" y="3086"/>
                  </a:lnTo>
                  <a:lnTo>
                    <a:pt x="1011" y="1702"/>
                  </a:lnTo>
                  <a:lnTo>
                    <a:pt x="5203" y="1702"/>
                  </a:lnTo>
                  <a:lnTo>
                    <a:pt x="5203" y="3086"/>
                  </a:lnTo>
                  <a:close/>
                  <a:moveTo>
                    <a:pt x="5203" y="6349"/>
                  </a:moveTo>
                  <a:lnTo>
                    <a:pt x="1011" y="6349"/>
                  </a:lnTo>
                  <a:lnTo>
                    <a:pt x="1011" y="4966"/>
                  </a:lnTo>
                  <a:lnTo>
                    <a:pt x="5203" y="4966"/>
                  </a:lnTo>
                  <a:lnTo>
                    <a:pt x="5203" y="6349"/>
                  </a:lnTo>
                  <a:close/>
                  <a:moveTo>
                    <a:pt x="5203" y="9612"/>
                  </a:moveTo>
                  <a:lnTo>
                    <a:pt x="1011" y="9612"/>
                  </a:lnTo>
                  <a:lnTo>
                    <a:pt x="1011" y="8229"/>
                  </a:lnTo>
                  <a:lnTo>
                    <a:pt x="5203" y="8229"/>
                  </a:lnTo>
                  <a:lnTo>
                    <a:pt x="5203" y="9612"/>
                  </a:lnTo>
                  <a:close/>
                  <a:moveTo>
                    <a:pt x="0" y="21600"/>
                  </a:moveTo>
                  <a:lnTo>
                    <a:pt x="6214" y="21600"/>
                  </a:lnTo>
                  <a:lnTo>
                    <a:pt x="6214" y="0"/>
                  </a:lnTo>
                  <a:lnTo>
                    <a:pt x="0" y="0"/>
                  </a:lnTo>
                  <a:lnTo>
                    <a:pt x="0" y="21600"/>
                  </a:lnTo>
                  <a:close/>
                  <a:moveTo>
                    <a:pt x="12878" y="3086"/>
                  </a:moveTo>
                  <a:lnTo>
                    <a:pt x="8685" y="3086"/>
                  </a:lnTo>
                  <a:lnTo>
                    <a:pt x="8685" y="1702"/>
                  </a:lnTo>
                  <a:lnTo>
                    <a:pt x="12878" y="1702"/>
                  </a:lnTo>
                  <a:lnTo>
                    <a:pt x="12878" y="3086"/>
                  </a:lnTo>
                  <a:close/>
                  <a:moveTo>
                    <a:pt x="12878" y="6349"/>
                  </a:moveTo>
                  <a:lnTo>
                    <a:pt x="8685" y="6349"/>
                  </a:lnTo>
                  <a:lnTo>
                    <a:pt x="8685" y="4966"/>
                  </a:lnTo>
                  <a:lnTo>
                    <a:pt x="12878" y="4966"/>
                  </a:lnTo>
                  <a:lnTo>
                    <a:pt x="12878" y="6349"/>
                  </a:lnTo>
                  <a:close/>
                  <a:moveTo>
                    <a:pt x="12878" y="9612"/>
                  </a:moveTo>
                  <a:lnTo>
                    <a:pt x="8685" y="9612"/>
                  </a:lnTo>
                  <a:lnTo>
                    <a:pt x="8685" y="8229"/>
                  </a:lnTo>
                  <a:lnTo>
                    <a:pt x="12878" y="8229"/>
                  </a:lnTo>
                  <a:lnTo>
                    <a:pt x="12878" y="9612"/>
                  </a:lnTo>
                  <a:close/>
                  <a:moveTo>
                    <a:pt x="7674" y="21600"/>
                  </a:moveTo>
                  <a:lnTo>
                    <a:pt x="13888" y="21600"/>
                  </a:lnTo>
                  <a:lnTo>
                    <a:pt x="13888" y="0"/>
                  </a:lnTo>
                  <a:lnTo>
                    <a:pt x="7674" y="0"/>
                  </a:lnTo>
                  <a:lnTo>
                    <a:pt x="7674" y="21600"/>
                  </a:lnTo>
                  <a:close/>
                  <a:moveTo>
                    <a:pt x="20552" y="3086"/>
                  </a:moveTo>
                  <a:lnTo>
                    <a:pt x="16359" y="3086"/>
                  </a:lnTo>
                  <a:lnTo>
                    <a:pt x="16359" y="1702"/>
                  </a:lnTo>
                  <a:lnTo>
                    <a:pt x="20552" y="1702"/>
                  </a:lnTo>
                  <a:lnTo>
                    <a:pt x="20552" y="3086"/>
                  </a:lnTo>
                  <a:close/>
                  <a:moveTo>
                    <a:pt x="20552" y="6349"/>
                  </a:moveTo>
                  <a:lnTo>
                    <a:pt x="16359" y="6349"/>
                  </a:lnTo>
                  <a:lnTo>
                    <a:pt x="16359" y="4966"/>
                  </a:lnTo>
                  <a:lnTo>
                    <a:pt x="20552" y="4966"/>
                  </a:lnTo>
                  <a:lnTo>
                    <a:pt x="20552" y="6349"/>
                  </a:lnTo>
                  <a:close/>
                  <a:moveTo>
                    <a:pt x="20552" y="9612"/>
                  </a:moveTo>
                  <a:lnTo>
                    <a:pt x="16359" y="9612"/>
                  </a:lnTo>
                  <a:lnTo>
                    <a:pt x="16359" y="8229"/>
                  </a:lnTo>
                  <a:lnTo>
                    <a:pt x="20552" y="8229"/>
                  </a:lnTo>
                  <a:lnTo>
                    <a:pt x="20552" y="9612"/>
                  </a:lnTo>
                  <a:close/>
                  <a:moveTo>
                    <a:pt x="15348" y="21600"/>
                  </a:moveTo>
                  <a:lnTo>
                    <a:pt x="21600" y="21600"/>
                  </a:lnTo>
                  <a:lnTo>
                    <a:pt x="21600" y="0"/>
                  </a:lnTo>
                  <a:lnTo>
                    <a:pt x="15348" y="0"/>
                  </a:lnTo>
                  <a:lnTo>
                    <a:pt x="15348" y="21600"/>
                  </a:lnTo>
                  <a:close/>
                </a:path>
              </a:pathLst>
            </a:custGeom>
            <a:solidFill>
              <a:srgbClr val="FDFDFD"/>
            </a:solidFill>
            <a:ln w="12700" cap="flat">
              <a:noFill/>
              <a:miter lim="400000"/>
            </a:ln>
            <a:effectLst/>
          </p:spPr>
          <p:txBody>
            <a:bodyPr wrap="square" lIns="45719" tIns="45719" rIns="45719" bIns="45719" numCol="1" anchor="t">
              <a:noAutofit/>
            </a:bodyPr>
            <a:lstStyle/>
            <a:p>
              <a:pPr hangingPunct="0">
                <a:defRPr>
                  <a:solidFill>
                    <a:srgbClr val="003366"/>
                  </a:solidFill>
                  <a:latin typeface="Agency FB" panose="020B0503020202020204"/>
                  <a:ea typeface="Agency FB" panose="020B0503020202020204"/>
                  <a:cs typeface="Agency FB" panose="020B0503020202020204"/>
                  <a:sym typeface="Agency FB" panose="020B0503020202020204"/>
                </a:defRPr>
              </a:pPr>
              <a:endParaRPr kern="0">
                <a:solidFill>
                  <a:srgbClr val="003366"/>
                </a:solidFill>
                <a:latin typeface="Agency FB" panose="020B0503020202020204"/>
                <a:ea typeface="Agency FB" panose="020B0503020202020204"/>
                <a:cs typeface="Agency FB" panose="020B0503020202020204"/>
                <a:sym typeface="Agency FB" panose="020B0503020202020204"/>
              </a:endParaRPr>
            </a:p>
          </p:txBody>
        </p:sp>
      </p:grpSp>
      <p:sp>
        <p:nvSpPr>
          <p:cNvPr id="393" name="文本框 71"/>
          <p:cNvSpPr txBox="1"/>
          <p:nvPr/>
        </p:nvSpPr>
        <p:spPr>
          <a:xfrm>
            <a:off x="5714918" y="3043698"/>
            <a:ext cx="4321334" cy="1029335"/>
          </a:xfrm>
          <a:prstGeom prst="rect">
            <a:avLst/>
          </a:prstGeom>
          <a:ln w="12700">
            <a:miter lim="400000"/>
          </a:ln>
        </p:spPr>
        <p:txBody>
          <a:bodyPr wrap="square" lIns="45719" rIns="45719">
            <a:spAutoFit/>
          </a:bodyPr>
          <a:lstStyle/>
          <a:p>
            <a:pPr hangingPunct="0">
              <a:lnSpc>
                <a:spcPct val="127000"/>
              </a:lnSpc>
              <a:defRPr sz="2000" b="1">
                <a:solidFill>
                  <a:srgbClr val="595959"/>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r>
              <a:rPr lang="zh-CN" altLang="en-US" sz="4800" b="1" kern="0" dirty="0">
                <a:solidFill>
                  <a:srgbClr val="595959"/>
                </a:solidFill>
                <a:latin typeface="微软雅黑" panose="020B0503020204020204" charset="-122"/>
                <a:ea typeface="微软雅黑" panose="020B0503020204020204" charset="-122"/>
                <a:cs typeface="微软雅黑" panose="020B0503020204020204" charset="-122"/>
                <a:sym typeface="微软雅黑" panose="020B0503020204020204" charset="-122"/>
              </a:rPr>
              <a:t>具体实施步骤</a:t>
            </a:r>
          </a:p>
        </p:txBody>
      </p:sp>
      <p:sp>
        <p:nvSpPr>
          <p:cNvPr id="26" name="文本框 25"/>
          <p:cNvSpPr txBox="1"/>
          <p:nvPr/>
        </p:nvSpPr>
        <p:spPr>
          <a:xfrm>
            <a:off x="957972" y="349710"/>
            <a:ext cx="6600997"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hangingPunct="0"/>
            <a:r>
              <a:rPr lang="zh-CN" altLang="en-US" sz="2400" kern="0" dirty="0">
                <a:solidFill>
                  <a:srgbClr val="003366"/>
                </a:solidFill>
                <a:latin typeface="微软雅黑" panose="020B0503020204020204" charset="-122"/>
                <a:ea typeface="微软雅黑" panose="020B0503020204020204" charset="-122"/>
                <a:sym typeface="Calibri" panose="020F0502020204030204"/>
              </a:rPr>
              <a:t>作业流程介绍</a:t>
            </a:r>
          </a:p>
        </p:txBody>
      </p:sp>
    </p:spTree>
  </p:cSld>
  <p:clrMapOvr>
    <a:masterClrMapping/>
  </p:clrMapOvr>
  <mc:AlternateContent xmlns:mc="http://schemas.openxmlformats.org/markup-compatibility/2006" xmlns:p14="http://schemas.microsoft.com/office/powerpoint/2010/main">
    <mc:Choice Requires="p14">
      <p:transition spd="slow" p14:dur="1200" advClick="0" advTm="3000">
        <p:dissolve/>
      </p:transition>
    </mc:Choice>
    <mc:Fallback xmlns="">
      <p:transition spd="slow" advClick="0" advTm="3000">
        <p:dissolv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indefinite" fill="hold"/>
                                        <p:tgtEl>
                                          <p:spTgt spid="375"/>
                                        </p:tgtEl>
                                        <p:attrNameLst>
                                          <p:attrName>style.visibility</p:attrName>
                                        </p:attrNameLst>
                                      </p:cBhvr>
                                      <p:to>
                                        <p:strVal val="visible"/>
                                      </p:to>
                                    </p:set>
                                    <p:anim calcmode="lin" valueType="num">
                                      <p:cBhvr>
                                        <p:cTn id="7" dur="750" fill="hold"/>
                                        <p:tgtEl>
                                          <p:spTgt spid="375"/>
                                        </p:tgtEl>
                                        <p:attrNameLst>
                                          <p:attrName>ppt_w</p:attrName>
                                        </p:attrNameLst>
                                      </p:cBhvr>
                                      <p:tavLst>
                                        <p:tav tm="0">
                                          <p:val>
                                            <p:strVal val="4*#ppt_w"/>
                                          </p:val>
                                        </p:tav>
                                        <p:tav tm="100000">
                                          <p:val>
                                            <p:strVal val="#ppt_w"/>
                                          </p:val>
                                        </p:tav>
                                      </p:tavLst>
                                    </p:anim>
                                    <p:anim calcmode="lin" valueType="num">
                                      <p:cBhvr>
                                        <p:cTn id="8" dur="750" fill="hold"/>
                                        <p:tgtEl>
                                          <p:spTgt spid="375"/>
                                        </p:tgtEl>
                                        <p:attrNameLst>
                                          <p:attrName>ppt_h</p:attrName>
                                        </p:attrNameLst>
                                      </p:cBhvr>
                                      <p:tavLst>
                                        <p:tav tm="0">
                                          <p:val>
                                            <p:strVal val="4*#ppt_h"/>
                                          </p:val>
                                        </p:tav>
                                        <p:tav tm="100000">
                                          <p:val>
                                            <p:strVal val="#ppt_h"/>
                                          </p:val>
                                        </p:tav>
                                      </p:tavLst>
                                    </p:anim>
                                  </p:childTnLst>
                                </p:cTn>
                              </p:par>
                            </p:childTnLst>
                          </p:cTn>
                        </p:par>
                        <p:par>
                          <p:cTn id="9" fill="hold">
                            <p:stCondLst>
                              <p:cond delay="1000"/>
                            </p:stCondLst>
                            <p:childTnLst>
                              <p:par>
                                <p:cTn id="10" presetID="26" presetClass="emph" presetSubtype="0" fill="hold" grpId="1" nodeType="afterEffect">
                                  <p:stCondLst>
                                    <p:cond delay="0"/>
                                  </p:stCondLst>
                                  <p:childTnLst>
                                    <p:animEffect transition="out" filter="fade">
                                      <p:cBhvr>
                                        <p:cTn id="11" dur="500" fill="hold" tmFilter="0, 0; .2, .5; .8, .5; 1, 0"/>
                                        <p:tgtEl>
                                          <p:spTgt spid="375"/>
                                        </p:tgtEl>
                                      </p:cBhvr>
                                    </p:animEffect>
                                    <p:animScale>
                                      <p:cBhvr>
                                        <p:cTn id="12" dur="250" autoRev="1" fill="hold"/>
                                        <p:tgtEl>
                                          <p:spTgt spid="375"/>
                                        </p:tgtEl>
                                      </p:cBhvr>
                                      <p:by x="105000" y="105000"/>
                                    </p:animScale>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indefinite" fill="hold"/>
                                        <p:tgtEl>
                                          <p:spTgt spid="393"/>
                                        </p:tgtEl>
                                        <p:attrNameLst>
                                          <p:attrName>style.visibility</p:attrName>
                                        </p:attrNameLst>
                                      </p:cBhvr>
                                      <p:to>
                                        <p:strVal val="visible"/>
                                      </p:to>
                                    </p:set>
                                    <p:animEffect transition="in" filter="wipe(left)">
                                      <p:cBhvr>
                                        <p:cTn id="16" dur="500"/>
                                        <p:tgtEl>
                                          <p:spTgt spid="3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5" grpId="0" animBg="1" advAuto="0"/>
      <p:bldP spid="375" grpId="1" animBg="1" advAuto="0"/>
      <p:bldP spid="393" grpId="0"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5" name="组合 49"/>
          <p:cNvGrpSpPr/>
          <p:nvPr/>
        </p:nvGrpSpPr>
        <p:grpSpPr>
          <a:xfrm>
            <a:off x="3108678" y="2581219"/>
            <a:ext cx="2166183" cy="2503170"/>
            <a:chOff x="0" y="0"/>
            <a:chExt cx="2166181" cy="2503167"/>
          </a:xfrm>
        </p:grpSpPr>
        <p:sp>
          <p:nvSpPr>
            <p:cNvPr id="371" name="六边形 50"/>
            <p:cNvSpPr/>
            <p:nvPr/>
          </p:nvSpPr>
          <p:spPr>
            <a:xfrm>
              <a:off x="0" y="0"/>
              <a:ext cx="2166181" cy="186739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4655" y="0"/>
                  </a:lnTo>
                  <a:lnTo>
                    <a:pt x="16945" y="0"/>
                  </a:lnTo>
                  <a:lnTo>
                    <a:pt x="21600" y="10800"/>
                  </a:lnTo>
                  <a:lnTo>
                    <a:pt x="16945" y="21600"/>
                  </a:lnTo>
                  <a:lnTo>
                    <a:pt x="4655" y="21600"/>
                  </a:lnTo>
                  <a:close/>
                </a:path>
              </a:pathLst>
            </a:custGeom>
            <a:gradFill flip="none" rotWithShape="1">
              <a:gsLst>
                <a:gs pos="0">
                  <a:srgbClr val="D9D9D9"/>
                </a:gs>
                <a:gs pos="100000">
                  <a:srgbClr val="FFFFFF"/>
                </a:gs>
              </a:gsLst>
              <a:lin ang="2700000" scaled="0"/>
            </a:gradFill>
            <a:ln w="19050" cap="flat">
              <a:solidFill>
                <a:srgbClr val="ECECEC"/>
              </a:solidFill>
              <a:prstDash val="solid"/>
              <a:round/>
            </a:ln>
            <a:effectLst>
              <a:outerShdw blurRad="190500" dist="63500" dir="2700000" rotWithShape="0">
                <a:srgbClr val="000000">
                  <a:alpha val="30000"/>
                </a:srgbClr>
              </a:outerShdw>
            </a:effectLst>
          </p:spPr>
          <p:txBody>
            <a:bodyPr wrap="square" lIns="45719" tIns="45719" rIns="45719" bIns="45719" numCol="1" anchor="t">
              <a:noAutofit/>
            </a:bodyPr>
            <a:lstStyle/>
            <a:p>
              <a:pPr hangingPunct="0">
                <a:defRPr>
                  <a:solidFill>
                    <a:srgbClr val="003366"/>
                  </a:solidFill>
                  <a:latin typeface="Agency FB" panose="020B0503020202020204"/>
                  <a:ea typeface="Agency FB" panose="020B0503020202020204"/>
                  <a:cs typeface="Agency FB" panose="020B0503020202020204"/>
                  <a:sym typeface="Agency FB" panose="020B0503020202020204"/>
                </a:defRPr>
              </a:pPr>
              <a:endParaRPr kern="0">
                <a:solidFill>
                  <a:srgbClr val="003366"/>
                </a:solidFill>
                <a:latin typeface="Agency FB" panose="020B0503020202020204"/>
                <a:ea typeface="Agency FB" panose="020B0503020202020204"/>
                <a:cs typeface="Agency FB" panose="020B0503020202020204"/>
                <a:sym typeface="Agency FB" panose="020B0503020202020204"/>
              </a:endParaRPr>
            </a:p>
          </p:txBody>
        </p:sp>
        <p:sp>
          <p:nvSpPr>
            <p:cNvPr id="372" name="任意多边形 51"/>
            <p:cNvSpPr/>
            <p:nvPr/>
          </p:nvSpPr>
          <p:spPr>
            <a:xfrm>
              <a:off x="226554" y="116222"/>
              <a:ext cx="1718304" cy="747231"/>
            </a:xfrm>
            <a:custGeom>
              <a:avLst/>
              <a:gdLst/>
              <a:ahLst/>
              <a:cxnLst>
                <a:cxn ang="0">
                  <a:pos x="wd2" y="hd2"/>
                </a:cxn>
                <a:cxn ang="5400000">
                  <a:pos x="wd2" y="hd2"/>
                </a:cxn>
                <a:cxn ang="10800000">
                  <a:pos x="wd2" y="hd2"/>
                </a:cxn>
                <a:cxn ang="16200000">
                  <a:pos x="wd2" y="hd2"/>
                </a:cxn>
              </a:cxnLst>
              <a:rect l="0" t="0" r="r" b="b"/>
              <a:pathLst>
                <a:path w="21600" h="21600" extrusionOk="0">
                  <a:moveTo>
                    <a:pt x="4655" y="0"/>
                  </a:moveTo>
                  <a:lnTo>
                    <a:pt x="16945" y="0"/>
                  </a:lnTo>
                  <a:lnTo>
                    <a:pt x="21600" y="21407"/>
                  </a:lnTo>
                  <a:lnTo>
                    <a:pt x="21558" y="21600"/>
                  </a:lnTo>
                  <a:lnTo>
                    <a:pt x="42" y="21600"/>
                  </a:lnTo>
                  <a:lnTo>
                    <a:pt x="0" y="21407"/>
                  </a:lnTo>
                  <a:lnTo>
                    <a:pt x="4655" y="0"/>
                  </a:lnTo>
                  <a:close/>
                </a:path>
              </a:pathLst>
            </a:custGeom>
            <a:solidFill>
              <a:schemeClr val="accent1"/>
            </a:solidFill>
            <a:ln w="12700" cap="flat">
              <a:noFill/>
              <a:miter lim="400000"/>
            </a:ln>
            <a:effectLst/>
          </p:spPr>
          <p:txBody>
            <a:bodyPr wrap="square" lIns="45719" tIns="45719" rIns="45719" bIns="45719" numCol="1" anchor="ctr">
              <a:noAutofit/>
            </a:bodyPr>
            <a:lstStyle/>
            <a:p>
              <a:pPr algn="ctr" hangingPunct="0">
                <a:defRPr>
                  <a:solidFill>
                    <a:srgbClr val="003366"/>
                  </a:solidFill>
                  <a:latin typeface="Agency FB" panose="020B0503020202020204"/>
                  <a:ea typeface="Agency FB" panose="020B0503020202020204"/>
                  <a:cs typeface="Agency FB" panose="020B0503020202020204"/>
                  <a:sym typeface="Agency FB" panose="020B0503020202020204"/>
                </a:defRPr>
              </a:pPr>
              <a:endParaRPr kern="0">
                <a:solidFill>
                  <a:srgbClr val="003366"/>
                </a:solidFill>
                <a:latin typeface="Agency FB" panose="020B0503020202020204"/>
                <a:ea typeface="Agency FB" panose="020B0503020202020204"/>
                <a:cs typeface="Agency FB" panose="020B0503020202020204"/>
                <a:sym typeface="Agency FB" panose="020B0503020202020204"/>
              </a:endParaRPr>
            </a:p>
          </p:txBody>
        </p:sp>
        <p:sp>
          <p:nvSpPr>
            <p:cNvPr id="373" name="文本框 52"/>
            <p:cNvSpPr txBox="1"/>
            <p:nvPr/>
          </p:nvSpPr>
          <p:spPr>
            <a:xfrm>
              <a:off x="535304" y="933449"/>
              <a:ext cx="1082674" cy="1569718"/>
            </a:xfrm>
            <a:prstGeom prst="rect">
              <a:avLst/>
            </a:prstGeom>
            <a:noFill/>
            <a:ln w="12700" cap="flat">
              <a:noFill/>
              <a:miter lim="400000"/>
            </a:ln>
            <a:effectLst/>
          </p:spPr>
          <p:txBody>
            <a:bodyPr wrap="square" lIns="45719" tIns="45719" rIns="45719" bIns="45719" numCol="1" anchor="t">
              <a:normAutofit/>
            </a:bodyPr>
            <a:lstStyle>
              <a:lvl1pPr algn="ctr">
                <a:defRPr sz="4800" b="1">
                  <a:solidFill>
                    <a:schemeClr val="accent1"/>
                  </a:solidFill>
                  <a:latin typeface="Agency FB" panose="020B0503020202020204"/>
                  <a:ea typeface="Agency FB" panose="020B0503020202020204"/>
                  <a:cs typeface="Agency FB" panose="020B0503020202020204"/>
                  <a:sym typeface="Agency FB" panose="020B0503020202020204"/>
                </a:defRPr>
              </a:lvl1pPr>
            </a:lstStyle>
            <a:p>
              <a:pPr hangingPunct="0"/>
              <a:r>
                <a:rPr kern="0" dirty="0">
                  <a:solidFill>
                    <a:srgbClr val="003366"/>
                  </a:solidFill>
                </a:rPr>
                <a:t>0</a:t>
              </a:r>
              <a:r>
                <a:rPr lang="en-US" kern="0" dirty="0">
                  <a:solidFill>
                    <a:srgbClr val="003366"/>
                  </a:solidFill>
                </a:rPr>
                <a:t>3</a:t>
              </a:r>
            </a:p>
          </p:txBody>
        </p:sp>
        <p:sp>
          <p:nvSpPr>
            <p:cNvPr id="374" name="Freeform 26"/>
            <p:cNvSpPr/>
            <p:nvPr/>
          </p:nvSpPr>
          <p:spPr>
            <a:xfrm>
              <a:off x="887933" y="303580"/>
              <a:ext cx="378336" cy="397492"/>
            </a:xfrm>
            <a:custGeom>
              <a:avLst/>
              <a:gdLst/>
              <a:ahLst/>
              <a:cxnLst>
                <a:cxn ang="0">
                  <a:pos x="wd2" y="hd2"/>
                </a:cxn>
                <a:cxn ang="5400000">
                  <a:pos x="wd2" y="hd2"/>
                </a:cxn>
                <a:cxn ang="10800000">
                  <a:pos x="wd2" y="hd2"/>
                </a:cxn>
                <a:cxn ang="16200000">
                  <a:pos x="wd2" y="hd2"/>
                </a:cxn>
              </a:cxnLst>
              <a:rect l="0" t="0" r="r" b="b"/>
              <a:pathLst>
                <a:path w="21600" h="21600" extrusionOk="0">
                  <a:moveTo>
                    <a:pt x="5203" y="3086"/>
                  </a:moveTo>
                  <a:lnTo>
                    <a:pt x="1011" y="3086"/>
                  </a:lnTo>
                  <a:lnTo>
                    <a:pt x="1011" y="1702"/>
                  </a:lnTo>
                  <a:lnTo>
                    <a:pt x="5203" y="1702"/>
                  </a:lnTo>
                  <a:lnTo>
                    <a:pt x="5203" y="3086"/>
                  </a:lnTo>
                  <a:close/>
                  <a:moveTo>
                    <a:pt x="5203" y="6349"/>
                  </a:moveTo>
                  <a:lnTo>
                    <a:pt x="1011" y="6349"/>
                  </a:lnTo>
                  <a:lnTo>
                    <a:pt x="1011" y="4966"/>
                  </a:lnTo>
                  <a:lnTo>
                    <a:pt x="5203" y="4966"/>
                  </a:lnTo>
                  <a:lnTo>
                    <a:pt x="5203" y="6349"/>
                  </a:lnTo>
                  <a:close/>
                  <a:moveTo>
                    <a:pt x="5203" y="9612"/>
                  </a:moveTo>
                  <a:lnTo>
                    <a:pt x="1011" y="9612"/>
                  </a:lnTo>
                  <a:lnTo>
                    <a:pt x="1011" y="8229"/>
                  </a:lnTo>
                  <a:lnTo>
                    <a:pt x="5203" y="8229"/>
                  </a:lnTo>
                  <a:lnTo>
                    <a:pt x="5203" y="9612"/>
                  </a:lnTo>
                  <a:close/>
                  <a:moveTo>
                    <a:pt x="0" y="21600"/>
                  </a:moveTo>
                  <a:lnTo>
                    <a:pt x="6214" y="21600"/>
                  </a:lnTo>
                  <a:lnTo>
                    <a:pt x="6214" y="0"/>
                  </a:lnTo>
                  <a:lnTo>
                    <a:pt x="0" y="0"/>
                  </a:lnTo>
                  <a:lnTo>
                    <a:pt x="0" y="21600"/>
                  </a:lnTo>
                  <a:close/>
                  <a:moveTo>
                    <a:pt x="12878" y="3086"/>
                  </a:moveTo>
                  <a:lnTo>
                    <a:pt x="8685" y="3086"/>
                  </a:lnTo>
                  <a:lnTo>
                    <a:pt x="8685" y="1702"/>
                  </a:lnTo>
                  <a:lnTo>
                    <a:pt x="12878" y="1702"/>
                  </a:lnTo>
                  <a:lnTo>
                    <a:pt x="12878" y="3086"/>
                  </a:lnTo>
                  <a:close/>
                  <a:moveTo>
                    <a:pt x="12878" y="6349"/>
                  </a:moveTo>
                  <a:lnTo>
                    <a:pt x="8685" y="6349"/>
                  </a:lnTo>
                  <a:lnTo>
                    <a:pt x="8685" y="4966"/>
                  </a:lnTo>
                  <a:lnTo>
                    <a:pt x="12878" y="4966"/>
                  </a:lnTo>
                  <a:lnTo>
                    <a:pt x="12878" y="6349"/>
                  </a:lnTo>
                  <a:close/>
                  <a:moveTo>
                    <a:pt x="12878" y="9612"/>
                  </a:moveTo>
                  <a:lnTo>
                    <a:pt x="8685" y="9612"/>
                  </a:lnTo>
                  <a:lnTo>
                    <a:pt x="8685" y="8229"/>
                  </a:lnTo>
                  <a:lnTo>
                    <a:pt x="12878" y="8229"/>
                  </a:lnTo>
                  <a:lnTo>
                    <a:pt x="12878" y="9612"/>
                  </a:lnTo>
                  <a:close/>
                  <a:moveTo>
                    <a:pt x="7674" y="21600"/>
                  </a:moveTo>
                  <a:lnTo>
                    <a:pt x="13888" y="21600"/>
                  </a:lnTo>
                  <a:lnTo>
                    <a:pt x="13888" y="0"/>
                  </a:lnTo>
                  <a:lnTo>
                    <a:pt x="7674" y="0"/>
                  </a:lnTo>
                  <a:lnTo>
                    <a:pt x="7674" y="21600"/>
                  </a:lnTo>
                  <a:close/>
                  <a:moveTo>
                    <a:pt x="20552" y="3086"/>
                  </a:moveTo>
                  <a:lnTo>
                    <a:pt x="16359" y="3086"/>
                  </a:lnTo>
                  <a:lnTo>
                    <a:pt x="16359" y="1702"/>
                  </a:lnTo>
                  <a:lnTo>
                    <a:pt x="20552" y="1702"/>
                  </a:lnTo>
                  <a:lnTo>
                    <a:pt x="20552" y="3086"/>
                  </a:lnTo>
                  <a:close/>
                  <a:moveTo>
                    <a:pt x="20552" y="6349"/>
                  </a:moveTo>
                  <a:lnTo>
                    <a:pt x="16359" y="6349"/>
                  </a:lnTo>
                  <a:lnTo>
                    <a:pt x="16359" y="4966"/>
                  </a:lnTo>
                  <a:lnTo>
                    <a:pt x="20552" y="4966"/>
                  </a:lnTo>
                  <a:lnTo>
                    <a:pt x="20552" y="6349"/>
                  </a:lnTo>
                  <a:close/>
                  <a:moveTo>
                    <a:pt x="20552" y="9612"/>
                  </a:moveTo>
                  <a:lnTo>
                    <a:pt x="16359" y="9612"/>
                  </a:lnTo>
                  <a:lnTo>
                    <a:pt x="16359" y="8229"/>
                  </a:lnTo>
                  <a:lnTo>
                    <a:pt x="20552" y="8229"/>
                  </a:lnTo>
                  <a:lnTo>
                    <a:pt x="20552" y="9612"/>
                  </a:lnTo>
                  <a:close/>
                  <a:moveTo>
                    <a:pt x="15348" y="21600"/>
                  </a:moveTo>
                  <a:lnTo>
                    <a:pt x="21600" y="21600"/>
                  </a:lnTo>
                  <a:lnTo>
                    <a:pt x="21600" y="0"/>
                  </a:lnTo>
                  <a:lnTo>
                    <a:pt x="15348" y="0"/>
                  </a:lnTo>
                  <a:lnTo>
                    <a:pt x="15348" y="21600"/>
                  </a:lnTo>
                  <a:close/>
                </a:path>
              </a:pathLst>
            </a:custGeom>
            <a:solidFill>
              <a:srgbClr val="FDFDFD"/>
            </a:solidFill>
            <a:ln w="12700" cap="flat">
              <a:noFill/>
              <a:miter lim="400000"/>
            </a:ln>
            <a:effectLst/>
          </p:spPr>
          <p:txBody>
            <a:bodyPr wrap="square" lIns="45719" tIns="45719" rIns="45719" bIns="45719" numCol="1" anchor="t">
              <a:noAutofit/>
            </a:bodyPr>
            <a:lstStyle/>
            <a:p>
              <a:pPr hangingPunct="0">
                <a:defRPr>
                  <a:solidFill>
                    <a:srgbClr val="003366"/>
                  </a:solidFill>
                  <a:latin typeface="Agency FB" panose="020B0503020202020204"/>
                  <a:ea typeface="Agency FB" panose="020B0503020202020204"/>
                  <a:cs typeface="Agency FB" panose="020B0503020202020204"/>
                  <a:sym typeface="Agency FB" panose="020B0503020202020204"/>
                </a:defRPr>
              </a:pPr>
              <a:endParaRPr kern="0">
                <a:solidFill>
                  <a:srgbClr val="003366"/>
                </a:solidFill>
                <a:latin typeface="Agency FB" panose="020B0503020202020204"/>
                <a:ea typeface="Agency FB" panose="020B0503020202020204"/>
                <a:cs typeface="Agency FB" panose="020B0503020202020204"/>
                <a:sym typeface="Agency FB" panose="020B0503020202020204"/>
              </a:endParaRPr>
            </a:p>
          </p:txBody>
        </p:sp>
      </p:grpSp>
      <p:sp>
        <p:nvSpPr>
          <p:cNvPr id="393" name="文本框 71"/>
          <p:cNvSpPr txBox="1"/>
          <p:nvPr/>
        </p:nvSpPr>
        <p:spPr>
          <a:xfrm>
            <a:off x="5715000" y="3043555"/>
            <a:ext cx="5725160" cy="942340"/>
          </a:xfrm>
          <a:prstGeom prst="rect">
            <a:avLst/>
          </a:prstGeom>
          <a:ln w="12700">
            <a:miter lim="400000"/>
          </a:ln>
        </p:spPr>
        <p:txBody>
          <a:bodyPr wrap="square" lIns="45719" rIns="45719">
            <a:noAutofit/>
          </a:bodyPr>
          <a:lstStyle/>
          <a:p>
            <a:pPr hangingPunct="0">
              <a:lnSpc>
                <a:spcPct val="127000"/>
              </a:lnSpc>
              <a:defRPr sz="2000" b="1">
                <a:solidFill>
                  <a:srgbClr val="595959"/>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r>
              <a:rPr lang="et-EE" altLang="zh-CN" sz="3200" b="1" kern="0">
                <a:solidFill>
                  <a:srgbClr val="595959"/>
                </a:solidFill>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rPr>
              <a:t>Specific implementation steps</a:t>
            </a:r>
            <a:endParaRPr lang="et-EE" altLang="zh-CN" sz="3200" b="1" kern="0" dirty="0">
              <a:solidFill>
                <a:srgbClr val="595959"/>
              </a:solidFill>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endParaRPr>
          </a:p>
        </p:txBody>
      </p:sp>
      <p:sp>
        <p:nvSpPr>
          <p:cNvPr id="2" name="文本框 1"/>
          <p:cNvSpPr txBox="1"/>
          <p:nvPr/>
        </p:nvSpPr>
        <p:spPr>
          <a:xfrm>
            <a:off x="957972" y="349710"/>
            <a:ext cx="6600997"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ormAutofit/>
          </a:bodyPr>
          <a:lstStyle/>
          <a:p>
            <a:pPr hangingPunct="0"/>
            <a:r>
              <a:rPr lang="en-US" altLang="zh-CN" sz="2400" kern="0">
                <a:solidFill>
                  <a:srgbClr val="003366"/>
                </a:solidFill>
                <a:latin typeface="Times New Roman" panose="02020603050405020304" pitchFamily="18" charset="0"/>
                <a:ea typeface="微软雅黑" panose="020B0503020204020204" charset="-122"/>
                <a:cs typeface="Times New Roman" panose="02020603050405020304" pitchFamily="18" charset="0"/>
                <a:sym typeface="Calibri" panose="020F0502020204030204"/>
              </a:rPr>
              <a:t>The operation process </a:t>
            </a:r>
            <a:endParaRPr lang="zh-CN" altLang="en-US" sz="2400" kern="0" dirty="0">
              <a:solidFill>
                <a:srgbClr val="003366"/>
              </a:solidFill>
              <a:latin typeface="Times New Roman" panose="02020603050405020304" pitchFamily="18" charset="0"/>
              <a:ea typeface="微软雅黑" panose="020B0503020204020204" charset="-122"/>
              <a:cs typeface="Times New Roman" panose="02020603050405020304" pitchFamily="18" charset="0"/>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3000">
        <p:dissolve/>
      </p:transition>
    </mc:Choice>
    <mc:Fallback xmlns="">
      <p:transition spd="slow" advClick="0" advTm="3000">
        <p:dissolv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indefinite" fill="hold"/>
                                        <p:tgtEl>
                                          <p:spTgt spid="375"/>
                                        </p:tgtEl>
                                        <p:attrNameLst>
                                          <p:attrName>style.visibility</p:attrName>
                                        </p:attrNameLst>
                                      </p:cBhvr>
                                      <p:to>
                                        <p:strVal val="visible"/>
                                      </p:to>
                                    </p:set>
                                    <p:anim calcmode="lin" valueType="num">
                                      <p:cBhvr>
                                        <p:cTn id="7" dur="750" fill="hold"/>
                                        <p:tgtEl>
                                          <p:spTgt spid="375"/>
                                        </p:tgtEl>
                                        <p:attrNameLst>
                                          <p:attrName>ppt_w</p:attrName>
                                        </p:attrNameLst>
                                      </p:cBhvr>
                                      <p:tavLst>
                                        <p:tav tm="0">
                                          <p:val>
                                            <p:strVal val="4*#ppt_w"/>
                                          </p:val>
                                        </p:tav>
                                        <p:tav tm="100000">
                                          <p:val>
                                            <p:strVal val="#ppt_w"/>
                                          </p:val>
                                        </p:tav>
                                      </p:tavLst>
                                    </p:anim>
                                    <p:anim calcmode="lin" valueType="num">
                                      <p:cBhvr>
                                        <p:cTn id="8" dur="750" fill="hold"/>
                                        <p:tgtEl>
                                          <p:spTgt spid="375"/>
                                        </p:tgtEl>
                                        <p:attrNameLst>
                                          <p:attrName>ppt_h</p:attrName>
                                        </p:attrNameLst>
                                      </p:cBhvr>
                                      <p:tavLst>
                                        <p:tav tm="0">
                                          <p:val>
                                            <p:strVal val="4*#ppt_h"/>
                                          </p:val>
                                        </p:tav>
                                        <p:tav tm="100000">
                                          <p:val>
                                            <p:strVal val="#ppt_h"/>
                                          </p:val>
                                        </p:tav>
                                      </p:tavLst>
                                    </p:anim>
                                  </p:childTnLst>
                                </p:cTn>
                              </p:par>
                            </p:childTnLst>
                          </p:cTn>
                        </p:par>
                        <p:par>
                          <p:cTn id="9" fill="hold">
                            <p:stCondLst>
                              <p:cond delay="1000"/>
                            </p:stCondLst>
                            <p:childTnLst>
                              <p:par>
                                <p:cTn id="10" presetID="26" presetClass="emph" presetSubtype="0" fill="hold" grpId="1" nodeType="afterEffect">
                                  <p:stCondLst>
                                    <p:cond delay="0"/>
                                  </p:stCondLst>
                                  <p:childTnLst>
                                    <p:animEffect transition="out" filter="fade">
                                      <p:cBhvr>
                                        <p:cTn id="11" dur="500" fill="hold" tmFilter="0, 0; .2, .5; .8, .5; 1, 0"/>
                                        <p:tgtEl>
                                          <p:spTgt spid="375"/>
                                        </p:tgtEl>
                                      </p:cBhvr>
                                    </p:animEffect>
                                    <p:animScale>
                                      <p:cBhvr>
                                        <p:cTn id="12" dur="250" autoRev="1" fill="hold"/>
                                        <p:tgtEl>
                                          <p:spTgt spid="375"/>
                                        </p:tgtEl>
                                      </p:cBhvr>
                                      <p:by x="105000" y="105000"/>
                                    </p:animScale>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indefinite" fill="hold"/>
                                        <p:tgtEl>
                                          <p:spTgt spid="393"/>
                                        </p:tgtEl>
                                        <p:attrNameLst>
                                          <p:attrName>style.visibility</p:attrName>
                                        </p:attrNameLst>
                                      </p:cBhvr>
                                      <p:to>
                                        <p:strVal val="visible"/>
                                      </p:to>
                                    </p:set>
                                    <p:animEffect transition="in" filter="wipe(left)">
                                      <p:cBhvr>
                                        <p:cTn id="16" dur="500"/>
                                        <p:tgtEl>
                                          <p:spTgt spid="3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5" grpId="0" bldLvl="0" animBg="1" advAuto="0"/>
      <p:bldP spid="375" grpId="1" bldLvl="0" animBg="1" advAuto="0"/>
      <p:bldP spid="393" grpId="0"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文本框 2"/>
          <p:cNvSpPr txBox="1"/>
          <p:nvPr/>
        </p:nvSpPr>
        <p:spPr>
          <a:xfrm>
            <a:off x="1102994" y="318605"/>
            <a:ext cx="8191131" cy="583565"/>
          </a:xfrm>
          <a:prstGeom prst="rect">
            <a:avLst/>
          </a:prstGeom>
          <a:ln w="12700">
            <a:miter lim="400000"/>
          </a:ln>
        </p:spPr>
        <p:txBody>
          <a:bodyPr wrap="square" lIns="45719" rIns="45719">
            <a:spAutoFit/>
          </a:bodyPr>
          <a:lstStyle>
            <a:lvl1pPr>
              <a:defRPr sz="3200" b="1">
                <a:solidFill>
                  <a:schemeClr val="accent1"/>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hangingPunct="0"/>
            <a:r>
              <a:rPr lang="en-US" altLang="zh-CN" kern="0" dirty="0">
                <a:solidFill>
                  <a:srgbClr val="003366"/>
                </a:solidFill>
              </a:rPr>
              <a:t>1.</a:t>
            </a:r>
            <a:r>
              <a:rPr lang="zh-CN" altLang="en-US" kern="0" dirty="0">
                <a:solidFill>
                  <a:srgbClr val="003366"/>
                </a:solidFill>
              </a:rPr>
              <a:t>任务交接</a:t>
            </a:r>
          </a:p>
        </p:txBody>
      </p:sp>
      <p:sp>
        <p:nvSpPr>
          <p:cNvPr id="2" name="文本框 1"/>
          <p:cNvSpPr txBox="1"/>
          <p:nvPr/>
        </p:nvSpPr>
        <p:spPr>
          <a:xfrm>
            <a:off x="791845" y="1329690"/>
            <a:ext cx="8220710" cy="119761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0" hangingPunct="0">
              <a:lnSpc>
                <a:spcPct val="100000"/>
              </a:lnSpc>
              <a:spcBef>
                <a:spcPts val="0"/>
              </a:spcBef>
              <a:spcAft>
                <a:spcPts val="0"/>
              </a:spcAft>
              <a:buClrTx/>
              <a:buSzTx/>
              <a:buFontTx/>
              <a:buNone/>
            </a:pPr>
            <a:r>
              <a:rPr kumimoji="0" lang="zh-CN" altLang="en-US" sz="2400" b="0" i="0" u="none" strike="noStrike" cap="none" spc="0" normalizeH="0" baseline="0">
                <a:ln>
                  <a:noFill/>
                </a:ln>
                <a:solidFill>
                  <a:srgbClr val="000000"/>
                </a:solidFill>
                <a:effectLst/>
                <a:uFillTx/>
                <a:latin typeface="+mn-lt"/>
                <a:ea typeface="+mn-ea"/>
                <a:cs typeface="+mn-cs"/>
                <a:sym typeface="Calibri" panose="020F0502020204030204"/>
              </a:rPr>
              <a:t>验货组员验货完成，通知发货组员准备发运。为防止验货遗漏问题，需尽快完成发运，当天完成验货的最迟在第二天上午完成发运。</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文本框 2"/>
          <p:cNvSpPr txBox="1"/>
          <p:nvPr/>
        </p:nvSpPr>
        <p:spPr>
          <a:xfrm>
            <a:off x="1102994" y="318605"/>
            <a:ext cx="8191131" cy="583565"/>
          </a:xfrm>
          <a:prstGeom prst="rect">
            <a:avLst/>
          </a:prstGeom>
          <a:ln w="12700">
            <a:miter lim="400000"/>
          </a:ln>
        </p:spPr>
        <p:txBody>
          <a:bodyPr wrap="square" lIns="45719" rIns="45719">
            <a:normAutofit/>
          </a:bodyPr>
          <a:lstStyle>
            <a:lvl1pPr>
              <a:defRPr sz="3200" b="1">
                <a:solidFill>
                  <a:schemeClr val="accent1"/>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hangingPunct="0"/>
            <a:r>
              <a:rPr lang="en-US" altLang="zh-CN" kern="0">
                <a:solidFill>
                  <a:srgbClr val="003366"/>
                </a:solidFill>
                <a:latin typeface="Times New Roman" panose="02020603050405020304" pitchFamily="18" charset="0"/>
                <a:cs typeface="Times New Roman" panose="02020603050405020304" pitchFamily="18" charset="0"/>
              </a:rPr>
              <a:t>1. Handover of tasks</a:t>
            </a:r>
            <a:endParaRPr lang="zh-CN" altLang="en-US" kern="0" dirty="0">
              <a:solidFill>
                <a:srgbClr val="003366"/>
              </a:solidFill>
              <a:latin typeface="Times New Roman" panose="02020603050405020304" pitchFamily="18" charset="0"/>
              <a:cs typeface="Times New Roman" panose="02020603050405020304" pitchFamily="18" charset="0"/>
            </a:endParaRPr>
          </a:p>
        </p:txBody>
      </p:sp>
      <p:sp>
        <p:nvSpPr>
          <p:cNvPr id="11" name="文本框 10"/>
          <p:cNvSpPr txBox="1"/>
          <p:nvPr/>
        </p:nvSpPr>
        <p:spPr>
          <a:xfrm>
            <a:off x="5852159" y="5746184"/>
            <a:ext cx="487681"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ormAutofit/>
          </a:bodyPr>
          <a:lstStyle/>
          <a:p>
            <a:pPr hangingPunct="0"/>
            <a:r>
              <a:rPr lang="et-EE" altLang="zh-CN" sz="720" kern="0">
                <a:solidFill>
                  <a:srgbClr val="003366"/>
                </a:solidFill>
                <a:sym typeface="Calibri" panose="020F0502020204030204"/>
              </a:rPr>
              <a:t>Figure 1.1</a:t>
            </a:r>
            <a:endParaRPr lang="zh-CN" altLang="en-US" sz="720" kern="0" dirty="0">
              <a:solidFill>
                <a:srgbClr val="000000"/>
              </a:solidFill>
              <a:sym typeface="Calibri" panose="020F0502020204030204"/>
            </a:endParaRPr>
          </a:p>
        </p:txBody>
      </p:sp>
      <p:sp>
        <p:nvSpPr>
          <p:cNvPr id="2" name="文本框 1"/>
          <p:cNvSpPr txBox="1"/>
          <p:nvPr/>
        </p:nvSpPr>
        <p:spPr>
          <a:xfrm>
            <a:off x="791845" y="1329690"/>
            <a:ext cx="10795635" cy="417258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noAutofit/>
          </a:bodyPr>
          <a:lstStyle/>
          <a:p>
            <a:pPr marL="0" marR="0" indent="0" algn="just" defTabSz="914400" rtl="0" fontAlgn="auto" latinLnBrk="0" hangingPunct="0">
              <a:lnSpc>
                <a:spcPct val="100000"/>
              </a:lnSpc>
              <a:spcBef>
                <a:spcPts val="0"/>
              </a:spcBef>
              <a:spcAft>
                <a:spcPts val="0"/>
              </a:spcAft>
              <a:buClrTx/>
              <a:buSzTx/>
              <a:buFontTx/>
              <a:buNone/>
            </a:pPr>
            <a:r>
              <a:rPr kumimoji="0" lang="en-US" altLang="zh-CN" sz="2400" b="0" i="0" u="none" strike="noStrike" cap="none" spc="0" normalizeH="0">
                <a:ln>
                  <a:noFill/>
                </a:ln>
                <a:solidFill>
                  <a:srgbClr val="000000"/>
                </a:solidFill>
                <a:effectLst/>
                <a:uFillTx/>
                <a:latin typeface="Times New Roman" panose="02020603050405020304" pitchFamily="18" charset="0"/>
                <a:ea typeface="+mn-ea"/>
                <a:cs typeface="Times New Roman" panose="02020603050405020304" pitchFamily="18" charset="0"/>
                <a:sym typeface="Calibri" panose="020F0502020204030204"/>
              </a:rPr>
              <a:t>When the goods inspection team completes the inspection, the shipping team is notified to prepare for shipment. In order to prevent problems from being missed during the inspection, the shipment should be completed as soon as possible, and if the inspection is completed on the same day, the shipment should be completed by the next morning at the latest.</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文本框 2"/>
          <p:cNvSpPr txBox="1"/>
          <p:nvPr/>
        </p:nvSpPr>
        <p:spPr>
          <a:xfrm>
            <a:off x="1102994" y="318605"/>
            <a:ext cx="8191131" cy="583565"/>
          </a:xfrm>
          <a:prstGeom prst="rect">
            <a:avLst/>
          </a:prstGeom>
          <a:ln w="12700">
            <a:miter lim="400000"/>
          </a:ln>
        </p:spPr>
        <p:txBody>
          <a:bodyPr wrap="square" lIns="45719" rIns="45719">
            <a:spAutoFit/>
          </a:bodyPr>
          <a:lstStyle>
            <a:lvl1pPr>
              <a:defRPr sz="3200" b="1">
                <a:solidFill>
                  <a:schemeClr val="accent1"/>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hangingPunct="0"/>
            <a:r>
              <a:rPr lang="en-US" altLang="zh-CN" kern="0" dirty="0">
                <a:solidFill>
                  <a:srgbClr val="003366"/>
                </a:solidFill>
              </a:rPr>
              <a:t>2.</a:t>
            </a:r>
            <a:r>
              <a:rPr lang="zh-CN" altLang="en-US" kern="0" dirty="0">
                <a:solidFill>
                  <a:srgbClr val="003366"/>
                </a:solidFill>
              </a:rPr>
              <a:t>提货发运</a:t>
            </a:r>
          </a:p>
        </p:txBody>
      </p:sp>
      <p:sp>
        <p:nvSpPr>
          <p:cNvPr id="11" name="文本框 10"/>
          <p:cNvSpPr txBox="1"/>
          <p:nvPr/>
        </p:nvSpPr>
        <p:spPr>
          <a:xfrm>
            <a:off x="8044180" y="4671060"/>
            <a:ext cx="1763395" cy="33591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hangingPunct="0"/>
            <a:r>
              <a:rPr lang="zh-CN" altLang="en-US" sz="1600" kern="0" dirty="0">
                <a:solidFill>
                  <a:srgbClr val="000000"/>
                </a:solidFill>
                <a:sym typeface="Calibri" panose="020F0502020204030204"/>
              </a:rPr>
              <a:t>图</a:t>
            </a:r>
            <a:r>
              <a:rPr lang="en-US" altLang="zh-CN" sz="1600" kern="0" dirty="0">
                <a:solidFill>
                  <a:srgbClr val="000000"/>
                </a:solidFill>
                <a:sym typeface="Calibri" panose="020F0502020204030204"/>
              </a:rPr>
              <a:t>3.5.2 </a:t>
            </a:r>
            <a:r>
              <a:rPr lang="zh-CN" altLang="en-US" sz="1600" kern="0" dirty="0">
                <a:solidFill>
                  <a:srgbClr val="000000"/>
                </a:solidFill>
                <a:sym typeface="Calibri" panose="020F0502020204030204"/>
              </a:rPr>
              <a:t>发货交接</a:t>
            </a:r>
          </a:p>
        </p:txBody>
      </p:sp>
      <p:sp>
        <p:nvSpPr>
          <p:cNvPr id="2" name="文本框 1"/>
          <p:cNvSpPr txBox="1"/>
          <p:nvPr/>
        </p:nvSpPr>
        <p:spPr>
          <a:xfrm>
            <a:off x="791845" y="1031240"/>
            <a:ext cx="4877435" cy="439864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0" hangingPunct="0">
              <a:lnSpc>
                <a:spcPct val="100000"/>
              </a:lnSpc>
              <a:spcBef>
                <a:spcPts val="0"/>
              </a:spcBef>
              <a:spcAft>
                <a:spcPts val="0"/>
              </a:spcAft>
              <a:buClrTx/>
              <a:buSzTx/>
              <a:buFontTx/>
              <a:buNone/>
            </a:pPr>
            <a:r>
              <a:rPr kumimoji="0" lang="zh-CN" altLang="en-US" sz="2000" b="0" i="0" u="none" strike="noStrike" cap="none" spc="0" normalizeH="0" baseline="0">
                <a:ln>
                  <a:noFill/>
                </a:ln>
                <a:solidFill>
                  <a:srgbClr val="000000"/>
                </a:solidFill>
                <a:effectLst/>
                <a:uFillTx/>
                <a:latin typeface="+mn-lt"/>
                <a:ea typeface="+mn-ea"/>
                <a:cs typeface="+mn-cs"/>
                <a:sym typeface="Calibri" panose="020F0502020204030204"/>
              </a:rPr>
              <a:t>（</a:t>
            </a:r>
            <a:r>
              <a:rPr kumimoji="0" lang="en-US" altLang="zh-CN" sz="2000" b="0" i="0" u="none" strike="noStrike" cap="none" spc="0" normalizeH="0" baseline="0">
                <a:ln>
                  <a:noFill/>
                </a:ln>
                <a:solidFill>
                  <a:srgbClr val="000000"/>
                </a:solidFill>
                <a:effectLst/>
                <a:uFillTx/>
                <a:latin typeface="+mn-lt"/>
                <a:ea typeface="+mn-ea"/>
                <a:cs typeface="+mn-cs"/>
                <a:sym typeface="Calibri" panose="020F0502020204030204"/>
              </a:rPr>
              <a:t>1</a:t>
            </a:r>
            <a:r>
              <a:rPr kumimoji="0" lang="zh-CN" altLang="en-US" sz="2000" b="0" i="0" u="none" strike="noStrike" cap="none" spc="0" normalizeH="0" baseline="0">
                <a:ln>
                  <a:noFill/>
                </a:ln>
                <a:solidFill>
                  <a:srgbClr val="000000"/>
                </a:solidFill>
                <a:effectLst/>
                <a:uFillTx/>
                <a:latin typeface="+mn-lt"/>
                <a:ea typeface="+mn-ea"/>
                <a:cs typeface="+mn-cs"/>
                <a:sym typeface="Calibri" panose="020F0502020204030204"/>
              </a:rPr>
              <a:t>）司机到达仓库后，首先填写</a:t>
            </a:r>
            <a:r>
              <a:rPr kumimoji="0" lang="en-US" altLang="zh-CN" sz="2000" b="0" i="0" u="none" strike="noStrike" cap="none" spc="0" normalizeH="0" baseline="0">
                <a:ln>
                  <a:noFill/>
                </a:ln>
                <a:solidFill>
                  <a:srgbClr val="000000"/>
                </a:solidFill>
                <a:effectLst/>
                <a:uFillTx/>
                <a:latin typeface="+mn-lt"/>
                <a:ea typeface="+mn-ea"/>
                <a:cs typeface="+mn-cs"/>
                <a:sym typeface="Calibri" panose="020F0502020204030204"/>
              </a:rPr>
              <a:t>“</a:t>
            </a:r>
            <a:r>
              <a:rPr kumimoji="0" lang="zh-CN" altLang="en-US" sz="2000" b="0" i="0" u="none" strike="noStrike" cap="none" spc="0" normalizeH="0" baseline="0">
                <a:ln>
                  <a:noFill/>
                </a:ln>
                <a:solidFill>
                  <a:srgbClr val="000000"/>
                </a:solidFill>
                <a:effectLst/>
                <a:uFillTx/>
                <a:latin typeface="+mn-lt"/>
                <a:ea typeface="+mn-ea"/>
                <a:cs typeface="+mn-cs"/>
                <a:sym typeface="Calibri" panose="020F0502020204030204"/>
              </a:rPr>
              <a:t>司机登记表</a:t>
            </a:r>
            <a:r>
              <a:rPr kumimoji="0" lang="en-US" altLang="zh-CN" sz="2000" b="0" i="0" u="none" strike="noStrike" cap="none" spc="0" normalizeH="0" baseline="0">
                <a:ln>
                  <a:noFill/>
                </a:ln>
                <a:solidFill>
                  <a:srgbClr val="000000"/>
                </a:solidFill>
                <a:effectLst/>
                <a:uFillTx/>
                <a:latin typeface="+mn-lt"/>
                <a:ea typeface="+mn-ea"/>
                <a:cs typeface="+mn-cs"/>
                <a:sym typeface="Calibri" panose="020F0502020204030204"/>
              </a:rPr>
              <a:t>”</a:t>
            </a:r>
            <a:r>
              <a:rPr kumimoji="0" lang="zh-CN" altLang="en-US" sz="2000" b="0" i="0" u="none" strike="noStrike" cap="none" spc="0" normalizeH="0" baseline="0">
                <a:ln>
                  <a:noFill/>
                </a:ln>
                <a:solidFill>
                  <a:srgbClr val="000000"/>
                </a:solidFill>
                <a:effectLst/>
                <a:uFillTx/>
                <a:latin typeface="+mn-lt"/>
                <a:ea typeface="+mn-ea"/>
                <a:cs typeface="+mn-cs"/>
                <a:sym typeface="Calibri" panose="020F0502020204030204"/>
              </a:rPr>
              <a:t>，再进入发货暂存区提货。</a:t>
            </a:r>
          </a:p>
          <a:p>
            <a:pPr marL="0" marR="0" indent="0" algn="l" defTabSz="914400" rtl="0" fontAlgn="auto" latinLnBrk="0" hangingPunct="0">
              <a:lnSpc>
                <a:spcPct val="100000"/>
              </a:lnSpc>
              <a:spcBef>
                <a:spcPts val="0"/>
              </a:spcBef>
              <a:spcAft>
                <a:spcPts val="0"/>
              </a:spcAft>
              <a:buClrTx/>
              <a:buSzTx/>
              <a:buFontTx/>
              <a:buNone/>
            </a:pPr>
            <a:r>
              <a:rPr kumimoji="0" lang="zh-CN" altLang="en-US" sz="2000" b="0" i="0" u="none" strike="noStrike" cap="none" spc="0" normalizeH="0" baseline="0">
                <a:ln>
                  <a:noFill/>
                </a:ln>
                <a:solidFill>
                  <a:srgbClr val="000000"/>
                </a:solidFill>
                <a:effectLst/>
                <a:uFillTx/>
                <a:latin typeface="+mn-lt"/>
                <a:ea typeface="+mn-ea"/>
                <a:cs typeface="+mn-cs"/>
                <a:sym typeface="Calibri" panose="020F0502020204030204"/>
              </a:rPr>
              <a:t>（</a:t>
            </a:r>
            <a:r>
              <a:rPr kumimoji="0" lang="en-US" altLang="zh-CN" sz="2000" b="0" i="0" u="none" strike="noStrike" cap="none" spc="0" normalizeH="0" baseline="0">
                <a:ln>
                  <a:noFill/>
                </a:ln>
                <a:solidFill>
                  <a:srgbClr val="000000"/>
                </a:solidFill>
                <a:effectLst/>
                <a:uFillTx/>
                <a:latin typeface="+mn-lt"/>
                <a:ea typeface="+mn-ea"/>
                <a:cs typeface="+mn-cs"/>
                <a:sym typeface="Calibri" panose="020F0502020204030204"/>
              </a:rPr>
              <a:t>2</a:t>
            </a:r>
            <a:r>
              <a:rPr kumimoji="0" lang="zh-CN" altLang="en-US" sz="2000" b="0" i="0" u="none" strike="noStrike" cap="none" spc="0" normalizeH="0" baseline="0">
                <a:ln>
                  <a:noFill/>
                </a:ln>
                <a:solidFill>
                  <a:srgbClr val="000000"/>
                </a:solidFill>
                <a:effectLst/>
                <a:uFillTx/>
                <a:latin typeface="+mn-lt"/>
                <a:ea typeface="+mn-ea"/>
                <a:cs typeface="+mn-cs"/>
                <a:sym typeface="Calibri" panose="020F0502020204030204"/>
              </a:rPr>
              <a:t>）司机根据调度指令，到指定月台找到货物，拿取</a:t>
            </a:r>
            <a:r>
              <a:rPr kumimoji="0" lang="en-US" altLang="zh-CN" sz="2000" b="0" i="0" u="none" strike="noStrike" cap="none" spc="0" normalizeH="0" baseline="0">
                <a:ln>
                  <a:noFill/>
                </a:ln>
                <a:solidFill>
                  <a:srgbClr val="000000"/>
                </a:solidFill>
                <a:effectLst/>
                <a:uFillTx/>
                <a:latin typeface="+mn-lt"/>
                <a:ea typeface="+mn-ea"/>
                <a:cs typeface="+mn-cs"/>
                <a:sym typeface="Calibri" panose="020F0502020204030204"/>
              </a:rPr>
              <a:t>“</a:t>
            </a:r>
            <a:r>
              <a:rPr kumimoji="0" lang="zh-CN" altLang="en-US" sz="2000" b="0" i="0" u="none" strike="noStrike" cap="none" spc="0" normalizeH="0" baseline="0">
                <a:ln>
                  <a:noFill/>
                </a:ln>
                <a:solidFill>
                  <a:srgbClr val="000000"/>
                </a:solidFill>
                <a:effectLst/>
                <a:uFillTx/>
                <a:latin typeface="+mn-lt"/>
                <a:ea typeface="+mn-ea"/>
                <a:cs typeface="+mn-cs"/>
                <a:sym typeface="Calibri" panose="020F0502020204030204"/>
              </a:rPr>
              <a:t>验货交接单</a:t>
            </a:r>
            <a:r>
              <a:rPr kumimoji="0" lang="en-US" altLang="zh-CN" sz="2000" b="0" i="0" u="none" strike="noStrike" cap="none" spc="0" normalizeH="0" baseline="0">
                <a:ln>
                  <a:noFill/>
                </a:ln>
                <a:solidFill>
                  <a:srgbClr val="000000"/>
                </a:solidFill>
                <a:effectLst/>
                <a:uFillTx/>
                <a:latin typeface="+mn-lt"/>
                <a:ea typeface="+mn-ea"/>
                <a:cs typeface="+mn-cs"/>
                <a:sym typeface="Calibri" panose="020F0502020204030204"/>
              </a:rPr>
              <a:t>”</a:t>
            </a:r>
            <a:r>
              <a:rPr kumimoji="0" lang="zh-CN" altLang="en-US" sz="2000" b="0" i="0" u="none" strike="noStrike" cap="none" spc="0" normalizeH="0" baseline="0">
                <a:ln>
                  <a:noFill/>
                </a:ln>
                <a:solidFill>
                  <a:srgbClr val="000000"/>
                </a:solidFill>
                <a:effectLst/>
                <a:uFillTx/>
                <a:latin typeface="+mn-lt"/>
                <a:ea typeface="+mn-ea"/>
                <a:cs typeface="+mn-cs"/>
                <a:sym typeface="Calibri" panose="020F0502020204030204"/>
              </a:rPr>
              <a:t>。</a:t>
            </a:r>
          </a:p>
          <a:p>
            <a:pPr marL="0" marR="0" indent="0" algn="l" defTabSz="914400" rtl="0" fontAlgn="auto" latinLnBrk="0" hangingPunct="0">
              <a:lnSpc>
                <a:spcPct val="100000"/>
              </a:lnSpc>
              <a:spcBef>
                <a:spcPts val="0"/>
              </a:spcBef>
              <a:spcAft>
                <a:spcPts val="0"/>
              </a:spcAft>
              <a:buClrTx/>
              <a:buSzTx/>
              <a:buFontTx/>
              <a:buNone/>
            </a:pPr>
            <a:r>
              <a:rPr kumimoji="0" lang="zh-CN" altLang="en-US" sz="2000" b="0" i="0" u="none" strike="noStrike" cap="none" spc="0" normalizeH="0" baseline="0">
                <a:ln>
                  <a:noFill/>
                </a:ln>
                <a:solidFill>
                  <a:srgbClr val="000000"/>
                </a:solidFill>
                <a:effectLst/>
                <a:uFillTx/>
                <a:latin typeface="+mn-lt"/>
                <a:ea typeface="+mn-ea"/>
                <a:cs typeface="+mn-cs"/>
                <a:sym typeface="Calibri" panose="020F0502020204030204"/>
              </a:rPr>
              <a:t>（</a:t>
            </a:r>
            <a:r>
              <a:rPr kumimoji="0" lang="en-US" altLang="zh-CN" sz="2000" b="0" i="0" u="none" strike="noStrike" cap="none" spc="0" normalizeH="0" baseline="0">
                <a:ln>
                  <a:noFill/>
                </a:ln>
                <a:solidFill>
                  <a:srgbClr val="000000"/>
                </a:solidFill>
                <a:effectLst/>
                <a:uFillTx/>
                <a:latin typeface="+mn-lt"/>
                <a:ea typeface="+mn-ea"/>
                <a:cs typeface="+mn-cs"/>
                <a:sym typeface="Calibri" panose="020F0502020204030204"/>
              </a:rPr>
              <a:t>3</a:t>
            </a:r>
            <a:r>
              <a:rPr kumimoji="0" lang="zh-CN" altLang="en-US" sz="2000" b="0" i="0" u="none" strike="noStrike" cap="none" spc="0" normalizeH="0" baseline="0">
                <a:ln>
                  <a:noFill/>
                </a:ln>
                <a:solidFill>
                  <a:srgbClr val="000000"/>
                </a:solidFill>
                <a:effectLst/>
                <a:uFillTx/>
                <a:latin typeface="+mn-lt"/>
                <a:ea typeface="+mn-ea"/>
                <a:cs typeface="+mn-cs"/>
                <a:sym typeface="Calibri" panose="020F0502020204030204"/>
              </a:rPr>
              <a:t>）司机清点货物明细，查询实物数量与</a:t>
            </a:r>
            <a:r>
              <a:rPr kumimoji="0" lang="en-US" altLang="zh-CN" sz="2000" b="0" i="0" u="none" strike="noStrike" cap="none" spc="0" normalizeH="0" baseline="0">
                <a:ln>
                  <a:noFill/>
                </a:ln>
                <a:solidFill>
                  <a:srgbClr val="000000"/>
                </a:solidFill>
                <a:effectLst/>
                <a:uFillTx/>
                <a:latin typeface="+mn-lt"/>
                <a:ea typeface="+mn-ea"/>
                <a:cs typeface="+mn-cs"/>
                <a:sym typeface="Calibri" panose="020F0502020204030204"/>
              </a:rPr>
              <a:t>“</a:t>
            </a:r>
            <a:r>
              <a:rPr kumimoji="0" lang="zh-CN" altLang="en-US" sz="2000" b="0" i="0" u="none" strike="noStrike" cap="none" spc="0" normalizeH="0" baseline="0">
                <a:ln>
                  <a:noFill/>
                </a:ln>
                <a:solidFill>
                  <a:srgbClr val="000000"/>
                </a:solidFill>
                <a:effectLst/>
                <a:uFillTx/>
                <a:latin typeface="+mn-lt"/>
                <a:ea typeface="+mn-ea"/>
                <a:cs typeface="+mn-cs"/>
                <a:sym typeface="Calibri" panose="020F0502020204030204"/>
              </a:rPr>
              <a:t>验货交接单</a:t>
            </a:r>
            <a:r>
              <a:rPr kumimoji="0" lang="en-US" altLang="zh-CN" sz="2000" b="0" i="0" u="none" strike="noStrike" cap="none" spc="0" normalizeH="0" baseline="0">
                <a:ln>
                  <a:noFill/>
                </a:ln>
                <a:solidFill>
                  <a:srgbClr val="000000"/>
                </a:solidFill>
                <a:effectLst/>
                <a:uFillTx/>
                <a:latin typeface="+mn-lt"/>
                <a:ea typeface="+mn-ea"/>
                <a:cs typeface="+mn-cs"/>
                <a:sym typeface="Calibri" panose="020F0502020204030204"/>
              </a:rPr>
              <a:t>”</a:t>
            </a:r>
            <a:r>
              <a:rPr kumimoji="0" lang="zh-CN" altLang="en-US" sz="2000" b="0" i="0" u="none" strike="noStrike" cap="none" spc="0" normalizeH="0" baseline="0">
                <a:ln>
                  <a:noFill/>
                </a:ln>
                <a:solidFill>
                  <a:srgbClr val="000000"/>
                </a:solidFill>
                <a:effectLst/>
                <a:uFillTx/>
                <a:latin typeface="+mn-lt"/>
                <a:ea typeface="+mn-ea"/>
                <a:cs typeface="+mn-cs"/>
                <a:sym typeface="Calibri" panose="020F0502020204030204"/>
              </a:rPr>
              <a:t>是否一致，确认无误后，将货物搬运至仓库出口与发货组员进行复核。</a:t>
            </a:r>
          </a:p>
          <a:p>
            <a:pPr marL="0" marR="0" indent="0" algn="l" defTabSz="914400" rtl="0" fontAlgn="auto" latinLnBrk="0" hangingPunct="0">
              <a:lnSpc>
                <a:spcPct val="100000"/>
              </a:lnSpc>
              <a:spcBef>
                <a:spcPts val="0"/>
              </a:spcBef>
              <a:spcAft>
                <a:spcPts val="0"/>
              </a:spcAft>
              <a:buClrTx/>
              <a:buSzTx/>
              <a:buFontTx/>
              <a:buNone/>
            </a:pPr>
            <a:r>
              <a:rPr kumimoji="0" lang="zh-CN" altLang="en-US" sz="2000" b="0" i="0" u="none" strike="noStrike" cap="none" spc="0" normalizeH="0" baseline="0">
                <a:ln>
                  <a:noFill/>
                </a:ln>
                <a:solidFill>
                  <a:srgbClr val="000000"/>
                </a:solidFill>
                <a:effectLst/>
                <a:uFillTx/>
                <a:latin typeface="+mn-lt"/>
                <a:ea typeface="+mn-ea"/>
                <a:cs typeface="+mn-cs"/>
                <a:sym typeface="Calibri" panose="020F0502020204030204"/>
              </a:rPr>
              <a:t>（</a:t>
            </a:r>
            <a:r>
              <a:rPr kumimoji="0" lang="en-US" altLang="zh-CN" sz="2000" b="0" i="0" u="none" strike="noStrike" cap="none" spc="0" normalizeH="0" baseline="0">
                <a:ln>
                  <a:noFill/>
                </a:ln>
                <a:solidFill>
                  <a:srgbClr val="000000"/>
                </a:solidFill>
                <a:effectLst/>
                <a:uFillTx/>
                <a:latin typeface="+mn-lt"/>
                <a:ea typeface="+mn-ea"/>
                <a:cs typeface="+mn-cs"/>
                <a:sym typeface="Calibri" panose="020F0502020204030204"/>
              </a:rPr>
              <a:t>4</a:t>
            </a:r>
            <a:r>
              <a:rPr kumimoji="0" lang="zh-CN" altLang="en-US" sz="2000" b="0" i="0" u="none" strike="noStrike" cap="none" spc="0" normalizeH="0" baseline="0">
                <a:ln>
                  <a:noFill/>
                </a:ln>
                <a:solidFill>
                  <a:srgbClr val="000000"/>
                </a:solidFill>
                <a:effectLst/>
                <a:uFillTx/>
                <a:latin typeface="+mn-lt"/>
                <a:ea typeface="+mn-ea"/>
                <a:cs typeface="+mn-cs"/>
                <a:sym typeface="Calibri" panose="020F0502020204030204"/>
              </a:rPr>
              <a:t>）发货组员与司机在仓库出口的发运交接区对照</a:t>
            </a:r>
            <a:r>
              <a:rPr kumimoji="0" lang="en-US" altLang="zh-CN" sz="2000" b="0" i="0" u="none" strike="noStrike" cap="none" spc="0" normalizeH="0" baseline="0">
                <a:ln>
                  <a:noFill/>
                </a:ln>
                <a:solidFill>
                  <a:srgbClr val="000000"/>
                </a:solidFill>
                <a:effectLst/>
                <a:uFillTx/>
                <a:latin typeface="+mn-lt"/>
                <a:ea typeface="+mn-ea"/>
                <a:cs typeface="+mn-cs"/>
                <a:sym typeface="Calibri" panose="020F0502020204030204"/>
              </a:rPr>
              <a:t>“</a:t>
            </a:r>
            <a:r>
              <a:rPr kumimoji="0" lang="zh-CN" altLang="en-US" sz="2000" b="0" i="0" u="none" strike="noStrike" cap="none" spc="0" normalizeH="0" baseline="0">
                <a:ln>
                  <a:noFill/>
                </a:ln>
                <a:solidFill>
                  <a:srgbClr val="000000"/>
                </a:solidFill>
                <a:effectLst/>
                <a:uFillTx/>
                <a:latin typeface="+mn-lt"/>
                <a:ea typeface="+mn-ea"/>
                <a:cs typeface="+mn-cs"/>
                <a:sym typeface="Calibri" panose="020F0502020204030204"/>
              </a:rPr>
              <a:t>验货交接单</a:t>
            </a:r>
            <a:r>
              <a:rPr kumimoji="0" lang="en-US" altLang="zh-CN" sz="2000" b="0" i="0" u="none" strike="noStrike" cap="none" spc="0" normalizeH="0" baseline="0">
                <a:ln>
                  <a:noFill/>
                </a:ln>
                <a:solidFill>
                  <a:srgbClr val="000000"/>
                </a:solidFill>
                <a:effectLst/>
                <a:uFillTx/>
                <a:latin typeface="+mn-lt"/>
                <a:ea typeface="+mn-ea"/>
                <a:cs typeface="+mn-cs"/>
                <a:sym typeface="Calibri" panose="020F0502020204030204"/>
              </a:rPr>
              <a:t>”</a:t>
            </a:r>
            <a:r>
              <a:rPr kumimoji="0" lang="zh-CN" altLang="en-US" sz="2000" b="0" i="0" u="none" strike="noStrike" cap="none" spc="0" normalizeH="0" baseline="0">
                <a:ln>
                  <a:noFill/>
                </a:ln>
                <a:solidFill>
                  <a:srgbClr val="000000"/>
                </a:solidFill>
                <a:effectLst/>
                <a:uFillTx/>
                <a:latin typeface="+mn-lt"/>
                <a:ea typeface="+mn-ea"/>
                <a:cs typeface="+mn-cs"/>
                <a:sym typeface="Calibri" panose="020F0502020204030204"/>
              </a:rPr>
              <a:t>，复核出库货物，清点箱数。核对一致后，由双方在</a:t>
            </a:r>
            <a:r>
              <a:rPr kumimoji="0" lang="en-US" altLang="zh-CN" sz="2000" b="0" i="0" u="none" strike="noStrike" cap="none" spc="0" normalizeH="0" baseline="0">
                <a:ln>
                  <a:noFill/>
                </a:ln>
                <a:solidFill>
                  <a:srgbClr val="000000"/>
                </a:solidFill>
                <a:effectLst/>
                <a:uFillTx/>
                <a:latin typeface="+mn-lt"/>
                <a:ea typeface="+mn-ea"/>
                <a:cs typeface="+mn-cs"/>
                <a:sym typeface="Calibri" panose="020F0502020204030204"/>
              </a:rPr>
              <a:t>“</a:t>
            </a:r>
            <a:r>
              <a:rPr kumimoji="0" lang="zh-CN" altLang="en-US" sz="2000" b="0" i="0" u="none" strike="noStrike" cap="none" spc="0" normalizeH="0" baseline="0">
                <a:ln>
                  <a:noFill/>
                </a:ln>
                <a:solidFill>
                  <a:srgbClr val="000000"/>
                </a:solidFill>
                <a:effectLst/>
                <a:uFillTx/>
                <a:latin typeface="+mn-lt"/>
                <a:ea typeface="+mn-ea"/>
                <a:cs typeface="+mn-cs"/>
                <a:sym typeface="Calibri" panose="020F0502020204030204"/>
              </a:rPr>
              <a:t>验货交接单</a:t>
            </a:r>
            <a:r>
              <a:rPr kumimoji="0" lang="en-US" altLang="zh-CN" sz="2000" b="0" i="0" u="none" strike="noStrike" cap="none" spc="0" normalizeH="0" baseline="0">
                <a:ln>
                  <a:noFill/>
                </a:ln>
                <a:solidFill>
                  <a:srgbClr val="000000"/>
                </a:solidFill>
                <a:effectLst/>
                <a:uFillTx/>
                <a:latin typeface="+mn-lt"/>
                <a:ea typeface="+mn-ea"/>
                <a:cs typeface="+mn-cs"/>
                <a:sym typeface="Calibri" panose="020F0502020204030204"/>
              </a:rPr>
              <a:t>”</a:t>
            </a:r>
            <a:r>
              <a:rPr kumimoji="0" lang="zh-CN" altLang="en-US" sz="2000" b="0" i="0" u="none" strike="noStrike" cap="none" spc="0" normalizeH="0" baseline="0">
                <a:ln>
                  <a:noFill/>
                </a:ln>
                <a:solidFill>
                  <a:srgbClr val="000000"/>
                </a:solidFill>
                <a:effectLst/>
                <a:uFillTx/>
                <a:latin typeface="+mn-lt"/>
                <a:ea typeface="+mn-ea"/>
                <a:cs typeface="+mn-cs"/>
                <a:sym typeface="Calibri" panose="020F0502020204030204"/>
              </a:rPr>
              <a:t>上签字。之后发货组员在</a:t>
            </a:r>
            <a:r>
              <a:rPr kumimoji="0" lang="en-US" altLang="zh-CN" sz="2000" b="0" i="0" u="none" strike="noStrike" cap="none" spc="0" normalizeH="0" baseline="0">
                <a:ln>
                  <a:noFill/>
                </a:ln>
                <a:solidFill>
                  <a:srgbClr val="000000"/>
                </a:solidFill>
                <a:effectLst/>
                <a:uFillTx/>
                <a:latin typeface="+mn-lt"/>
                <a:ea typeface="+mn-ea"/>
                <a:cs typeface="+mn-cs"/>
                <a:sym typeface="Calibri" panose="020F0502020204030204"/>
              </a:rPr>
              <a:t>RF</a:t>
            </a:r>
            <a:r>
              <a:rPr kumimoji="0" lang="zh-CN" altLang="en-US" sz="2000" b="0" i="0" u="none" strike="noStrike" cap="none" spc="0" normalizeH="0" baseline="0">
                <a:ln>
                  <a:noFill/>
                </a:ln>
                <a:solidFill>
                  <a:srgbClr val="000000"/>
                </a:solidFill>
                <a:effectLst/>
                <a:uFillTx/>
                <a:latin typeface="+mn-lt"/>
                <a:ea typeface="+mn-ea"/>
                <a:cs typeface="+mn-cs"/>
                <a:sym typeface="Calibri" panose="020F0502020204030204"/>
              </a:rPr>
              <a:t>终端完成发货交接（图</a:t>
            </a:r>
            <a:r>
              <a:rPr kumimoji="0" lang="en-US" altLang="zh-CN" sz="2000" b="0" i="0" u="none" strike="noStrike" cap="none" spc="0" normalizeH="0" baseline="0">
                <a:ln>
                  <a:noFill/>
                </a:ln>
                <a:solidFill>
                  <a:srgbClr val="000000"/>
                </a:solidFill>
                <a:effectLst/>
                <a:uFillTx/>
                <a:latin typeface="+mn-lt"/>
                <a:ea typeface="+mn-ea"/>
                <a:cs typeface="+mn-cs"/>
                <a:sym typeface="Calibri" panose="020F0502020204030204"/>
              </a:rPr>
              <a:t>3.5.2</a:t>
            </a:r>
            <a:r>
              <a:rPr kumimoji="0" lang="zh-CN" altLang="en-US" sz="2000" b="0" i="0" u="none" strike="noStrike" cap="none" spc="0" normalizeH="0" baseline="0">
                <a:ln>
                  <a:noFill/>
                </a:ln>
                <a:solidFill>
                  <a:srgbClr val="000000"/>
                </a:solidFill>
                <a:effectLst/>
                <a:uFillTx/>
                <a:latin typeface="+mn-lt"/>
                <a:ea typeface="+mn-ea"/>
                <a:cs typeface="+mn-cs"/>
                <a:sym typeface="Calibri" panose="020F0502020204030204"/>
              </a:rPr>
              <a:t>）。</a:t>
            </a:r>
          </a:p>
          <a:p>
            <a:pPr marL="0" marR="0" indent="0" algn="l" defTabSz="914400" rtl="0" fontAlgn="auto" latinLnBrk="0" hangingPunct="0">
              <a:lnSpc>
                <a:spcPct val="100000"/>
              </a:lnSpc>
              <a:spcBef>
                <a:spcPts val="0"/>
              </a:spcBef>
              <a:spcAft>
                <a:spcPts val="0"/>
              </a:spcAft>
              <a:buClrTx/>
              <a:buSzTx/>
              <a:buFontTx/>
              <a:buNone/>
            </a:pPr>
            <a:r>
              <a:rPr kumimoji="0" lang="zh-CN" altLang="en-US" sz="2000" b="0" i="0" u="none" strike="noStrike" cap="none" spc="0" normalizeH="0" baseline="0">
                <a:ln>
                  <a:noFill/>
                </a:ln>
                <a:solidFill>
                  <a:srgbClr val="000000"/>
                </a:solidFill>
                <a:effectLst/>
                <a:uFillTx/>
                <a:latin typeface="+mn-lt"/>
                <a:ea typeface="+mn-ea"/>
                <a:cs typeface="+mn-cs"/>
                <a:sym typeface="Calibri" panose="020F0502020204030204"/>
              </a:rPr>
              <a:t>（</a:t>
            </a:r>
            <a:r>
              <a:rPr kumimoji="0" lang="en-US" altLang="zh-CN" sz="2000" b="0" i="0" u="none" strike="noStrike" cap="none" spc="0" normalizeH="0" baseline="0">
                <a:ln>
                  <a:noFill/>
                </a:ln>
                <a:solidFill>
                  <a:srgbClr val="000000"/>
                </a:solidFill>
                <a:effectLst/>
                <a:uFillTx/>
                <a:latin typeface="+mn-lt"/>
                <a:ea typeface="+mn-ea"/>
                <a:cs typeface="+mn-cs"/>
                <a:sym typeface="Calibri" panose="020F0502020204030204"/>
              </a:rPr>
              <a:t>5</a:t>
            </a:r>
            <a:r>
              <a:rPr kumimoji="0" lang="zh-CN" altLang="en-US" sz="2000" b="0" i="0" u="none" strike="noStrike" cap="none" spc="0" normalizeH="0" baseline="0">
                <a:ln>
                  <a:noFill/>
                </a:ln>
                <a:solidFill>
                  <a:srgbClr val="000000"/>
                </a:solidFill>
                <a:effectLst/>
                <a:uFillTx/>
                <a:latin typeface="+mn-lt"/>
                <a:ea typeface="+mn-ea"/>
                <a:cs typeface="+mn-cs"/>
                <a:sym typeface="Calibri" panose="020F0502020204030204"/>
              </a:rPr>
              <a:t>）交接完毕后放行，司机将货物拉出仓库，装车并出发送货。</a:t>
            </a:r>
          </a:p>
        </p:txBody>
      </p:sp>
      <p:pic>
        <p:nvPicPr>
          <p:cNvPr id="291" name="图片 161"/>
          <p:cNvPicPr>
            <a:picLocks noChangeAspect="1"/>
          </p:cNvPicPr>
          <p:nvPr/>
        </p:nvPicPr>
        <p:blipFill>
          <a:blip r:embed="rId2"/>
          <a:stretch>
            <a:fillRect/>
          </a:stretch>
        </p:blipFill>
        <p:spPr>
          <a:xfrm>
            <a:off x="5669280" y="1031240"/>
            <a:ext cx="1594485" cy="3639820"/>
          </a:xfrm>
          <a:prstGeom prst="rect">
            <a:avLst/>
          </a:prstGeom>
          <a:noFill/>
          <a:ln>
            <a:noFill/>
          </a:ln>
        </p:spPr>
      </p:pic>
      <p:pic>
        <p:nvPicPr>
          <p:cNvPr id="292" name="图片 162"/>
          <p:cNvPicPr>
            <a:picLocks noChangeAspect="1"/>
          </p:cNvPicPr>
          <p:nvPr/>
        </p:nvPicPr>
        <p:blipFill>
          <a:blip r:embed="rId3"/>
          <a:stretch>
            <a:fillRect/>
          </a:stretch>
        </p:blipFill>
        <p:spPr>
          <a:xfrm>
            <a:off x="7264400" y="1031875"/>
            <a:ext cx="1713230" cy="3496945"/>
          </a:xfrm>
          <a:prstGeom prst="rect">
            <a:avLst/>
          </a:prstGeom>
          <a:noFill/>
          <a:ln>
            <a:noFill/>
          </a:ln>
        </p:spPr>
      </p:pic>
      <p:pic>
        <p:nvPicPr>
          <p:cNvPr id="293" name="图片 163"/>
          <p:cNvPicPr>
            <a:picLocks noChangeAspect="1"/>
          </p:cNvPicPr>
          <p:nvPr/>
        </p:nvPicPr>
        <p:blipFill>
          <a:blip r:embed="rId4"/>
          <a:stretch>
            <a:fillRect/>
          </a:stretch>
        </p:blipFill>
        <p:spPr>
          <a:xfrm>
            <a:off x="8977630" y="1031240"/>
            <a:ext cx="1435100" cy="3522345"/>
          </a:xfrm>
          <a:prstGeom prst="rect">
            <a:avLst/>
          </a:prstGeom>
          <a:noFill/>
          <a:ln>
            <a:noFill/>
          </a:ln>
        </p:spPr>
      </p:pic>
      <p:pic>
        <p:nvPicPr>
          <p:cNvPr id="294" name="图片 164"/>
          <p:cNvPicPr>
            <a:picLocks noChangeAspect="1"/>
          </p:cNvPicPr>
          <p:nvPr/>
        </p:nvPicPr>
        <p:blipFill>
          <a:blip r:embed="rId5"/>
          <a:stretch>
            <a:fillRect/>
          </a:stretch>
        </p:blipFill>
        <p:spPr>
          <a:xfrm>
            <a:off x="10412730" y="1031240"/>
            <a:ext cx="1440815" cy="352171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文本框 2"/>
          <p:cNvSpPr txBox="1"/>
          <p:nvPr/>
        </p:nvSpPr>
        <p:spPr>
          <a:xfrm>
            <a:off x="1102994" y="318605"/>
            <a:ext cx="8191131" cy="583565"/>
          </a:xfrm>
          <a:prstGeom prst="rect">
            <a:avLst/>
          </a:prstGeom>
          <a:ln w="12700">
            <a:miter lim="400000"/>
          </a:ln>
        </p:spPr>
        <p:txBody>
          <a:bodyPr wrap="square" lIns="45719" rIns="45719">
            <a:normAutofit/>
          </a:bodyPr>
          <a:lstStyle>
            <a:lvl1pPr>
              <a:defRPr sz="3200" b="1">
                <a:solidFill>
                  <a:schemeClr val="accent1"/>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hangingPunct="0"/>
            <a:r>
              <a:rPr lang="en-US" altLang="zh-CN" kern="0">
                <a:solidFill>
                  <a:srgbClr val="003366"/>
                </a:solidFill>
                <a:latin typeface="Times New Roman" panose="02020603050405020304" pitchFamily="18" charset="0"/>
                <a:cs typeface="Times New Roman" panose="02020603050405020304" pitchFamily="18" charset="0"/>
              </a:rPr>
              <a:t>2. Pick-up and shipment</a:t>
            </a:r>
            <a:endParaRPr lang="zh-CN" altLang="en-US" kern="0" dirty="0">
              <a:solidFill>
                <a:srgbClr val="003366"/>
              </a:solidFill>
              <a:latin typeface="Times New Roman" panose="02020603050405020304" pitchFamily="18" charset="0"/>
              <a:cs typeface="Times New Roman" panose="02020603050405020304" pitchFamily="18" charset="0"/>
            </a:endParaRPr>
          </a:p>
        </p:txBody>
      </p:sp>
      <p:sp>
        <p:nvSpPr>
          <p:cNvPr id="11" name="文本框 10"/>
          <p:cNvSpPr txBox="1"/>
          <p:nvPr/>
        </p:nvSpPr>
        <p:spPr>
          <a:xfrm>
            <a:off x="8044180" y="4671060"/>
            <a:ext cx="2720975" cy="33591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oAutofit/>
          </a:bodyPr>
          <a:lstStyle/>
          <a:p>
            <a:pPr hangingPunct="0"/>
            <a:r>
              <a:rPr lang="et-EE" altLang="zh-CN" sz="1060" kern="0">
                <a:solidFill>
                  <a:srgbClr val="000000"/>
                </a:solidFill>
                <a:sym typeface="Calibri" panose="020F0502020204030204"/>
              </a:rPr>
              <a:t>Figure 3.5.2 Shipment handover</a:t>
            </a:r>
            <a:endParaRPr lang="et-EE" altLang="zh-CN" sz="1060" kern="0" dirty="0">
              <a:solidFill>
                <a:srgbClr val="000000"/>
              </a:solidFill>
              <a:sym typeface="Calibri" panose="020F0502020204030204"/>
            </a:endParaRPr>
          </a:p>
        </p:txBody>
      </p:sp>
      <p:sp>
        <p:nvSpPr>
          <p:cNvPr id="2" name="文本框 1"/>
          <p:cNvSpPr txBox="1"/>
          <p:nvPr/>
        </p:nvSpPr>
        <p:spPr>
          <a:xfrm>
            <a:off x="791845" y="1031240"/>
            <a:ext cx="4877435" cy="439864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noAutofit/>
          </a:bodyPr>
          <a:lstStyle/>
          <a:p>
            <a:pPr marL="0" marR="0" indent="0" algn="l" defTabSz="914400" rtl="0" fontAlgn="auto" latinLnBrk="0" hangingPunct="0">
              <a:lnSpc>
                <a:spcPct val="100000"/>
              </a:lnSpc>
              <a:spcBef>
                <a:spcPts val="0"/>
              </a:spcBef>
              <a:spcAft>
                <a:spcPts val="0"/>
              </a:spcAft>
              <a:buClrTx/>
              <a:buSzTx/>
              <a:buFontTx/>
              <a:buNone/>
            </a:pPr>
            <a:r>
              <a:rPr kumimoji="0" lang="en-US" altLang="zh-CN" sz="1600" b="0" i="0" u="none" strike="noStrike" cap="none" spc="0" normalizeH="0">
                <a:ln>
                  <a:noFill/>
                </a:ln>
                <a:solidFill>
                  <a:srgbClr val="000000"/>
                </a:solidFill>
                <a:effectLst/>
                <a:uFillTx/>
                <a:latin typeface="Times New Roman" panose="02020603050405020304" pitchFamily="18" charset="0"/>
                <a:ea typeface="+mn-ea"/>
                <a:cs typeface="Times New Roman" panose="02020603050405020304" pitchFamily="18" charset="0"/>
                <a:sym typeface="Calibri" panose="020F0502020204030204"/>
              </a:rPr>
              <a:t>(1) Drivers arrive at the warehouse, first fill out the "driver registration form", and then enter the delivery of temporary storage area to pick up goods.</a:t>
            </a:r>
            <a:endParaRPr kumimoji="0" lang="zh-CN" altLang="en-US" sz="1600" b="0" i="0" u="none" strike="noStrike" cap="none" spc="0" normalizeH="0">
              <a:ln>
                <a:noFill/>
              </a:ln>
              <a:solidFill>
                <a:srgbClr val="000000"/>
              </a:solidFill>
              <a:effectLst/>
              <a:uFillTx/>
              <a:latin typeface="Times New Roman" panose="02020603050405020304" pitchFamily="18" charset="0"/>
              <a:ea typeface="+mn-ea"/>
              <a:cs typeface="Times New Roman" panose="02020603050405020304" pitchFamily="18" charset="0"/>
              <a:sym typeface="Calibri" panose="020F0502020204030204"/>
            </a:endParaRPr>
          </a:p>
          <a:p>
            <a:pPr marL="0" marR="0" indent="0" algn="l" defTabSz="914400" rtl="0" fontAlgn="auto" latinLnBrk="0" hangingPunct="0">
              <a:lnSpc>
                <a:spcPct val="100000"/>
              </a:lnSpc>
              <a:spcBef>
                <a:spcPts val="0"/>
              </a:spcBef>
              <a:spcAft>
                <a:spcPts val="0"/>
              </a:spcAft>
              <a:buClrTx/>
              <a:buSzTx/>
              <a:buFontTx/>
              <a:buNone/>
            </a:pPr>
            <a:r>
              <a:rPr kumimoji="0" lang="en-US" altLang="zh-CN" sz="1600" b="0" i="0" u="none" strike="noStrike" cap="none" spc="0" normalizeH="0">
                <a:ln>
                  <a:noFill/>
                </a:ln>
                <a:solidFill>
                  <a:srgbClr val="000000"/>
                </a:solidFill>
                <a:effectLst/>
                <a:uFillTx/>
                <a:latin typeface="Times New Roman" panose="02020603050405020304" pitchFamily="18" charset="0"/>
                <a:ea typeface="+mn-ea"/>
                <a:cs typeface="Times New Roman" panose="02020603050405020304" pitchFamily="18" charset="0"/>
                <a:sym typeface="Calibri" panose="020F0502020204030204"/>
              </a:rPr>
              <a:t>(2) According to the dispatching instructions, the driver will go to the designated platform to find the goods and take the "cargo inspection and handover sheet".</a:t>
            </a:r>
            <a:endParaRPr kumimoji="0" lang="zh-CN" altLang="en-US" sz="1600" b="0" i="0" u="none" strike="noStrike" cap="none" spc="0" normalizeH="0">
              <a:ln>
                <a:noFill/>
              </a:ln>
              <a:solidFill>
                <a:srgbClr val="000000"/>
              </a:solidFill>
              <a:effectLst/>
              <a:uFillTx/>
              <a:latin typeface="Times New Roman" panose="02020603050405020304" pitchFamily="18" charset="0"/>
              <a:ea typeface="+mn-ea"/>
              <a:cs typeface="Times New Roman" panose="02020603050405020304" pitchFamily="18" charset="0"/>
              <a:sym typeface="Calibri" panose="020F0502020204030204"/>
            </a:endParaRPr>
          </a:p>
          <a:p>
            <a:pPr marL="0" marR="0" indent="0" algn="l" defTabSz="914400" rtl="0" fontAlgn="auto" latinLnBrk="0" hangingPunct="0">
              <a:lnSpc>
                <a:spcPct val="100000"/>
              </a:lnSpc>
              <a:spcBef>
                <a:spcPts val="0"/>
              </a:spcBef>
              <a:spcAft>
                <a:spcPts val="0"/>
              </a:spcAft>
              <a:buClrTx/>
              <a:buSzTx/>
              <a:buFontTx/>
              <a:buNone/>
            </a:pPr>
            <a:r>
              <a:rPr kumimoji="0" lang="en-US" altLang="zh-CN" sz="1600" b="0" i="0" u="none" strike="noStrike" cap="none" spc="0" normalizeH="0">
                <a:ln>
                  <a:noFill/>
                </a:ln>
                <a:solidFill>
                  <a:srgbClr val="000000"/>
                </a:solidFill>
                <a:effectLst/>
                <a:uFillTx/>
                <a:latin typeface="Times New Roman" panose="02020603050405020304" pitchFamily="18" charset="0"/>
                <a:ea typeface="+mn-ea"/>
                <a:cs typeface="Times New Roman" panose="02020603050405020304" pitchFamily="18" charset="0"/>
                <a:sym typeface="Calibri" panose="020F0502020204030204"/>
              </a:rPr>
              <a:t>(3) The driver counts the details of the goods, inquires whether the physical quantity is consistent with the "cargo inspection and handover sheet", confirms that there is no error, and then carries the goods to the warehouse outlet and the delivery team member for review.</a:t>
            </a:r>
            <a:endParaRPr kumimoji="0" lang="zh-CN" altLang="en-US" sz="1600" b="0" i="0" u="none" strike="noStrike" cap="none" spc="0" normalizeH="0">
              <a:ln>
                <a:noFill/>
              </a:ln>
              <a:solidFill>
                <a:srgbClr val="000000"/>
              </a:solidFill>
              <a:effectLst/>
              <a:uFillTx/>
              <a:latin typeface="Times New Roman" panose="02020603050405020304" pitchFamily="18" charset="0"/>
              <a:ea typeface="+mn-ea"/>
              <a:cs typeface="Times New Roman" panose="02020603050405020304" pitchFamily="18" charset="0"/>
              <a:sym typeface="Calibri" panose="020F0502020204030204"/>
            </a:endParaRPr>
          </a:p>
          <a:p>
            <a:pPr marL="0" marR="0" indent="0" algn="l" defTabSz="914400" rtl="0" fontAlgn="auto" latinLnBrk="0" hangingPunct="0">
              <a:lnSpc>
                <a:spcPct val="100000"/>
              </a:lnSpc>
              <a:spcBef>
                <a:spcPts val="0"/>
              </a:spcBef>
              <a:spcAft>
                <a:spcPts val="0"/>
              </a:spcAft>
              <a:buClrTx/>
              <a:buSzTx/>
              <a:buFontTx/>
              <a:buNone/>
            </a:pPr>
            <a:r>
              <a:rPr kumimoji="0" lang="en-US" altLang="zh-CN" sz="1600" b="0" i="0" u="none" strike="noStrike" cap="none" spc="0" normalizeH="0">
                <a:ln>
                  <a:noFill/>
                </a:ln>
                <a:solidFill>
                  <a:srgbClr val="000000"/>
                </a:solidFill>
                <a:effectLst/>
                <a:uFillTx/>
                <a:latin typeface="Times New Roman" panose="02020603050405020304" pitchFamily="18" charset="0"/>
                <a:ea typeface="+mn-ea"/>
                <a:cs typeface="Times New Roman" panose="02020603050405020304" pitchFamily="18" charset="0"/>
                <a:sym typeface="Calibri" panose="020F0502020204030204"/>
              </a:rPr>
              <a:t>(4) Shipping team members and drivers in the warehouse export shipping handover area against the "cargo inspection handover sheet", review the goods out of the warehouse, count the number of boxes. After checking the consistency, both parties will sign on the "Cargo Inspection and Handover Order". After that, the delivery team members will complete the delivery handover at the RF terminal (Figure 3.5.2).</a:t>
            </a:r>
            <a:endParaRPr kumimoji="0" lang="zh-CN" altLang="en-US" sz="1600" b="0" i="0" u="none" strike="noStrike" cap="none" spc="0" normalizeH="0">
              <a:ln>
                <a:noFill/>
              </a:ln>
              <a:solidFill>
                <a:srgbClr val="000000"/>
              </a:solidFill>
              <a:effectLst/>
              <a:uFillTx/>
              <a:latin typeface="Times New Roman" panose="02020603050405020304" pitchFamily="18" charset="0"/>
              <a:ea typeface="+mn-ea"/>
              <a:cs typeface="Times New Roman" panose="02020603050405020304" pitchFamily="18" charset="0"/>
              <a:sym typeface="Calibri" panose="020F0502020204030204"/>
            </a:endParaRPr>
          </a:p>
          <a:p>
            <a:pPr marL="0" marR="0" indent="0" algn="l" defTabSz="914400" rtl="0" fontAlgn="auto" latinLnBrk="0" hangingPunct="0">
              <a:lnSpc>
                <a:spcPct val="100000"/>
              </a:lnSpc>
              <a:spcBef>
                <a:spcPts val="0"/>
              </a:spcBef>
              <a:spcAft>
                <a:spcPts val="0"/>
              </a:spcAft>
              <a:buClrTx/>
              <a:buSzTx/>
              <a:buFontTx/>
              <a:buNone/>
            </a:pPr>
            <a:r>
              <a:rPr kumimoji="0" lang="en-US" altLang="zh-CN" sz="1600" b="0" i="0" u="none" strike="noStrike" cap="none" spc="0" normalizeH="0">
                <a:ln>
                  <a:noFill/>
                </a:ln>
                <a:solidFill>
                  <a:srgbClr val="000000"/>
                </a:solidFill>
                <a:effectLst/>
                <a:uFillTx/>
                <a:latin typeface="Times New Roman" panose="02020603050405020304" pitchFamily="18" charset="0"/>
                <a:ea typeface="+mn-ea"/>
                <a:cs typeface="Times New Roman" panose="02020603050405020304" pitchFamily="18" charset="0"/>
                <a:sym typeface="Calibri" panose="020F0502020204030204"/>
              </a:rPr>
              <a:t>(5) After the handover is completed and released, the driver pulls the goods out of the warehouse, loads the truck and departs for delivery.</a:t>
            </a:r>
          </a:p>
        </p:txBody>
      </p:sp>
      <p:pic>
        <p:nvPicPr>
          <p:cNvPr id="291" name="图片 161"/>
          <p:cNvPicPr>
            <a:picLocks noChangeAspect="1"/>
          </p:cNvPicPr>
          <p:nvPr/>
        </p:nvPicPr>
        <p:blipFill>
          <a:blip r:embed="rId3"/>
          <a:stretch>
            <a:fillRect/>
          </a:stretch>
        </p:blipFill>
        <p:spPr>
          <a:xfrm>
            <a:off x="5669280" y="1031240"/>
            <a:ext cx="1594485" cy="3639820"/>
          </a:xfrm>
          <a:prstGeom prst="rect">
            <a:avLst/>
          </a:prstGeom>
          <a:noFill/>
          <a:ln>
            <a:noFill/>
          </a:ln>
        </p:spPr>
      </p:pic>
      <p:pic>
        <p:nvPicPr>
          <p:cNvPr id="292" name="图片 162"/>
          <p:cNvPicPr>
            <a:picLocks noChangeAspect="1"/>
          </p:cNvPicPr>
          <p:nvPr/>
        </p:nvPicPr>
        <p:blipFill>
          <a:blip r:embed="rId4"/>
          <a:stretch>
            <a:fillRect/>
          </a:stretch>
        </p:blipFill>
        <p:spPr>
          <a:xfrm>
            <a:off x="7264400" y="1031875"/>
            <a:ext cx="1713230" cy="3496945"/>
          </a:xfrm>
          <a:prstGeom prst="rect">
            <a:avLst/>
          </a:prstGeom>
          <a:noFill/>
          <a:ln>
            <a:noFill/>
          </a:ln>
        </p:spPr>
      </p:pic>
      <p:pic>
        <p:nvPicPr>
          <p:cNvPr id="293" name="图片 163"/>
          <p:cNvPicPr>
            <a:picLocks noChangeAspect="1"/>
          </p:cNvPicPr>
          <p:nvPr/>
        </p:nvPicPr>
        <p:blipFill>
          <a:blip r:embed="rId5"/>
          <a:stretch>
            <a:fillRect/>
          </a:stretch>
        </p:blipFill>
        <p:spPr>
          <a:xfrm>
            <a:off x="8977630" y="1031240"/>
            <a:ext cx="1435100" cy="3522345"/>
          </a:xfrm>
          <a:prstGeom prst="rect">
            <a:avLst/>
          </a:prstGeom>
          <a:noFill/>
          <a:ln>
            <a:noFill/>
          </a:ln>
        </p:spPr>
      </p:pic>
      <p:pic>
        <p:nvPicPr>
          <p:cNvPr id="294" name="图片 164"/>
          <p:cNvPicPr>
            <a:picLocks noChangeAspect="1"/>
          </p:cNvPicPr>
          <p:nvPr/>
        </p:nvPicPr>
        <p:blipFill>
          <a:blip r:embed="rId6"/>
          <a:stretch>
            <a:fillRect/>
          </a:stretch>
        </p:blipFill>
        <p:spPr>
          <a:xfrm>
            <a:off x="10412730" y="1031240"/>
            <a:ext cx="1440815" cy="352171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文本框 2"/>
          <p:cNvSpPr txBox="1"/>
          <p:nvPr/>
        </p:nvSpPr>
        <p:spPr>
          <a:xfrm>
            <a:off x="1102994" y="318605"/>
            <a:ext cx="8191131" cy="583565"/>
          </a:xfrm>
          <a:prstGeom prst="rect">
            <a:avLst/>
          </a:prstGeom>
          <a:ln w="12700">
            <a:miter lim="400000"/>
          </a:ln>
        </p:spPr>
        <p:txBody>
          <a:bodyPr wrap="square" lIns="45719" rIns="45719">
            <a:spAutoFit/>
          </a:bodyPr>
          <a:lstStyle>
            <a:lvl1pPr>
              <a:defRPr sz="3200" b="1">
                <a:solidFill>
                  <a:schemeClr val="accent1"/>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hangingPunct="0"/>
            <a:r>
              <a:rPr lang="en-US" altLang="zh-CN" kern="0" dirty="0">
                <a:solidFill>
                  <a:srgbClr val="003366"/>
                </a:solidFill>
              </a:rPr>
              <a:t>3.</a:t>
            </a:r>
            <a:r>
              <a:rPr lang="zh-CN" altLang="en-US" kern="0" dirty="0">
                <a:solidFill>
                  <a:srgbClr val="003366"/>
                </a:solidFill>
              </a:rPr>
              <a:t>作业检查</a:t>
            </a:r>
          </a:p>
        </p:txBody>
      </p:sp>
      <p:sp>
        <p:nvSpPr>
          <p:cNvPr id="11" name="文本框 10"/>
          <p:cNvSpPr txBox="1"/>
          <p:nvPr/>
        </p:nvSpPr>
        <p:spPr>
          <a:xfrm>
            <a:off x="4771390" y="5921375"/>
            <a:ext cx="3048635" cy="33591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hangingPunct="0"/>
            <a:r>
              <a:rPr lang="zh-CN" altLang="en-US" sz="1600" kern="0" dirty="0">
                <a:solidFill>
                  <a:srgbClr val="003366"/>
                </a:solidFill>
                <a:sym typeface="Calibri" panose="020F0502020204030204"/>
              </a:rPr>
              <a:t>图</a:t>
            </a:r>
            <a:r>
              <a:rPr lang="en-US" altLang="zh-CN" sz="1600" kern="0" dirty="0">
                <a:solidFill>
                  <a:srgbClr val="003366"/>
                </a:solidFill>
                <a:sym typeface="Calibri" panose="020F0502020204030204"/>
              </a:rPr>
              <a:t>3.5.3 </a:t>
            </a:r>
            <a:r>
              <a:rPr lang="zh-CN" altLang="en-US" sz="1600" kern="0" dirty="0">
                <a:solidFill>
                  <a:srgbClr val="003366"/>
                </a:solidFill>
                <a:sym typeface="Calibri" panose="020F0502020204030204"/>
              </a:rPr>
              <a:t>订单发运查看及关单处理</a:t>
            </a:r>
          </a:p>
        </p:txBody>
      </p:sp>
      <p:sp>
        <p:nvSpPr>
          <p:cNvPr id="2" name="文本框 1"/>
          <p:cNvSpPr txBox="1"/>
          <p:nvPr/>
        </p:nvSpPr>
        <p:spPr>
          <a:xfrm>
            <a:off x="791845" y="1329690"/>
            <a:ext cx="10473690" cy="144399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0" hangingPunct="0">
              <a:lnSpc>
                <a:spcPct val="100000"/>
              </a:lnSpc>
              <a:spcBef>
                <a:spcPts val="0"/>
              </a:spcBef>
              <a:spcAft>
                <a:spcPts val="0"/>
              </a:spcAft>
              <a:buClrTx/>
              <a:buSzTx/>
              <a:buFontTx/>
              <a:buNone/>
            </a:pPr>
            <a:r>
              <a:rPr kumimoji="0" lang="zh-CN" altLang="en-US" sz="2200" b="0" i="0" u="none" strike="noStrike" cap="none" spc="0" normalizeH="0" baseline="0">
                <a:ln>
                  <a:noFill/>
                </a:ln>
                <a:solidFill>
                  <a:srgbClr val="000000"/>
                </a:solidFill>
                <a:effectLst/>
                <a:uFillTx/>
                <a:latin typeface="+mn-lt"/>
                <a:ea typeface="+mn-ea"/>
                <a:cs typeface="+mn-cs"/>
                <a:sym typeface="Calibri" panose="020F0502020204030204"/>
              </a:rPr>
              <a:t>发运作业完成，配送司机拉货出仓开始配送作业。发货组长每天在电脑端【</a:t>
            </a:r>
            <a:r>
              <a:rPr kumimoji="0" lang="en-US" altLang="zh-CN" sz="2200" b="0" i="0" u="none" strike="noStrike" cap="none" spc="0" normalizeH="0" baseline="0">
                <a:ln>
                  <a:noFill/>
                </a:ln>
                <a:solidFill>
                  <a:srgbClr val="000000"/>
                </a:solidFill>
                <a:effectLst/>
                <a:uFillTx/>
                <a:latin typeface="+mn-lt"/>
                <a:ea typeface="+mn-ea"/>
                <a:cs typeface="+mn-cs"/>
                <a:sym typeface="Calibri" panose="020F0502020204030204"/>
              </a:rPr>
              <a:t>WMS</a:t>
            </a:r>
            <a:r>
              <a:rPr kumimoji="0" lang="zh-CN" altLang="en-US" sz="2200" b="0" i="0" u="none" strike="noStrike" cap="none" spc="0" normalizeH="0" baseline="0">
                <a:ln>
                  <a:noFill/>
                </a:ln>
                <a:solidFill>
                  <a:srgbClr val="000000"/>
                </a:solidFill>
                <a:effectLst/>
                <a:uFillTx/>
                <a:latin typeface="+mn-lt"/>
                <a:ea typeface="+mn-ea"/>
                <a:cs typeface="+mn-cs"/>
                <a:sym typeface="Calibri" panose="020F0502020204030204"/>
              </a:rPr>
              <a:t>】检查发货状态是否为完全发运。针对部分发运的，查找原因，并登记至</a:t>
            </a:r>
            <a:r>
              <a:rPr kumimoji="0" lang="en-US" altLang="zh-CN" sz="2200" b="0" i="0" u="none" strike="noStrike" cap="none" spc="0" normalizeH="0" baseline="0">
                <a:ln>
                  <a:noFill/>
                </a:ln>
                <a:solidFill>
                  <a:srgbClr val="000000"/>
                </a:solidFill>
                <a:effectLst/>
                <a:uFillTx/>
                <a:latin typeface="+mn-lt"/>
                <a:ea typeface="+mn-ea"/>
                <a:cs typeface="+mn-cs"/>
                <a:sym typeface="Calibri" panose="020F0502020204030204"/>
              </a:rPr>
              <a:t>“</a:t>
            </a:r>
            <a:r>
              <a:rPr kumimoji="0" lang="zh-CN" altLang="en-US" sz="2200" b="0" i="0" u="none" strike="noStrike" cap="none" spc="0" normalizeH="0" baseline="0">
                <a:ln>
                  <a:noFill/>
                </a:ln>
                <a:solidFill>
                  <a:srgbClr val="000000"/>
                </a:solidFill>
                <a:effectLst/>
                <a:uFillTx/>
                <a:latin typeface="+mn-lt"/>
                <a:ea typeface="+mn-ea"/>
                <a:cs typeface="+mn-cs"/>
                <a:sym typeface="Calibri" panose="020F0502020204030204"/>
              </a:rPr>
              <a:t>部分发运表</a:t>
            </a:r>
            <a:r>
              <a:rPr kumimoji="0" lang="en-US" altLang="zh-CN" sz="2200" b="0" i="0" u="none" strike="noStrike" cap="none" spc="0" normalizeH="0" baseline="0">
                <a:ln>
                  <a:noFill/>
                </a:ln>
                <a:solidFill>
                  <a:srgbClr val="000000"/>
                </a:solidFill>
                <a:effectLst/>
                <a:uFillTx/>
                <a:latin typeface="+mn-lt"/>
                <a:ea typeface="+mn-ea"/>
                <a:cs typeface="+mn-cs"/>
                <a:sym typeface="Calibri" panose="020F0502020204030204"/>
              </a:rPr>
              <a:t>”</a:t>
            </a:r>
            <a:r>
              <a:rPr kumimoji="0" lang="zh-CN" altLang="en-US" sz="2200" b="0" i="0" u="none" strike="noStrike" cap="none" spc="0" normalizeH="0" baseline="0">
                <a:ln>
                  <a:noFill/>
                </a:ln>
                <a:solidFill>
                  <a:srgbClr val="000000"/>
                </a:solidFill>
                <a:effectLst/>
                <a:uFillTx/>
                <a:latin typeface="+mn-lt"/>
                <a:ea typeface="+mn-ea"/>
                <a:cs typeface="+mn-cs"/>
                <a:sym typeface="Calibri" panose="020F0502020204030204"/>
              </a:rPr>
              <a:t>进行跟踪。如因库存缺货导致状态为</a:t>
            </a:r>
            <a:r>
              <a:rPr kumimoji="0" lang="en-US" altLang="zh-CN" sz="2200" b="0" i="0" u="none" strike="noStrike" cap="none" spc="0" normalizeH="0" baseline="0">
                <a:ln>
                  <a:noFill/>
                </a:ln>
                <a:solidFill>
                  <a:srgbClr val="000000"/>
                </a:solidFill>
                <a:effectLst/>
                <a:uFillTx/>
                <a:latin typeface="+mn-lt"/>
                <a:ea typeface="+mn-ea"/>
                <a:cs typeface="+mn-cs"/>
                <a:sym typeface="Calibri" panose="020F0502020204030204"/>
              </a:rPr>
              <a:t>“</a:t>
            </a:r>
            <a:r>
              <a:rPr kumimoji="0" lang="zh-CN" altLang="en-US" sz="2200" b="0" i="0" u="none" strike="noStrike" cap="none" spc="0" normalizeH="0" baseline="0">
                <a:ln>
                  <a:noFill/>
                </a:ln>
                <a:solidFill>
                  <a:srgbClr val="000000"/>
                </a:solidFill>
                <a:effectLst/>
                <a:uFillTx/>
                <a:latin typeface="+mn-lt"/>
                <a:ea typeface="+mn-ea"/>
                <a:cs typeface="+mn-cs"/>
                <a:sym typeface="Calibri" panose="020F0502020204030204"/>
              </a:rPr>
              <a:t>部分发运</a:t>
            </a:r>
            <a:r>
              <a:rPr kumimoji="0" lang="en-US" altLang="zh-CN" sz="2200" b="0" i="0" u="none" strike="noStrike" cap="none" spc="0" normalizeH="0" baseline="0">
                <a:ln>
                  <a:noFill/>
                </a:ln>
                <a:solidFill>
                  <a:srgbClr val="000000"/>
                </a:solidFill>
                <a:effectLst/>
                <a:uFillTx/>
                <a:latin typeface="+mn-lt"/>
                <a:ea typeface="+mn-ea"/>
                <a:cs typeface="+mn-cs"/>
                <a:sym typeface="Calibri" panose="020F0502020204030204"/>
              </a:rPr>
              <a:t>”</a:t>
            </a:r>
            <a:r>
              <a:rPr kumimoji="0" lang="zh-CN" altLang="en-US" sz="2200" b="0" i="0" u="none" strike="noStrike" cap="none" spc="0" normalizeH="0" baseline="0">
                <a:ln>
                  <a:noFill/>
                </a:ln>
                <a:solidFill>
                  <a:srgbClr val="000000"/>
                </a:solidFill>
                <a:effectLst/>
                <a:uFillTx/>
                <a:latin typeface="+mn-lt"/>
                <a:ea typeface="+mn-ea"/>
                <a:cs typeface="+mn-cs"/>
                <a:sym typeface="Calibri" panose="020F0502020204030204"/>
              </a:rPr>
              <a:t>的，可直接进行系统关单处理（图</a:t>
            </a:r>
            <a:r>
              <a:rPr kumimoji="0" lang="en-US" altLang="zh-CN" sz="2200" b="0" i="0" u="none" strike="noStrike" cap="none" spc="0" normalizeH="0" baseline="0">
                <a:ln>
                  <a:noFill/>
                </a:ln>
                <a:solidFill>
                  <a:srgbClr val="000000"/>
                </a:solidFill>
                <a:effectLst/>
                <a:uFillTx/>
                <a:latin typeface="+mn-lt"/>
                <a:ea typeface="+mn-ea"/>
                <a:cs typeface="+mn-cs"/>
                <a:sym typeface="Calibri" panose="020F0502020204030204"/>
              </a:rPr>
              <a:t>3.5.3</a:t>
            </a:r>
            <a:r>
              <a:rPr kumimoji="0" lang="zh-CN" altLang="en-US" sz="2200" b="0" i="0" u="none" strike="noStrike" cap="none" spc="0" normalizeH="0" baseline="0">
                <a:ln>
                  <a:noFill/>
                </a:ln>
                <a:solidFill>
                  <a:srgbClr val="000000"/>
                </a:solidFill>
                <a:effectLst/>
                <a:uFillTx/>
                <a:latin typeface="+mn-lt"/>
                <a:ea typeface="+mn-ea"/>
                <a:cs typeface="+mn-cs"/>
                <a:sym typeface="Calibri" panose="020F0502020204030204"/>
              </a:rPr>
              <a:t>）。</a:t>
            </a:r>
          </a:p>
        </p:txBody>
      </p:sp>
      <p:pic>
        <p:nvPicPr>
          <p:cNvPr id="295" name="图片 165"/>
          <p:cNvPicPr>
            <a:picLocks noChangeAspect="1"/>
          </p:cNvPicPr>
          <p:nvPr/>
        </p:nvPicPr>
        <p:blipFill>
          <a:blip r:embed="rId2"/>
          <a:stretch>
            <a:fillRect/>
          </a:stretch>
        </p:blipFill>
        <p:spPr>
          <a:xfrm>
            <a:off x="1172210" y="2773045"/>
            <a:ext cx="9847580" cy="297243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任意多边形: 形状 19"/>
          <p:cNvSpPr>
            <a:spLocks noChangeAspect="1"/>
          </p:cNvSpPr>
          <p:nvPr/>
        </p:nvSpPr>
        <p:spPr>
          <a:xfrm>
            <a:off x="6367" y="3305724"/>
            <a:ext cx="551044" cy="1790934"/>
          </a:xfrm>
          <a:custGeom>
            <a:avLst/>
            <a:gdLst>
              <a:gd name="connsiteX0" fmla="*/ 0 w 551446"/>
              <a:gd name="connsiteY0" fmla="*/ 0 h 1792213"/>
              <a:gd name="connsiteX1" fmla="*/ 551446 w 551446"/>
              <a:gd name="connsiteY1" fmla="*/ 0 h 1792213"/>
              <a:gd name="connsiteX2" fmla="*/ 0 w 551446"/>
              <a:gd name="connsiteY2" fmla="*/ 1792213 h 1792213"/>
            </a:gdLst>
            <a:ahLst/>
            <a:cxnLst>
              <a:cxn ang="0">
                <a:pos x="connsiteX0" y="connsiteY0"/>
              </a:cxn>
              <a:cxn ang="0">
                <a:pos x="connsiteX1" y="connsiteY1"/>
              </a:cxn>
              <a:cxn ang="0">
                <a:pos x="connsiteX2" y="connsiteY2"/>
              </a:cxn>
            </a:cxnLst>
            <a:rect l="l" t="t" r="r" b="b"/>
            <a:pathLst>
              <a:path w="551446" h="1792213">
                <a:moveTo>
                  <a:pt x="0" y="0"/>
                </a:moveTo>
                <a:lnTo>
                  <a:pt x="551446" y="0"/>
                </a:lnTo>
                <a:lnTo>
                  <a:pt x="0" y="1792213"/>
                </a:lnTo>
                <a:close/>
              </a:path>
            </a:pathLst>
          </a:custGeom>
          <a:solidFill>
            <a:schemeClr val="accent6">
              <a:lumMod val="75000"/>
            </a:schemeClr>
          </a:solidFill>
          <a:ln w="12700" cap="flat" cmpd="sng" algn="ctr">
            <a:noFill/>
            <a:prstDash val="solid"/>
            <a:miter lim="800000"/>
          </a:ln>
          <a:effectLst/>
        </p:spPr>
        <p:txBody>
          <a:bodyPr rtlCol="0" anchor="ctr"/>
          <a:lstStyle/>
          <a:p>
            <a:pPr algn="ctr" defTabSz="914400">
              <a:defRPr/>
            </a:pPr>
            <a:endParaRPr lang="zh-CN" altLang="en-US" kern="0">
              <a:solidFill>
                <a:prstClr val="white"/>
              </a:solidFill>
              <a:cs typeface="+mn-ea"/>
              <a:sym typeface="+mn-lt"/>
            </a:endParaRPr>
          </a:p>
        </p:txBody>
      </p:sp>
      <p:sp>
        <p:nvSpPr>
          <p:cNvPr id="16" name="任意多边形: 形状 15"/>
          <p:cNvSpPr/>
          <p:nvPr/>
        </p:nvSpPr>
        <p:spPr>
          <a:xfrm>
            <a:off x="6351" y="752990"/>
            <a:ext cx="3537184" cy="2822627"/>
          </a:xfrm>
          <a:custGeom>
            <a:avLst/>
            <a:gdLst>
              <a:gd name="connsiteX0" fmla="*/ 0 w 3540869"/>
              <a:gd name="connsiteY0" fmla="*/ 0 h 2825568"/>
              <a:gd name="connsiteX1" fmla="*/ 3540869 w 3540869"/>
              <a:gd name="connsiteY1" fmla="*/ 0 h 2825568"/>
              <a:gd name="connsiteX2" fmla="*/ 2671470 w 3540869"/>
              <a:gd name="connsiteY2" fmla="*/ 2825568 h 2825568"/>
              <a:gd name="connsiteX3" fmla="*/ 0 w 3540869"/>
              <a:gd name="connsiteY3" fmla="*/ 2825568 h 2825568"/>
            </a:gdLst>
            <a:ahLst/>
            <a:cxnLst>
              <a:cxn ang="0">
                <a:pos x="connsiteX0" y="connsiteY0"/>
              </a:cxn>
              <a:cxn ang="0">
                <a:pos x="connsiteX1" y="connsiteY1"/>
              </a:cxn>
              <a:cxn ang="0">
                <a:pos x="connsiteX2" y="connsiteY2"/>
              </a:cxn>
              <a:cxn ang="0">
                <a:pos x="connsiteX3" y="connsiteY3"/>
              </a:cxn>
            </a:cxnLst>
            <a:rect l="l" t="t" r="r" b="b"/>
            <a:pathLst>
              <a:path w="3540869" h="2825568">
                <a:moveTo>
                  <a:pt x="0" y="0"/>
                </a:moveTo>
                <a:lnTo>
                  <a:pt x="3540869" y="0"/>
                </a:lnTo>
                <a:lnTo>
                  <a:pt x="2671470" y="2825568"/>
                </a:lnTo>
                <a:lnTo>
                  <a:pt x="0" y="2825568"/>
                </a:lnTo>
                <a:close/>
              </a:path>
            </a:pathLst>
          </a:custGeom>
          <a:solidFill>
            <a:schemeClr val="accent2"/>
          </a:solidFill>
          <a:ln w="73689" cap="flat">
            <a:noFill/>
            <a:prstDash val="solid"/>
            <a:miter/>
          </a:ln>
          <a:effectLst>
            <a:outerShdw blurRad="63500" algn="ctr" rotWithShape="0">
              <a:prstClr val="black">
                <a:alpha val="40000"/>
              </a:prstClr>
            </a:outerShdw>
          </a:effectLst>
        </p:spPr>
        <p:txBody>
          <a:bodyPr rtlCol="0" anchor="ctr"/>
          <a:lstStyle/>
          <a:p>
            <a:pPr defTabSz="914400">
              <a:defRPr/>
            </a:pPr>
            <a:endParaRPr lang="zh-CN" altLang="en-US">
              <a:solidFill>
                <a:prstClr val="black"/>
              </a:solidFill>
              <a:cs typeface="+mn-ea"/>
              <a:sym typeface="+mn-lt"/>
            </a:endParaRPr>
          </a:p>
        </p:txBody>
      </p:sp>
      <p:grpSp>
        <p:nvGrpSpPr>
          <p:cNvPr id="37" name="组合 36"/>
          <p:cNvGrpSpPr/>
          <p:nvPr/>
        </p:nvGrpSpPr>
        <p:grpSpPr>
          <a:xfrm>
            <a:off x="527802" y="1836927"/>
            <a:ext cx="9791225" cy="3855141"/>
            <a:chOff x="522000" y="1835268"/>
            <a:chExt cx="9801427" cy="3859158"/>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rcRect t="23345" b="23345"/>
            <a:stretch>
              <a:fillRect/>
            </a:stretch>
          </p:blipFill>
          <p:spPr>
            <a:xfrm>
              <a:off x="522000" y="1835268"/>
              <a:ext cx="9801427" cy="3851606"/>
            </a:xfrm>
            <a:prstGeom prst="parallelogram">
              <a:avLst>
                <a:gd name="adj" fmla="val 30540"/>
              </a:avLst>
            </a:prstGeom>
          </p:spPr>
        </p:pic>
        <p:sp>
          <p:nvSpPr>
            <p:cNvPr id="7" name="平行四边形 6"/>
            <p:cNvSpPr/>
            <p:nvPr/>
          </p:nvSpPr>
          <p:spPr>
            <a:xfrm>
              <a:off x="522000" y="1842426"/>
              <a:ext cx="9801427" cy="3852000"/>
            </a:xfrm>
            <a:prstGeom prst="parallelogram">
              <a:avLst>
                <a:gd name="adj" fmla="val 30589"/>
              </a:avLst>
            </a:prstGeom>
            <a:solidFill>
              <a:schemeClr val="accent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srgbClr val="FFFFFF"/>
                </a:solidFill>
              </a:endParaRPr>
            </a:p>
          </p:txBody>
        </p:sp>
      </p:grpSp>
      <p:sp>
        <p:nvSpPr>
          <p:cNvPr id="22" name="任意多边形: 形状 21"/>
          <p:cNvSpPr/>
          <p:nvPr/>
        </p:nvSpPr>
        <p:spPr>
          <a:xfrm>
            <a:off x="2823792" y="162951"/>
            <a:ext cx="1711957" cy="1057266"/>
          </a:xfrm>
          <a:custGeom>
            <a:avLst/>
            <a:gdLst>
              <a:gd name="connsiteX0" fmla="*/ 325649 w 1713741"/>
              <a:gd name="connsiteY0" fmla="*/ 0 h 1058368"/>
              <a:gd name="connsiteX1" fmla="*/ 1713741 w 1713741"/>
              <a:gd name="connsiteY1" fmla="*/ 0 h 1058368"/>
              <a:gd name="connsiteX2" fmla="*/ 1388092 w 1713741"/>
              <a:gd name="connsiteY2" fmla="*/ 1058368 h 1058368"/>
              <a:gd name="connsiteX3" fmla="*/ 0 w 1713741"/>
              <a:gd name="connsiteY3" fmla="*/ 1058368 h 1058368"/>
            </a:gdLst>
            <a:ahLst/>
            <a:cxnLst>
              <a:cxn ang="0">
                <a:pos x="connsiteX0" y="connsiteY0"/>
              </a:cxn>
              <a:cxn ang="0">
                <a:pos x="connsiteX1" y="connsiteY1"/>
              </a:cxn>
              <a:cxn ang="0">
                <a:pos x="connsiteX2" y="connsiteY2"/>
              </a:cxn>
              <a:cxn ang="0">
                <a:pos x="connsiteX3" y="connsiteY3"/>
              </a:cxn>
            </a:cxnLst>
            <a:rect l="l" t="t" r="r" b="b"/>
            <a:pathLst>
              <a:path w="1713741" h="1058368">
                <a:moveTo>
                  <a:pt x="325649" y="0"/>
                </a:moveTo>
                <a:lnTo>
                  <a:pt x="1713741" y="0"/>
                </a:lnTo>
                <a:lnTo>
                  <a:pt x="1388092" y="1058368"/>
                </a:lnTo>
                <a:lnTo>
                  <a:pt x="0" y="1058368"/>
                </a:lnTo>
                <a:close/>
              </a:path>
            </a:pathLst>
          </a:custGeom>
          <a:solidFill>
            <a:schemeClr val="accent6">
              <a:lumMod val="75000"/>
            </a:schemeClr>
          </a:solidFill>
          <a:ln w="73689" cap="flat">
            <a:noFill/>
            <a:prstDash val="solid"/>
            <a:miter/>
          </a:ln>
          <a:effectLst>
            <a:outerShdw blurRad="63500" algn="ctr" rotWithShape="0">
              <a:prstClr val="black">
                <a:alpha val="40000"/>
              </a:prstClr>
            </a:outerShdw>
          </a:effectLst>
        </p:spPr>
        <p:txBody>
          <a:bodyPr rtlCol="0" anchor="ctr"/>
          <a:lstStyle/>
          <a:p>
            <a:pPr defTabSz="914400">
              <a:defRPr/>
            </a:pPr>
            <a:endParaRPr lang="zh-CN" altLang="en-US">
              <a:solidFill>
                <a:prstClr val="black"/>
              </a:solidFill>
              <a:cs typeface="+mn-ea"/>
              <a:sym typeface="+mn-lt"/>
            </a:endParaRPr>
          </a:p>
        </p:txBody>
      </p:sp>
      <p:sp>
        <p:nvSpPr>
          <p:cNvPr id="24" name="任意多边形: 形状 23"/>
          <p:cNvSpPr/>
          <p:nvPr/>
        </p:nvSpPr>
        <p:spPr>
          <a:xfrm>
            <a:off x="1674520" y="5666948"/>
            <a:ext cx="2616130" cy="1187483"/>
          </a:xfrm>
          <a:custGeom>
            <a:avLst/>
            <a:gdLst>
              <a:gd name="connsiteX0" fmla="*/ 365757 w 2618856"/>
              <a:gd name="connsiteY0" fmla="*/ 0 h 1188720"/>
              <a:gd name="connsiteX1" fmla="*/ 2618856 w 2618856"/>
              <a:gd name="connsiteY1" fmla="*/ 0 h 1188720"/>
              <a:gd name="connsiteX2" fmla="*/ 2253099 w 2618856"/>
              <a:gd name="connsiteY2" fmla="*/ 1188720 h 1188720"/>
              <a:gd name="connsiteX3" fmla="*/ 0 w 2618856"/>
              <a:gd name="connsiteY3" fmla="*/ 1188720 h 1188720"/>
            </a:gdLst>
            <a:ahLst/>
            <a:cxnLst>
              <a:cxn ang="0">
                <a:pos x="connsiteX0" y="connsiteY0"/>
              </a:cxn>
              <a:cxn ang="0">
                <a:pos x="connsiteX1" y="connsiteY1"/>
              </a:cxn>
              <a:cxn ang="0">
                <a:pos x="connsiteX2" y="connsiteY2"/>
              </a:cxn>
              <a:cxn ang="0">
                <a:pos x="connsiteX3" y="connsiteY3"/>
              </a:cxn>
            </a:cxnLst>
            <a:rect l="l" t="t" r="r" b="b"/>
            <a:pathLst>
              <a:path w="2618856" h="1188720">
                <a:moveTo>
                  <a:pt x="365757" y="0"/>
                </a:moveTo>
                <a:lnTo>
                  <a:pt x="2618856" y="0"/>
                </a:lnTo>
                <a:lnTo>
                  <a:pt x="2253099" y="1188720"/>
                </a:lnTo>
                <a:lnTo>
                  <a:pt x="0" y="1188720"/>
                </a:lnTo>
                <a:close/>
              </a:path>
            </a:pathLst>
          </a:custGeom>
          <a:solidFill>
            <a:schemeClr val="accent2"/>
          </a:solidFill>
          <a:ln w="73689" cap="flat">
            <a:noFill/>
            <a:prstDash val="solid"/>
            <a:miter/>
          </a:ln>
          <a:effectLst>
            <a:outerShdw blurRad="63500" algn="ctr" rotWithShape="0">
              <a:prstClr val="black">
                <a:alpha val="40000"/>
              </a:prstClr>
            </a:outerShdw>
          </a:effectLst>
        </p:spPr>
        <p:txBody>
          <a:bodyPr rtlCol="0" anchor="ctr"/>
          <a:lstStyle/>
          <a:p>
            <a:pPr defTabSz="914400">
              <a:defRPr/>
            </a:pPr>
            <a:endParaRPr lang="zh-CN" altLang="en-US">
              <a:solidFill>
                <a:prstClr val="black"/>
              </a:solidFill>
              <a:cs typeface="+mn-ea"/>
              <a:sym typeface="+mn-lt"/>
            </a:endParaRPr>
          </a:p>
        </p:txBody>
      </p:sp>
      <p:sp>
        <p:nvSpPr>
          <p:cNvPr id="26" name="任意多边形: 形状 25"/>
          <p:cNvSpPr/>
          <p:nvPr/>
        </p:nvSpPr>
        <p:spPr>
          <a:xfrm>
            <a:off x="3480967" y="6061631"/>
            <a:ext cx="1054788" cy="651414"/>
          </a:xfrm>
          <a:custGeom>
            <a:avLst/>
            <a:gdLst>
              <a:gd name="connsiteX0" fmla="*/ 200642 w 1055887"/>
              <a:gd name="connsiteY0" fmla="*/ 0 h 652092"/>
              <a:gd name="connsiteX1" fmla="*/ 1055887 w 1055887"/>
              <a:gd name="connsiteY1" fmla="*/ 0 h 652092"/>
              <a:gd name="connsiteX2" fmla="*/ 855245 w 1055887"/>
              <a:gd name="connsiteY2" fmla="*/ 652092 h 652092"/>
              <a:gd name="connsiteX3" fmla="*/ 0 w 1055887"/>
              <a:gd name="connsiteY3" fmla="*/ 652092 h 652092"/>
            </a:gdLst>
            <a:ahLst/>
            <a:cxnLst>
              <a:cxn ang="0">
                <a:pos x="connsiteX0" y="connsiteY0"/>
              </a:cxn>
              <a:cxn ang="0">
                <a:pos x="connsiteX1" y="connsiteY1"/>
              </a:cxn>
              <a:cxn ang="0">
                <a:pos x="connsiteX2" y="connsiteY2"/>
              </a:cxn>
              <a:cxn ang="0">
                <a:pos x="connsiteX3" y="connsiteY3"/>
              </a:cxn>
            </a:cxnLst>
            <a:rect l="l" t="t" r="r" b="b"/>
            <a:pathLst>
              <a:path w="1055887" h="652092">
                <a:moveTo>
                  <a:pt x="200642" y="0"/>
                </a:moveTo>
                <a:lnTo>
                  <a:pt x="1055887" y="0"/>
                </a:lnTo>
                <a:lnTo>
                  <a:pt x="855245" y="652092"/>
                </a:lnTo>
                <a:lnTo>
                  <a:pt x="0" y="652092"/>
                </a:lnTo>
                <a:close/>
              </a:path>
            </a:pathLst>
          </a:custGeom>
          <a:solidFill>
            <a:srgbClr val="71BB17"/>
          </a:solidFill>
          <a:ln w="12700" cap="flat" cmpd="sng" algn="ctr">
            <a:noFill/>
            <a:prstDash val="solid"/>
            <a:miter lim="800000"/>
          </a:ln>
          <a:effectLst/>
        </p:spPr>
        <p:txBody>
          <a:bodyPr rtlCol="0" anchor="ctr"/>
          <a:lstStyle/>
          <a:p>
            <a:pPr algn="ctr" defTabSz="914400">
              <a:defRPr/>
            </a:pPr>
            <a:endParaRPr lang="zh-CN" altLang="en-US" kern="0">
              <a:solidFill>
                <a:prstClr val="white"/>
              </a:solidFill>
              <a:cs typeface="+mn-ea"/>
              <a:sym typeface="+mn-lt"/>
            </a:endParaRPr>
          </a:p>
        </p:txBody>
      </p:sp>
      <p:sp>
        <p:nvSpPr>
          <p:cNvPr id="39" name="任意多边形: 形状 38"/>
          <p:cNvSpPr/>
          <p:nvPr/>
        </p:nvSpPr>
        <p:spPr>
          <a:xfrm>
            <a:off x="11305031" y="-258141"/>
            <a:ext cx="1363688" cy="842182"/>
          </a:xfrm>
          <a:custGeom>
            <a:avLst/>
            <a:gdLst>
              <a:gd name="connsiteX0" fmla="*/ 259401 w 1365109"/>
              <a:gd name="connsiteY0" fmla="*/ 0 h 843060"/>
              <a:gd name="connsiteX1" fmla="*/ 1365109 w 1365109"/>
              <a:gd name="connsiteY1" fmla="*/ 0 h 843060"/>
              <a:gd name="connsiteX2" fmla="*/ 1105708 w 1365109"/>
              <a:gd name="connsiteY2" fmla="*/ 843060 h 843060"/>
              <a:gd name="connsiteX3" fmla="*/ 0 w 1365109"/>
              <a:gd name="connsiteY3" fmla="*/ 843060 h 843060"/>
            </a:gdLst>
            <a:ahLst/>
            <a:cxnLst>
              <a:cxn ang="0">
                <a:pos x="connsiteX0" y="connsiteY0"/>
              </a:cxn>
              <a:cxn ang="0">
                <a:pos x="connsiteX1" y="connsiteY1"/>
              </a:cxn>
              <a:cxn ang="0">
                <a:pos x="connsiteX2" y="connsiteY2"/>
              </a:cxn>
              <a:cxn ang="0">
                <a:pos x="connsiteX3" y="connsiteY3"/>
              </a:cxn>
            </a:cxnLst>
            <a:rect l="l" t="t" r="r" b="b"/>
            <a:pathLst>
              <a:path w="1365109" h="843060">
                <a:moveTo>
                  <a:pt x="259401" y="0"/>
                </a:moveTo>
                <a:lnTo>
                  <a:pt x="1365109" y="0"/>
                </a:lnTo>
                <a:lnTo>
                  <a:pt x="1105708" y="843060"/>
                </a:lnTo>
                <a:lnTo>
                  <a:pt x="0" y="843060"/>
                </a:lnTo>
                <a:close/>
              </a:path>
            </a:pathLst>
          </a:custGeom>
          <a:solidFill>
            <a:srgbClr val="71BB17"/>
          </a:solidFill>
          <a:ln w="73689" cap="flat">
            <a:noFill/>
            <a:prstDash val="solid"/>
            <a:miter/>
          </a:ln>
          <a:effectLst>
            <a:outerShdw blurRad="63500" algn="ctr" rotWithShape="0">
              <a:prstClr val="black">
                <a:alpha val="40000"/>
              </a:prstClr>
            </a:outerShdw>
          </a:effectLst>
        </p:spPr>
        <p:txBody>
          <a:bodyPr rtlCol="0" anchor="ctr"/>
          <a:lstStyle/>
          <a:p>
            <a:pPr defTabSz="914400">
              <a:defRPr/>
            </a:pPr>
            <a:endParaRPr lang="zh-CN" altLang="en-US">
              <a:solidFill>
                <a:prstClr val="black"/>
              </a:solidFill>
              <a:cs typeface="+mn-ea"/>
              <a:sym typeface="+mn-lt"/>
            </a:endParaRPr>
          </a:p>
        </p:txBody>
      </p:sp>
      <p:sp>
        <p:nvSpPr>
          <p:cNvPr id="41" name="任意多边形: 形状 40"/>
          <p:cNvSpPr/>
          <p:nvPr/>
        </p:nvSpPr>
        <p:spPr>
          <a:xfrm>
            <a:off x="10777641" y="296542"/>
            <a:ext cx="1054788" cy="651414"/>
          </a:xfrm>
          <a:custGeom>
            <a:avLst/>
            <a:gdLst>
              <a:gd name="connsiteX0" fmla="*/ 200642 w 1055887"/>
              <a:gd name="connsiteY0" fmla="*/ 0 h 652092"/>
              <a:gd name="connsiteX1" fmla="*/ 1055887 w 1055887"/>
              <a:gd name="connsiteY1" fmla="*/ 0 h 652092"/>
              <a:gd name="connsiteX2" fmla="*/ 855245 w 1055887"/>
              <a:gd name="connsiteY2" fmla="*/ 652092 h 652092"/>
              <a:gd name="connsiteX3" fmla="*/ 0 w 1055887"/>
              <a:gd name="connsiteY3" fmla="*/ 652092 h 652092"/>
            </a:gdLst>
            <a:ahLst/>
            <a:cxnLst>
              <a:cxn ang="0">
                <a:pos x="connsiteX0" y="connsiteY0"/>
              </a:cxn>
              <a:cxn ang="0">
                <a:pos x="connsiteX1" y="connsiteY1"/>
              </a:cxn>
              <a:cxn ang="0">
                <a:pos x="connsiteX2" y="connsiteY2"/>
              </a:cxn>
              <a:cxn ang="0">
                <a:pos x="connsiteX3" y="connsiteY3"/>
              </a:cxn>
            </a:cxnLst>
            <a:rect l="l" t="t" r="r" b="b"/>
            <a:pathLst>
              <a:path w="1055887" h="652092">
                <a:moveTo>
                  <a:pt x="200642" y="0"/>
                </a:moveTo>
                <a:lnTo>
                  <a:pt x="1055887" y="0"/>
                </a:lnTo>
                <a:lnTo>
                  <a:pt x="855245" y="652092"/>
                </a:lnTo>
                <a:lnTo>
                  <a:pt x="0" y="652092"/>
                </a:lnTo>
                <a:close/>
              </a:path>
            </a:pathLst>
          </a:custGeom>
          <a:solidFill>
            <a:srgbClr val="2C3749"/>
          </a:solidFill>
          <a:ln w="12700" cap="flat" cmpd="sng" algn="ctr">
            <a:noFill/>
            <a:prstDash val="solid"/>
            <a:miter lim="800000"/>
          </a:ln>
          <a:effectLst/>
        </p:spPr>
        <p:txBody>
          <a:bodyPr rtlCol="0" anchor="ctr"/>
          <a:lstStyle/>
          <a:p>
            <a:pPr algn="ctr" defTabSz="914400">
              <a:defRPr/>
            </a:pPr>
            <a:endParaRPr lang="zh-CN" altLang="en-US" kern="0">
              <a:solidFill>
                <a:prstClr val="white"/>
              </a:solidFill>
              <a:cs typeface="+mn-ea"/>
              <a:sym typeface="+mn-lt"/>
            </a:endParaRPr>
          </a:p>
        </p:txBody>
      </p:sp>
      <p:sp>
        <p:nvSpPr>
          <p:cNvPr id="2" name="文本框 1"/>
          <p:cNvSpPr txBox="1"/>
          <p:nvPr/>
        </p:nvSpPr>
        <p:spPr>
          <a:xfrm>
            <a:off x="6505783" y="804740"/>
            <a:ext cx="4666198" cy="1937271"/>
          </a:xfrm>
          <a:prstGeom prst="rect">
            <a:avLst/>
          </a:prstGeom>
          <a:noFill/>
        </p:spPr>
        <p:txBody>
          <a:bodyPr wrap="square" rtlCol="0">
            <a:normAutofit/>
            <a:scene3d>
              <a:camera prst="orthographicFront"/>
              <a:lightRig rig="threePt" dir="t"/>
            </a:scene3d>
            <a:sp3d contourW="12700"/>
          </a:bodyPr>
          <a:lstStyle/>
          <a:p>
            <a:pPr algn="l" defTabSz="914400">
              <a:defRPr/>
            </a:pPr>
            <a:r>
              <a:rPr kumimoji="1" lang="et-EE" altLang="zh-CN" sz="5990" b="1" spc="300" dirty="0">
                <a:gradFill flip="none" rotWithShape="1">
                  <a:gsLst>
                    <a:gs pos="0">
                      <a:srgbClr val="0E5FB3">
                        <a:shade val="30000"/>
                        <a:satMod val="115000"/>
                      </a:srgbClr>
                    </a:gs>
                    <a:gs pos="50000">
                      <a:srgbClr val="0E5FB3">
                        <a:shade val="67500"/>
                        <a:satMod val="115000"/>
                      </a:srgbClr>
                    </a:gs>
                    <a:gs pos="100000">
                      <a:srgbClr val="0E5FB3">
                        <a:shade val="100000"/>
                        <a:satMod val="115000"/>
                      </a:srgbClr>
                    </a:gs>
                  </a:gsLst>
                  <a:lin ang="16200000" scaled="1"/>
                  <a:tileRect/>
                </a:gradFill>
                <a:latin typeface="Times New Roman" panose="02020603050405020304" pitchFamily="18" charset="0"/>
                <a:ea typeface="黑体" panose="02010609060101010101" pitchFamily="49" charset="-122"/>
                <a:cs typeface="Times New Roman" panose="02020603050405020304" pitchFamily="18" charset="0"/>
                <a:sym typeface="+mn-lt"/>
              </a:rPr>
              <a:t>Chapter</a:t>
            </a:r>
            <a:r>
              <a:rPr kumimoji="1" lang="en-US" altLang="et-EE" sz="5990" b="1" spc="300" dirty="0" err="1">
                <a:gradFill flip="none" rotWithShape="1">
                  <a:gsLst>
                    <a:gs pos="0">
                      <a:srgbClr val="0E5FB3">
                        <a:shade val="30000"/>
                        <a:satMod val="115000"/>
                      </a:srgbClr>
                    </a:gs>
                    <a:gs pos="50000">
                      <a:srgbClr val="0E5FB3">
                        <a:shade val="67500"/>
                        <a:satMod val="115000"/>
                      </a:srgbClr>
                    </a:gs>
                    <a:gs pos="100000">
                      <a:srgbClr val="0E5FB3">
                        <a:shade val="100000"/>
                        <a:satMod val="115000"/>
                      </a:srgbClr>
                    </a:gs>
                  </a:gsLst>
                  <a:lin ang="16200000" scaled="1"/>
                  <a:tileRect/>
                </a:gradFill>
                <a:latin typeface="Times New Roman" panose="02020603050405020304" pitchFamily="18" charset="0"/>
                <a:ea typeface="黑体" panose="02010609060101010101" pitchFamily="49" charset="-122"/>
                <a:cs typeface="Times New Roman" panose="02020603050405020304" pitchFamily="18" charset="0"/>
                <a:sym typeface="+mn-lt"/>
              </a:rPr>
              <a:t>Ⅲ</a:t>
            </a:r>
          </a:p>
        </p:txBody>
      </p:sp>
      <p:grpSp>
        <p:nvGrpSpPr>
          <p:cNvPr id="38" name="组合 37"/>
          <p:cNvGrpSpPr/>
          <p:nvPr/>
        </p:nvGrpSpPr>
        <p:grpSpPr>
          <a:xfrm>
            <a:off x="4535755" y="2087224"/>
            <a:ext cx="8054803" cy="3207395"/>
            <a:chOff x="4534124" y="2085826"/>
            <a:chExt cx="8063195" cy="3210737"/>
          </a:xfrm>
        </p:grpSpPr>
        <p:grpSp>
          <p:nvGrpSpPr>
            <p:cNvPr id="36" name="组合 35"/>
            <p:cNvGrpSpPr/>
            <p:nvPr/>
          </p:nvGrpSpPr>
          <p:grpSpPr>
            <a:xfrm>
              <a:off x="4534124" y="2085826"/>
              <a:ext cx="8063195" cy="3210737"/>
              <a:chOff x="4534124" y="2085826"/>
              <a:chExt cx="8063195" cy="3210737"/>
            </a:xfrm>
          </p:grpSpPr>
          <p:sp>
            <p:nvSpPr>
              <p:cNvPr id="25" name="平行四边形 24"/>
              <p:cNvSpPr/>
              <p:nvPr/>
            </p:nvSpPr>
            <p:spPr>
              <a:xfrm>
                <a:off x="4598567" y="2401469"/>
                <a:ext cx="7998752" cy="2592000"/>
              </a:xfrm>
              <a:prstGeom prst="parallelogram">
                <a:avLst>
                  <a:gd name="adj" fmla="val 32924"/>
                </a:avLst>
              </a:prstGeom>
              <a:solidFill>
                <a:srgbClr val="1C4F82">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dirty="0">
                  <a:solidFill>
                    <a:srgbClr val="FFFFFF"/>
                  </a:solidFill>
                </a:endParaRPr>
              </a:p>
            </p:txBody>
          </p:sp>
          <p:sp>
            <p:nvSpPr>
              <p:cNvPr id="28" name="任意多边形: 形状 27"/>
              <p:cNvSpPr/>
              <p:nvPr/>
            </p:nvSpPr>
            <p:spPr>
              <a:xfrm>
                <a:off x="4534124" y="2132512"/>
                <a:ext cx="7458889" cy="3131299"/>
              </a:xfrm>
              <a:custGeom>
                <a:avLst/>
                <a:gdLst>
                  <a:gd name="connsiteX0" fmla="*/ 963469 w 6683760"/>
                  <a:gd name="connsiteY0" fmla="*/ 0 h 3131299"/>
                  <a:gd name="connsiteX1" fmla="*/ 6683760 w 6683760"/>
                  <a:gd name="connsiteY1" fmla="*/ 0 h 3131299"/>
                  <a:gd name="connsiteX2" fmla="*/ 6683760 w 6683760"/>
                  <a:gd name="connsiteY2" fmla="*/ 3131299 h 3131299"/>
                  <a:gd name="connsiteX3" fmla="*/ 0 w 6683760"/>
                  <a:gd name="connsiteY3" fmla="*/ 3131299 h 3131299"/>
                  <a:gd name="connsiteX4" fmla="*/ 72579 w 6683760"/>
                  <a:gd name="connsiteY4" fmla="*/ 2895419 h 3131299"/>
                  <a:gd name="connsiteX5" fmla="*/ 6447879 w 6683760"/>
                  <a:gd name="connsiteY5" fmla="*/ 2895419 h 3131299"/>
                  <a:gd name="connsiteX6" fmla="*/ 6447879 w 6683760"/>
                  <a:gd name="connsiteY6" fmla="*/ 235881 h 3131299"/>
                  <a:gd name="connsiteX7" fmla="*/ 890892 w 6683760"/>
                  <a:gd name="connsiteY7" fmla="*/ 235881 h 3131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83760" h="3131299">
                    <a:moveTo>
                      <a:pt x="963469" y="0"/>
                    </a:moveTo>
                    <a:lnTo>
                      <a:pt x="6683760" y="0"/>
                    </a:lnTo>
                    <a:lnTo>
                      <a:pt x="6683760" y="3131299"/>
                    </a:lnTo>
                    <a:lnTo>
                      <a:pt x="0" y="3131299"/>
                    </a:lnTo>
                    <a:lnTo>
                      <a:pt x="72579" y="2895419"/>
                    </a:lnTo>
                    <a:lnTo>
                      <a:pt x="6447879" y="2895419"/>
                    </a:lnTo>
                    <a:lnTo>
                      <a:pt x="6447879" y="235881"/>
                    </a:lnTo>
                    <a:lnTo>
                      <a:pt x="890892" y="235881"/>
                    </a:lnTo>
                    <a:close/>
                  </a:path>
                </a:pathLst>
              </a:custGeom>
              <a:solidFill>
                <a:schemeClr val="accent2"/>
              </a:solidFill>
              <a:ln w="73689" cap="flat">
                <a:solidFill>
                  <a:schemeClr val="accent1"/>
                </a:solidFill>
                <a:prstDash val="solid"/>
                <a:miter/>
              </a:ln>
              <a:effectLst>
                <a:outerShdw blurRad="63500" algn="ctr" rotWithShape="0">
                  <a:prstClr val="black">
                    <a:alpha val="40000"/>
                  </a:prstClr>
                </a:outerShdw>
              </a:effectLst>
            </p:spPr>
            <p:txBody>
              <a:bodyPr rtlCol="0" anchor="ctr"/>
              <a:lstStyle/>
              <a:p>
                <a:pPr defTabSz="914400">
                  <a:defRPr/>
                </a:pPr>
                <a:endParaRPr lang="zh-CN" altLang="en-US">
                  <a:solidFill>
                    <a:prstClr val="black"/>
                  </a:solidFill>
                  <a:cs typeface="+mn-ea"/>
                  <a:sym typeface="+mn-lt"/>
                </a:endParaRPr>
              </a:p>
            </p:txBody>
          </p:sp>
          <p:sp>
            <p:nvSpPr>
              <p:cNvPr id="35" name="矩形 34"/>
              <p:cNvSpPr/>
              <p:nvPr/>
            </p:nvSpPr>
            <p:spPr>
              <a:xfrm>
                <a:off x="12030563" y="2085826"/>
                <a:ext cx="393948" cy="321073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srgbClr val="FFFFFF"/>
                  </a:solidFill>
                </a:endParaRPr>
              </a:p>
            </p:txBody>
          </p:sp>
        </p:grpSp>
        <p:pic>
          <p:nvPicPr>
            <p:cNvPr id="30" name="图片 29"/>
            <p:cNvPicPr>
              <a:picLocks noChangeAspect="1"/>
            </p:cNvPicPr>
            <p:nvPr/>
          </p:nvPicPr>
          <p:blipFill>
            <a:blip r:embed="rId4">
              <a:extLst>
                <a:ext uri="{BEBA8EAE-BF5A-486C-A8C5-ECC9F3942E4B}">
                  <a14:imgProps xmlns:a14="http://schemas.microsoft.com/office/drawing/2010/main">
                    <a14:imgLayer r:embed="rId5">
                      <a14:imgEffect>
                        <a14:colorTemperature colorTemp="4700"/>
                      </a14:imgEffect>
                    </a14:imgLayer>
                  </a14:imgProps>
                </a:ext>
              </a:extLst>
            </a:blip>
            <a:stretch>
              <a:fillRect/>
            </a:stretch>
          </p:blipFill>
          <p:spPr>
            <a:xfrm>
              <a:off x="10527649" y="4997845"/>
              <a:ext cx="1142352" cy="298718"/>
            </a:xfrm>
            <a:prstGeom prst="rect">
              <a:avLst/>
            </a:prstGeom>
          </p:spPr>
        </p:pic>
      </p:grpSp>
      <p:grpSp>
        <p:nvGrpSpPr>
          <p:cNvPr id="40" name="组合 39"/>
          <p:cNvGrpSpPr/>
          <p:nvPr/>
        </p:nvGrpSpPr>
        <p:grpSpPr>
          <a:xfrm>
            <a:off x="9163959" y="6171292"/>
            <a:ext cx="2798549" cy="930053"/>
            <a:chOff x="8192908" y="6183259"/>
            <a:chExt cx="2801465" cy="931022"/>
          </a:xfrm>
        </p:grpSpPr>
        <p:pic>
          <p:nvPicPr>
            <p:cNvPr id="32" name="图片 31"/>
            <p:cNvPicPr>
              <a:picLocks noChangeAspect="1"/>
            </p:cNvPicPr>
            <p:nvPr/>
          </p:nvPicPr>
          <p:blipFill>
            <a:blip r:embed="rId6" cstate="print">
              <a:extLst>
                <a:ext uri="{BEBA8EAE-BF5A-486C-A8C5-ECC9F3942E4B}">
                  <a14:imgProps xmlns:a14="http://schemas.microsoft.com/office/drawing/2010/main">
                    <a14:imgLayer r:embed="rId7">
                      <a14:imgEffect>
                        <a14:brightnessContrast contrast="-20000"/>
                      </a14:imgEffect>
                      <a14:imgEffect>
                        <a14:colorTemperature colorTemp="112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10124629" y="6183259"/>
              <a:ext cx="869744" cy="931022"/>
            </a:xfrm>
            <a:prstGeom prst="rect">
              <a:avLst/>
            </a:prstGeom>
          </p:spPr>
        </p:pic>
        <p:sp>
          <p:nvSpPr>
            <p:cNvPr id="33" name="文本框 32"/>
            <p:cNvSpPr txBox="1"/>
            <p:nvPr/>
          </p:nvSpPr>
          <p:spPr>
            <a:xfrm>
              <a:off x="8192908" y="6534092"/>
              <a:ext cx="2143759"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671" tIns="45671" rIns="45671" bIns="45671" numCol="1" spcCol="38100" rtlCol="0" anchor="t">
              <a:normAutofit/>
            </a:bodyPr>
            <a:lstStyle/>
            <a:p>
              <a:pPr defTabSz="914400" hangingPunct="0"/>
              <a:r>
                <a:rPr lang="en-US" altLang="zh-CN" sz="720">
                  <a:solidFill>
                    <a:srgbClr val="0E5FB3"/>
                  </a:solidFill>
                  <a:latin typeface="黑体" panose="02010609060101010101" pitchFamily="49" charset="-122"/>
                  <a:ea typeface="黑体" panose="02010609060101010101" pitchFamily="49" charset="-122"/>
                  <a:sym typeface="Calibri" panose="020F0502020204030204"/>
                </a:rPr>
                <a:t>Partner Companies and Technical Support.</a:t>
              </a:r>
              <a:endParaRPr lang="zh-CN" altLang="en-US" sz="720" dirty="0">
                <a:solidFill>
                  <a:srgbClr val="0E5FB3"/>
                </a:solidFill>
                <a:latin typeface="黑体" panose="02010609060101010101" pitchFamily="49" charset="-122"/>
                <a:ea typeface="黑体" panose="02010609060101010101" pitchFamily="49" charset="-122"/>
                <a:sym typeface="Calibri" panose="020F0502020204030204"/>
              </a:endParaRPr>
            </a:p>
          </p:txBody>
        </p:sp>
      </p:grpSp>
      <p:sp>
        <p:nvSpPr>
          <p:cNvPr id="15" name="文本框 25"/>
          <p:cNvSpPr txBox="1"/>
          <p:nvPr/>
        </p:nvSpPr>
        <p:spPr>
          <a:xfrm>
            <a:off x="5164133" y="3144459"/>
            <a:ext cx="6822741" cy="1106843"/>
          </a:xfrm>
          <a:prstGeom prst="rect">
            <a:avLst/>
          </a:prstGeom>
          <a:noFill/>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kumimoji="1" lang="et-EE" altLang="zh-CN" sz="2675" b="1" spc="300" dirty="0" err="1">
                <a:solidFill>
                  <a:srgbClr val="FFFFFF"/>
                </a:solidFill>
                <a:latin typeface="Times New Roman" panose="02020603050405020304" pitchFamily="18" charset="0"/>
                <a:ea typeface="黑体" panose="02010609060101010101" pitchFamily="49" charset="-122"/>
                <a:cs typeface="Times New Roman" panose="02020603050405020304" pitchFamily="18" charset="0"/>
                <a:sym typeface="+mn-lt"/>
              </a:rPr>
              <a:t>Implementation</a:t>
            </a:r>
            <a:r>
              <a:rPr kumimoji="1" lang="et-EE" altLang="zh-CN" sz="2675" b="1" spc="300" dirty="0">
                <a:solidFill>
                  <a:srgbClr val="FFFFFF"/>
                </a:solidFill>
                <a:latin typeface="Times New Roman" panose="02020603050405020304" pitchFamily="18" charset="0"/>
                <a:ea typeface="黑体" panose="02010609060101010101" pitchFamily="49" charset="-122"/>
                <a:cs typeface="Times New Roman" panose="02020603050405020304" pitchFamily="18" charset="0"/>
                <a:sym typeface="+mn-lt"/>
              </a:rPr>
              <a:t> of </a:t>
            </a:r>
            <a:r>
              <a:rPr kumimoji="1" lang="en-US" altLang="et-EE" sz="2675" b="1" spc="300" dirty="0">
                <a:solidFill>
                  <a:srgbClr val="FFFFFF"/>
                </a:solidFill>
                <a:latin typeface="Times New Roman" panose="02020603050405020304" pitchFamily="18" charset="0"/>
                <a:ea typeface="黑体" panose="02010609060101010101" pitchFamily="49" charset="-122"/>
                <a:cs typeface="Times New Roman" panose="02020603050405020304" pitchFamily="18" charset="0"/>
                <a:sym typeface="+mn-lt"/>
              </a:rPr>
              <a:t>Outbound</a:t>
            </a:r>
            <a:r>
              <a:rPr kumimoji="1" lang="et-EE" altLang="zh-CN" sz="2675" b="1" spc="300" dirty="0">
                <a:solidFill>
                  <a:srgbClr val="FFFFFF"/>
                </a:solidFill>
                <a:latin typeface="Times New Roman" panose="02020603050405020304" pitchFamily="18" charset="0"/>
                <a:ea typeface="黑体" panose="02010609060101010101" pitchFamily="49" charset="-122"/>
                <a:cs typeface="Times New Roman" panose="02020603050405020304" pitchFamily="18" charset="0"/>
                <a:sym typeface="+mn-lt"/>
              </a:rPr>
              <a:t> </a:t>
            </a:r>
            <a:r>
              <a:rPr kumimoji="1" lang="en-US" altLang="et-EE" sz="2675" b="1" spc="300" dirty="0">
                <a:solidFill>
                  <a:srgbClr val="FFFFFF"/>
                </a:solidFill>
                <a:latin typeface="Times New Roman" panose="02020603050405020304" pitchFamily="18" charset="0"/>
                <a:ea typeface="黑体" panose="02010609060101010101" pitchFamily="49" charset="-122"/>
                <a:cs typeface="Times New Roman" panose="02020603050405020304" pitchFamily="18" charset="0"/>
                <a:sym typeface="+mn-lt"/>
              </a:rPr>
              <a:t>O</a:t>
            </a:r>
            <a:r>
              <a:rPr kumimoji="1" lang="et-EE" altLang="zh-CN" sz="2675" b="1" spc="300" dirty="0" err="1">
                <a:solidFill>
                  <a:srgbClr val="FFFFFF"/>
                </a:solidFill>
                <a:latin typeface="Times New Roman" panose="02020603050405020304" pitchFamily="18" charset="0"/>
                <a:ea typeface="黑体" panose="02010609060101010101" pitchFamily="49" charset="-122"/>
                <a:cs typeface="Times New Roman" panose="02020603050405020304" pitchFamily="18" charset="0"/>
                <a:sym typeface="+mn-lt"/>
              </a:rPr>
              <a:t>perations</a:t>
            </a:r>
            <a:endParaRPr kumimoji="1" lang="zh-CN" altLang="en-US" sz="3200" b="1" i="1" spc="300" dirty="0">
              <a:solidFill>
                <a:srgbClr val="FFFFFF"/>
              </a:solidFill>
              <a:latin typeface="黑体" panose="02010609060101010101" pitchFamily="49" charset="-122"/>
              <a:ea typeface="黑体" panose="02010609060101010101" pitchFamily="49"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par>
                                <p:cTn id="8" presetID="22" presetClass="entr" presetSubtype="2" fill="hold" nodeType="withEffect">
                                  <p:stCondLst>
                                    <p:cond delay="250"/>
                                  </p:stCondLst>
                                  <p:childTnLst>
                                    <p:set>
                                      <p:cBhvr>
                                        <p:cTn id="9" dur="1" fill="hold">
                                          <p:stCondLst>
                                            <p:cond delay="0"/>
                                          </p:stCondLst>
                                        </p:cTn>
                                        <p:tgtEl>
                                          <p:spTgt spid="38"/>
                                        </p:tgtEl>
                                        <p:attrNameLst>
                                          <p:attrName>style.visibility</p:attrName>
                                        </p:attrNameLst>
                                      </p:cBhvr>
                                      <p:to>
                                        <p:strVal val="visible"/>
                                      </p:to>
                                    </p:set>
                                    <p:animEffect transition="in" filter="wipe(right)">
                                      <p:cBhvr>
                                        <p:cTn id="10" dur="1000"/>
                                        <p:tgtEl>
                                          <p:spTgt spid="38"/>
                                        </p:tgtEl>
                                      </p:cBhvr>
                                    </p:animEffect>
                                  </p:childTnLst>
                                </p:cTn>
                              </p:par>
                            </p:childTnLst>
                          </p:cTn>
                        </p:par>
                        <p:par>
                          <p:cTn id="11" fill="hold">
                            <p:stCondLst>
                              <p:cond delay="1250"/>
                            </p:stCondLst>
                            <p:childTnLst>
                              <p:par>
                                <p:cTn id="12" presetID="53" presetClass="entr" presetSubtype="16"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fltVal val="0"/>
                                          </p:val>
                                        </p:tav>
                                        <p:tav tm="100000">
                                          <p:val>
                                            <p:strVal val="#ppt_w"/>
                                          </p:val>
                                        </p:tav>
                                      </p:tavLst>
                                    </p:anim>
                                    <p:anim calcmode="lin" valueType="num">
                                      <p:cBhvr>
                                        <p:cTn id="15" dur="500" fill="hold"/>
                                        <p:tgtEl>
                                          <p:spTgt spid="20"/>
                                        </p:tgtEl>
                                        <p:attrNameLst>
                                          <p:attrName>ppt_h</p:attrName>
                                        </p:attrNameLst>
                                      </p:cBhvr>
                                      <p:tavLst>
                                        <p:tav tm="0">
                                          <p:val>
                                            <p:fltVal val="0"/>
                                          </p:val>
                                        </p:tav>
                                        <p:tav tm="100000">
                                          <p:val>
                                            <p:strVal val="#ppt_h"/>
                                          </p:val>
                                        </p:tav>
                                      </p:tavLst>
                                    </p:anim>
                                    <p:animEffect transition="in" filter="fade">
                                      <p:cBhvr>
                                        <p:cTn id="16" dur="500"/>
                                        <p:tgtEl>
                                          <p:spTgt spid="20"/>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animEffect transition="in" filter="fade">
                                      <p:cBhvr>
                                        <p:cTn id="31" dur="500"/>
                                        <p:tgtEl>
                                          <p:spTgt spid="2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1"/>
                                        </p:tgtEl>
                                        <p:attrNameLst>
                                          <p:attrName>style.visibility</p:attrName>
                                        </p:attrNameLst>
                                      </p:cBhvr>
                                      <p:to>
                                        <p:strVal val="visible"/>
                                      </p:to>
                                    </p:set>
                                    <p:anim calcmode="lin" valueType="num">
                                      <p:cBhvr>
                                        <p:cTn id="39" dur="500" fill="hold"/>
                                        <p:tgtEl>
                                          <p:spTgt spid="41"/>
                                        </p:tgtEl>
                                        <p:attrNameLst>
                                          <p:attrName>ppt_w</p:attrName>
                                        </p:attrNameLst>
                                      </p:cBhvr>
                                      <p:tavLst>
                                        <p:tav tm="0">
                                          <p:val>
                                            <p:fltVal val="0"/>
                                          </p:val>
                                        </p:tav>
                                        <p:tav tm="100000">
                                          <p:val>
                                            <p:strVal val="#ppt_w"/>
                                          </p:val>
                                        </p:tav>
                                      </p:tavLst>
                                    </p:anim>
                                    <p:anim calcmode="lin" valueType="num">
                                      <p:cBhvr>
                                        <p:cTn id="40" dur="500" fill="hold"/>
                                        <p:tgtEl>
                                          <p:spTgt spid="41"/>
                                        </p:tgtEl>
                                        <p:attrNameLst>
                                          <p:attrName>ppt_h</p:attrName>
                                        </p:attrNameLst>
                                      </p:cBhvr>
                                      <p:tavLst>
                                        <p:tav tm="0">
                                          <p:val>
                                            <p:fltVal val="0"/>
                                          </p:val>
                                        </p:tav>
                                        <p:tav tm="100000">
                                          <p:val>
                                            <p:strVal val="#ppt_h"/>
                                          </p:val>
                                        </p:tav>
                                      </p:tavLst>
                                    </p:anim>
                                    <p:animEffect transition="in" filter="fade">
                                      <p:cBhvr>
                                        <p:cTn id="41" dur="500"/>
                                        <p:tgtEl>
                                          <p:spTgt spid="41"/>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p:cTn id="44" dur="500" fill="hold"/>
                                        <p:tgtEl>
                                          <p:spTgt spid="39"/>
                                        </p:tgtEl>
                                        <p:attrNameLst>
                                          <p:attrName>ppt_w</p:attrName>
                                        </p:attrNameLst>
                                      </p:cBhvr>
                                      <p:tavLst>
                                        <p:tav tm="0">
                                          <p:val>
                                            <p:fltVal val="0"/>
                                          </p:val>
                                        </p:tav>
                                        <p:tav tm="100000">
                                          <p:val>
                                            <p:strVal val="#ppt_w"/>
                                          </p:val>
                                        </p:tav>
                                      </p:tavLst>
                                    </p:anim>
                                    <p:anim calcmode="lin" valueType="num">
                                      <p:cBhvr>
                                        <p:cTn id="45" dur="500" fill="hold"/>
                                        <p:tgtEl>
                                          <p:spTgt spid="39"/>
                                        </p:tgtEl>
                                        <p:attrNameLst>
                                          <p:attrName>ppt_h</p:attrName>
                                        </p:attrNameLst>
                                      </p:cBhvr>
                                      <p:tavLst>
                                        <p:tav tm="0">
                                          <p:val>
                                            <p:fltVal val="0"/>
                                          </p:val>
                                        </p:tav>
                                        <p:tav tm="100000">
                                          <p:val>
                                            <p:strVal val="#ppt_h"/>
                                          </p:val>
                                        </p:tav>
                                      </p:tavLst>
                                    </p:anim>
                                    <p:animEffect transition="in" filter="fade">
                                      <p:cBhvr>
                                        <p:cTn id="46" dur="500"/>
                                        <p:tgtEl>
                                          <p:spTgt spid="39"/>
                                        </p:tgtEl>
                                      </p:cBhvr>
                                    </p:animEffect>
                                  </p:childTnLst>
                                </p:cTn>
                              </p:par>
                              <p:par>
                                <p:cTn id="47" presetID="53" presetClass="entr" presetSubtype="16" fill="hold"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500" fill="hold"/>
                                        <p:tgtEl>
                                          <p:spTgt spid="40"/>
                                        </p:tgtEl>
                                        <p:attrNameLst>
                                          <p:attrName>ppt_w</p:attrName>
                                        </p:attrNameLst>
                                      </p:cBhvr>
                                      <p:tavLst>
                                        <p:tav tm="0">
                                          <p:val>
                                            <p:fltVal val="0"/>
                                          </p:val>
                                        </p:tav>
                                        <p:tav tm="100000">
                                          <p:val>
                                            <p:strVal val="#ppt_w"/>
                                          </p:val>
                                        </p:tav>
                                      </p:tavLst>
                                    </p:anim>
                                    <p:anim calcmode="lin" valueType="num">
                                      <p:cBhvr>
                                        <p:cTn id="50" dur="500" fill="hold"/>
                                        <p:tgtEl>
                                          <p:spTgt spid="40"/>
                                        </p:tgtEl>
                                        <p:attrNameLst>
                                          <p:attrName>ppt_h</p:attrName>
                                        </p:attrNameLst>
                                      </p:cBhvr>
                                      <p:tavLst>
                                        <p:tav tm="0">
                                          <p:val>
                                            <p:fltVal val="0"/>
                                          </p:val>
                                        </p:tav>
                                        <p:tav tm="100000">
                                          <p:val>
                                            <p:strVal val="#ppt_h"/>
                                          </p:val>
                                        </p:tav>
                                      </p:tavLst>
                                    </p:anim>
                                    <p:animEffect transition="in" filter="fade">
                                      <p:cBhvr>
                                        <p:cTn id="51" dur="500"/>
                                        <p:tgtEl>
                                          <p:spTgt spid="40"/>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fade">
                                      <p:cBhvr>
                                        <p:cTn id="55" dur="500"/>
                                        <p:tgtEl>
                                          <p:spTgt spid="2"/>
                                        </p:tgtEl>
                                      </p:cBhvr>
                                    </p:animEffect>
                                    <p:anim calcmode="lin" valueType="num">
                                      <p:cBhvr>
                                        <p:cTn id="56" dur="500" fill="hold"/>
                                        <p:tgtEl>
                                          <p:spTgt spid="2"/>
                                        </p:tgtEl>
                                        <p:attrNameLst>
                                          <p:attrName>ppt_x</p:attrName>
                                        </p:attrNameLst>
                                      </p:cBhvr>
                                      <p:tavLst>
                                        <p:tav tm="0">
                                          <p:val>
                                            <p:strVal val="#ppt_x"/>
                                          </p:val>
                                        </p:tav>
                                        <p:tav tm="100000">
                                          <p:val>
                                            <p:strVal val="#ppt_x"/>
                                          </p:val>
                                        </p:tav>
                                      </p:tavLst>
                                    </p:anim>
                                    <p:anim calcmode="lin" valueType="num">
                                      <p:cBhvr>
                                        <p:cTn id="57" dur="500" fill="hold"/>
                                        <p:tgtEl>
                                          <p:spTgt spid="2"/>
                                        </p:tgtEl>
                                        <p:attrNameLst>
                                          <p:attrName>ppt_y</p:attrName>
                                        </p:attrNameLst>
                                      </p:cBhvr>
                                      <p:tavLst>
                                        <p:tav tm="0">
                                          <p:val>
                                            <p:strVal val="#ppt_y+.1"/>
                                          </p:val>
                                        </p:tav>
                                        <p:tav tm="100000">
                                          <p:val>
                                            <p:strVal val="#ppt_y"/>
                                          </p:val>
                                        </p:tav>
                                      </p:tavLst>
                                    </p:anim>
                                  </p:childTnLst>
                                </p:cTn>
                              </p:par>
                            </p:childTnLst>
                          </p:cTn>
                        </p:par>
                        <p:par>
                          <p:cTn id="58" fill="hold">
                            <p:stCondLst>
                              <p:cond delay="2250"/>
                            </p:stCondLst>
                            <p:childTnLst>
                              <p:par>
                                <p:cTn id="59" presetID="22" presetClass="entr" presetSubtype="8"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wipe(left)">
                                      <p:cBhvr>
                                        <p:cTn id="6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16" grpId="0" bldLvl="0" animBg="1"/>
      <p:bldP spid="22" grpId="0" bldLvl="0" animBg="1"/>
      <p:bldP spid="24" grpId="0" bldLvl="0" animBg="1"/>
      <p:bldP spid="26" grpId="0" bldLvl="0" animBg="1"/>
      <p:bldP spid="39" grpId="0" bldLvl="0" animBg="1"/>
      <p:bldP spid="41" grpId="0" bldLvl="0" animBg="1"/>
      <p:bldP spid="2" grpId="0"/>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文本框 2"/>
          <p:cNvSpPr txBox="1"/>
          <p:nvPr/>
        </p:nvSpPr>
        <p:spPr>
          <a:xfrm>
            <a:off x="1102994" y="318605"/>
            <a:ext cx="8191131" cy="583565"/>
          </a:xfrm>
          <a:prstGeom prst="rect">
            <a:avLst/>
          </a:prstGeom>
          <a:ln w="12700">
            <a:miter lim="400000"/>
          </a:ln>
        </p:spPr>
        <p:txBody>
          <a:bodyPr wrap="square" lIns="45719" rIns="45719">
            <a:normAutofit/>
          </a:bodyPr>
          <a:lstStyle>
            <a:lvl1pPr>
              <a:defRPr sz="3200" b="1">
                <a:solidFill>
                  <a:schemeClr val="accent1"/>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hangingPunct="0"/>
            <a:r>
              <a:rPr lang="en-US" altLang="zh-CN" kern="0">
                <a:solidFill>
                  <a:srgbClr val="003366"/>
                </a:solidFill>
                <a:latin typeface="Times New Roman" panose="02020603050405020304" pitchFamily="18" charset="0"/>
                <a:cs typeface="Times New Roman" panose="02020603050405020304" pitchFamily="18" charset="0"/>
              </a:rPr>
              <a:t>3.  Inspection</a:t>
            </a:r>
            <a:endParaRPr lang="zh-CN" altLang="en-US" kern="0" dirty="0">
              <a:solidFill>
                <a:srgbClr val="003366"/>
              </a:solidFill>
              <a:latin typeface="Times New Roman" panose="02020603050405020304" pitchFamily="18" charset="0"/>
              <a:cs typeface="Times New Roman" panose="02020603050405020304" pitchFamily="18" charset="0"/>
            </a:endParaRPr>
          </a:p>
        </p:txBody>
      </p:sp>
      <p:sp>
        <p:nvSpPr>
          <p:cNvPr id="11" name="文本框 10"/>
          <p:cNvSpPr txBox="1"/>
          <p:nvPr/>
        </p:nvSpPr>
        <p:spPr>
          <a:xfrm>
            <a:off x="4771390" y="5921375"/>
            <a:ext cx="3048635" cy="33591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oAutofit/>
          </a:bodyPr>
          <a:lstStyle/>
          <a:p>
            <a:pPr algn="ctr" hangingPunct="0"/>
            <a:r>
              <a:rPr lang="en-US" altLang="zh-CN" sz="1000" kern="0">
                <a:solidFill>
                  <a:srgbClr val="003366"/>
                </a:solidFill>
                <a:sym typeface="Calibri" panose="020F0502020204030204"/>
              </a:rPr>
              <a:t>Figure 3.5.3 Inspection of Order Shipment and Processing of Customs Clearance</a:t>
            </a:r>
            <a:endParaRPr lang="en-US" altLang="zh-CN" sz="1000" kern="0" dirty="0">
              <a:solidFill>
                <a:srgbClr val="003366"/>
              </a:solidFill>
              <a:sym typeface="Calibri" panose="020F0502020204030204"/>
            </a:endParaRPr>
          </a:p>
        </p:txBody>
      </p:sp>
      <p:sp>
        <p:nvSpPr>
          <p:cNvPr id="2" name="文本框 1"/>
          <p:cNvSpPr txBox="1"/>
          <p:nvPr/>
        </p:nvSpPr>
        <p:spPr>
          <a:xfrm>
            <a:off x="791845" y="1209040"/>
            <a:ext cx="10473690" cy="144399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noAutofit/>
          </a:bodyPr>
          <a:lstStyle/>
          <a:p>
            <a:pPr marL="0" marR="0" indent="0" algn="just" defTabSz="914400" rtl="0" fontAlgn="auto" latinLnBrk="0" hangingPunct="0">
              <a:lnSpc>
                <a:spcPct val="100000"/>
              </a:lnSpc>
              <a:spcBef>
                <a:spcPts val="0"/>
              </a:spcBef>
              <a:spcAft>
                <a:spcPts val="0"/>
              </a:spcAft>
              <a:buClrTx/>
              <a:buSzTx/>
              <a:buFontTx/>
              <a:buNone/>
            </a:pPr>
            <a:r>
              <a:rPr kumimoji="0" lang="en-US" altLang="zh-CN" b="0" i="0" u="none" strike="noStrike" cap="none" spc="0" normalizeH="0">
                <a:ln>
                  <a:noFill/>
                </a:ln>
                <a:solidFill>
                  <a:srgbClr val="000000"/>
                </a:solidFill>
                <a:effectLst/>
                <a:uFillTx/>
                <a:latin typeface="Times New Roman" panose="02020603050405020304" pitchFamily="18" charset="0"/>
                <a:ea typeface="+mn-ea"/>
                <a:cs typeface="Times New Roman" panose="02020603050405020304" pitchFamily="18" charset="0"/>
                <a:sym typeface="Calibri" panose="020F0502020204030204"/>
              </a:rPr>
              <a:t>After the delivery operation is completed, the delivery driver pulls the goods out of the warehouse and starts the delivery operation. The delivery team leader checks whether the delivery status is complete delivery on the computer [WMS] every day. For partial shipments, find out the reasons and register them in the "Partial Shipment Table" for tracking. If the status is "Partial Shipment" due to stock shortage, the system can directly close the order (Figure 3.5.3).</a:t>
            </a:r>
          </a:p>
        </p:txBody>
      </p:sp>
      <p:pic>
        <p:nvPicPr>
          <p:cNvPr id="295" name="图片 165"/>
          <p:cNvPicPr>
            <a:picLocks noChangeAspect="1"/>
          </p:cNvPicPr>
          <p:nvPr/>
        </p:nvPicPr>
        <p:blipFill>
          <a:blip r:embed="rId3"/>
          <a:stretch>
            <a:fillRect/>
          </a:stretch>
        </p:blipFill>
        <p:spPr>
          <a:xfrm>
            <a:off x="1172210" y="2773045"/>
            <a:ext cx="9847580" cy="297243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文本框 2"/>
          <p:cNvSpPr txBox="1"/>
          <p:nvPr/>
        </p:nvSpPr>
        <p:spPr>
          <a:xfrm>
            <a:off x="1102994" y="318605"/>
            <a:ext cx="8191131" cy="583565"/>
          </a:xfrm>
          <a:prstGeom prst="rect">
            <a:avLst/>
          </a:prstGeom>
          <a:ln w="12700">
            <a:miter lim="400000"/>
          </a:ln>
        </p:spPr>
        <p:txBody>
          <a:bodyPr wrap="square" lIns="45719" rIns="45719">
            <a:spAutoFit/>
          </a:bodyPr>
          <a:lstStyle>
            <a:lvl1pPr>
              <a:defRPr sz="3200" b="1">
                <a:solidFill>
                  <a:schemeClr val="accent1"/>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hangingPunct="0"/>
            <a:r>
              <a:rPr lang="en-US" altLang="zh-CN" kern="0" dirty="0">
                <a:solidFill>
                  <a:srgbClr val="003366"/>
                </a:solidFill>
              </a:rPr>
              <a:t>4.</a:t>
            </a:r>
            <a:r>
              <a:rPr lang="zh-CN" altLang="en-US" kern="0" dirty="0">
                <a:solidFill>
                  <a:srgbClr val="003366"/>
                </a:solidFill>
              </a:rPr>
              <a:t>异常处理</a:t>
            </a:r>
          </a:p>
        </p:txBody>
      </p:sp>
      <p:sp>
        <p:nvSpPr>
          <p:cNvPr id="2" name="文本框 1"/>
          <p:cNvSpPr txBox="1"/>
          <p:nvPr/>
        </p:nvSpPr>
        <p:spPr>
          <a:xfrm>
            <a:off x="791845" y="1329690"/>
            <a:ext cx="10473690" cy="409130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0" hangingPunct="0">
              <a:lnSpc>
                <a:spcPct val="100000"/>
              </a:lnSpc>
              <a:spcBef>
                <a:spcPts val="0"/>
              </a:spcBef>
              <a:spcAft>
                <a:spcPts val="0"/>
              </a:spcAft>
              <a:buClrTx/>
              <a:buSzTx/>
              <a:buFontTx/>
              <a:buNone/>
            </a:pPr>
            <a:r>
              <a:rPr kumimoji="0" lang="zh-CN" altLang="en-US" sz="2000" b="0" i="0" u="none" strike="noStrike" cap="none" spc="0" normalizeH="0" baseline="0">
                <a:ln>
                  <a:noFill/>
                </a:ln>
                <a:solidFill>
                  <a:srgbClr val="000000"/>
                </a:solidFill>
                <a:effectLst/>
                <a:uFillTx/>
                <a:latin typeface="+mn-lt"/>
                <a:ea typeface="+mn-ea"/>
                <a:cs typeface="+mn-cs"/>
                <a:sym typeface="Calibri" panose="020F0502020204030204"/>
              </a:rPr>
              <a:t>（</a:t>
            </a:r>
            <a:r>
              <a:rPr kumimoji="0" lang="en-US" altLang="zh-CN" sz="2000" b="0" i="0" u="none" strike="noStrike" cap="none" spc="0" normalizeH="0" baseline="0">
                <a:ln>
                  <a:noFill/>
                </a:ln>
                <a:solidFill>
                  <a:srgbClr val="000000"/>
                </a:solidFill>
                <a:effectLst/>
                <a:uFillTx/>
                <a:latin typeface="+mn-lt"/>
                <a:ea typeface="+mn-ea"/>
                <a:cs typeface="+mn-cs"/>
                <a:sym typeface="Calibri" panose="020F0502020204030204"/>
              </a:rPr>
              <a:t>1</a:t>
            </a:r>
            <a:r>
              <a:rPr kumimoji="0" lang="zh-CN" altLang="en-US" sz="2000" b="0" i="0" u="none" strike="noStrike" cap="none" spc="0" normalizeH="0" baseline="0">
                <a:ln>
                  <a:noFill/>
                </a:ln>
                <a:solidFill>
                  <a:srgbClr val="000000"/>
                </a:solidFill>
                <a:effectLst/>
                <a:uFillTx/>
                <a:latin typeface="+mn-lt"/>
                <a:ea typeface="+mn-ea"/>
                <a:cs typeface="+mn-cs"/>
                <a:sym typeface="Calibri" panose="020F0502020204030204"/>
              </a:rPr>
              <a:t>）</a:t>
            </a:r>
            <a:r>
              <a:rPr kumimoji="0" lang="en-US" altLang="zh-CN" sz="2000" b="0" i="0" u="none" strike="noStrike" cap="none" spc="0" normalizeH="0" baseline="0">
                <a:ln>
                  <a:noFill/>
                </a:ln>
                <a:solidFill>
                  <a:srgbClr val="000000"/>
                </a:solidFill>
                <a:effectLst/>
                <a:uFillTx/>
                <a:latin typeface="+mn-lt"/>
                <a:ea typeface="+mn-ea"/>
                <a:cs typeface="+mn-cs"/>
                <a:sym typeface="Calibri" panose="020F0502020204030204"/>
              </a:rPr>
              <a:t>“</a:t>
            </a:r>
            <a:r>
              <a:rPr kumimoji="0" lang="zh-CN" altLang="en-US" sz="2000" b="0" i="0" u="none" strike="noStrike" cap="none" spc="0" normalizeH="0" baseline="0">
                <a:ln>
                  <a:noFill/>
                </a:ln>
                <a:solidFill>
                  <a:srgbClr val="000000"/>
                </a:solidFill>
                <a:effectLst/>
                <a:uFillTx/>
                <a:latin typeface="+mn-lt"/>
                <a:ea typeface="+mn-ea"/>
                <a:cs typeface="+mn-cs"/>
                <a:sym typeface="Calibri" panose="020F0502020204030204"/>
              </a:rPr>
              <a:t>配送出库单</a:t>
            </a:r>
            <a:r>
              <a:rPr kumimoji="0" lang="en-US" altLang="zh-CN" sz="2000" b="0" i="0" u="none" strike="noStrike" cap="none" spc="0" normalizeH="0" baseline="0">
                <a:ln>
                  <a:noFill/>
                </a:ln>
                <a:solidFill>
                  <a:srgbClr val="000000"/>
                </a:solidFill>
                <a:effectLst/>
                <a:uFillTx/>
                <a:latin typeface="+mn-lt"/>
                <a:ea typeface="+mn-ea"/>
                <a:cs typeface="+mn-cs"/>
                <a:sym typeface="Calibri" panose="020F0502020204030204"/>
              </a:rPr>
              <a:t>”</a:t>
            </a:r>
            <a:r>
              <a:rPr kumimoji="0" lang="zh-CN" altLang="en-US" sz="2000" b="0" i="0" u="none" strike="noStrike" cap="none" spc="0" normalizeH="0" baseline="0">
                <a:ln>
                  <a:noFill/>
                </a:ln>
                <a:solidFill>
                  <a:srgbClr val="000000"/>
                </a:solidFill>
                <a:effectLst/>
                <a:uFillTx/>
                <a:latin typeface="+mn-lt"/>
                <a:ea typeface="+mn-ea"/>
                <a:cs typeface="+mn-cs"/>
                <a:sym typeface="Calibri" panose="020F0502020204030204"/>
              </a:rPr>
              <a:t>与</a:t>
            </a:r>
            <a:r>
              <a:rPr kumimoji="0" lang="en-US" altLang="zh-CN" sz="2000" b="0" i="0" u="none" strike="noStrike" cap="none" spc="0" normalizeH="0" baseline="0">
                <a:ln>
                  <a:noFill/>
                </a:ln>
                <a:solidFill>
                  <a:srgbClr val="000000"/>
                </a:solidFill>
                <a:effectLst/>
                <a:uFillTx/>
                <a:latin typeface="+mn-lt"/>
                <a:ea typeface="+mn-ea"/>
                <a:cs typeface="+mn-cs"/>
                <a:sym typeface="Calibri" panose="020F0502020204030204"/>
              </a:rPr>
              <a:t>“</a:t>
            </a:r>
            <a:r>
              <a:rPr kumimoji="0" lang="zh-CN" altLang="en-US" sz="2000" b="0" i="0" u="none" strike="noStrike" cap="none" spc="0" normalizeH="0" baseline="0">
                <a:ln>
                  <a:noFill/>
                </a:ln>
                <a:solidFill>
                  <a:srgbClr val="000000"/>
                </a:solidFill>
                <a:effectLst/>
                <a:uFillTx/>
                <a:latin typeface="+mn-lt"/>
                <a:ea typeface="+mn-ea"/>
                <a:cs typeface="+mn-cs"/>
                <a:sym typeface="Calibri" panose="020F0502020204030204"/>
              </a:rPr>
              <a:t>验货交接单</a:t>
            </a:r>
            <a:r>
              <a:rPr kumimoji="0" lang="en-US" altLang="zh-CN" sz="2000" b="0" i="0" u="none" strike="noStrike" cap="none" spc="0" normalizeH="0" baseline="0">
                <a:ln>
                  <a:noFill/>
                </a:ln>
                <a:solidFill>
                  <a:srgbClr val="000000"/>
                </a:solidFill>
                <a:effectLst/>
                <a:uFillTx/>
                <a:latin typeface="+mn-lt"/>
                <a:ea typeface="+mn-ea"/>
                <a:cs typeface="+mn-cs"/>
                <a:sym typeface="Calibri" panose="020F0502020204030204"/>
              </a:rPr>
              <a:t>”</a:t>
            </a:r>
            <a:r>
              <a:rPr kumimoji="0" lang="zh-CN" altLang="en-US" sz="2000" b="0" i="0" u="none" strike="noStrike" cap="none" spc="0" normalizeH="0" baseline="0">
                <a:ln>
                  <a:noFill/>
                </a:ln>
                <a:solidFill>
                  <a:srgbClr val="000000"/>
                </a:solidFill>
                <a:effectLst/>
                <a:uFillTx/>
                <a:latin typeface="+mn-lt"/>
                <a:ea typeface="+mn-ea"/>
                <a:cs typeface="+mn-cs"/>
                <a:sym typeface="Calibri" panose="020F0502020204030204"/>
              </a:rPr>
              <a:t>不一致</a:t>
            </a:r>
          </a:p>
          <a:p>
            <a:pPr marL="0" marR="0" indent="0" algn="l" defTabSz="914400" rtl="0" fontAlgn="auto" latinLnBrk="0" hangingPunct="0">
              <a:lnSpc>
                <a:spcPct val="100000"/>
              </a:lnSpc>
              <a:spcBef>
                <a:spcPts val="0"/>
              </a:spcBef>
              <a:spcAft>
                <a:spcPts val="0"/>
              </a:spcAft>
              <a:buClrTx/>
              <a:buSzTx/>
              <a:buFontTx/>
              <a:buNone/>
            </a:pPr>
            <a:r>
              <a:rPr kumimoji="0" lang="zh-CN" altLang="en-US" sz="2000" b="0" i="0" u="none" strike="noStrike" cap="none" spc="0" normalizeH="0" baseline="0">
                <a:ln>
                  <a:noFill/>
                </a:ln>
                <a:solidFill>
                  <a:srgbClr val="000000"/>
                </a:solidFill>
                <a:effectLst/>
                <a:uFillTx/>
                <a:latin typeface="+mn-lt"/>
                <a:ea typeface="+mn-ea"/>
                <a:cs typeface="+mn-cs"/>
                <a:sym typeface="Calibri" panose="020F0502020204030204"/>
              </a:rPr>
              <a:t>配送司机清点货物时，发现</a:t>
            </a:r>
            <a:r>
              <a:rPr kumimoji="0" lang="en-US" altLang="zh-CN" sz="2000" b="0" i="0" u="none" strike="noStrike" cap="none" spc="0" normalizeH="0" baseline="0">
                <a:ln>
                  <a:noFill/>
                </a:ln>
                <a:solidFill>
                  <a:srgbClr val="000000"/>
                </a:solidFill>
                <a:effectLst/>
                <a:uFillTx/>
                <a:latin typeface="+mn-lt"/>
                <a:ea typeface="+mn-ea"/>
                <a:cs typeface="+mn-cs"/>
                <a:sym typeface="Calibri" panose="020F0502020204030204"/>
              </a:rPr>
              <a:t>“</a:t>
            </a:r>
            <a:r>
              <a:rPr kumimoji="0" lang="zh-CN" altLang="en-US" sz="2000" b="0" i="0" u="none" strike="noStrike" cap="none" spc="0" normalizeH="0" baseline="0">
                <a:ln>
                  <a:noFill/>
                </a:ln>
                <a:solidFill>
                  <a:srgbClr val="000000"/>
                </a:solidFill>
                <a:effectLst/>
                <a:uFillTx/>
                <a:latin typeface="+mn-lt"/>
                <a:ea typeface="+mn-ea"/>
                <a:cs typeface="+mn-cs"/>
                <a:sym typeface="Calibri" panose="020F0502020204030204"/>
              </a:rPr>
              <a:t>配送出库单</a:t>
            </a:r>
            <a:r>
              <a:rPr kumimoji="0" lang="en-US" altLang="zh-CN" sz="2000" b="0" i="0" u="none" strike="noStrike" cap="none" spc="0" normalizeH="0" baseline="0">
                <a:ln>
                  <a:noFill/>
                </a:ln>
                <a:solidFill>
                  <a:srgbClr val="000000"/>
                </a:solidFill>
                <a:effectLst/>
                <a:uFillTx/>
                <a:latin typeface="+mn-lt"/>
                <a:ea typeface="+mn-ea"/>
                <a:cs typeface="+mn-cs"/>
                <a:sym typeface="Calibri" panose="020F0502020204030204"/>
              </a:rPr>
              <a:t>”</a:t>
            </a:r>
            <a:r>
              <a:rPr kumimoji="0" lang="zh-CN" altLang="en-US" sz="2000" b="0" i="0" u="none" strike="noStrike" cap="none" spc="0" normalizeH="0" baseline="0">
                <a:ln>
                  <a:noFill/>
                </a:ln>
                <a:solidFill>
                  <a:srgbClr val="000000"/>
                </a:solidFill>
                <a:effectLst/>
                <a:uFillTx/>
                <a:latin typeface="+mn-lt"/>
                <a:ea typeface="+mn-ea"/>
                <a:cs typeface="+mn-cs"/>
                <a:sym typeface="Calibri" panose="020F0502020204030204"/>
              </a:rPr>
              <a:t>任务明细与</a:t>
            </a:r>
            <a:r>
              <a:rPr kumimoji="0" lang="en-US" altLang="zh-CN" sz="2000" b="0" i="0" u="none" strike="noStrike" cap="none" spc="0" normalizeH="0" baseline="0">
                <a:ln>
                  <a:noFill/>
                </a:ln>
                <a:solidFill>
                  <a:srgbClr val="000000"/>
                </a:solidFill>
                <a:effectLst/>
                <a:uFillTx/>
                <a:latin typeface="+mn-lt"/>
                <a:ea typeface="+mn-ea"/>
                <a:cs typeface="+mn-cs"/>
                <a:sym typeface="Calibri" panose="020F0502020204030204"/>
              </a:rPr>
              <a:t>“</a:t>
            </a:r>
            <a:r>
              <a:rPr kumimoji="0" lang="zh-CN" altLang="en-US" sz="2000" b="0" i="0" u="none" strike="noStrike" cap="none" spc="0" normalizeH="0" baseline="0">
                <a:ln>
                  <a:noFill/>
                </a:ln>
                <a:solidFill>
                  <a:srgbClr val="000000"/>
                </a:solidFill>
                <a:effectLst/>
                <a:uFillTx/>
                <a:latin typeface="+mn-lt"/>
                <a:ea typeface="+mn-ea"/>
                <a:cs typeface="+mn-cs"/>
                <a:sym typeface="Calibri" panose="020F0502020204030204"/>
              </a:rPr>
              <a:t>验货交接单</a:t>
            </a:r>
            <a:r>
              <a:rPr kumimoji="0" lang="en-US" altLang="zh-CN" sz="2000" b="0" i="0" u="none" strike="noStrike" cap="none" spc="0" normalizeH="0" baseline="0">
                <a:ln>
                  <a:noFill/>
                </a:ln>
                <a:solidFill>
                  <a:srgbClr val="000000"/>
                </a:solidFill>
                <a:effectLst/>
                <a:uFillTx/>
                <a:latin typeface="+mn-lt"/>
                <a:ea typeface="+mn-ea"/>
                <a:cs typeface="+mn-cs"/>
                <a:sym typeface="Calibri" panose="020F0502020204030204"/>
              </a:rPr>
              <a:t>”</a:t>
            </a:r>
            <a:r>
              <a:rPr kumimoji="0" lang="zh-CN" altLang="en-US" sz="2000" b="0" i="0" u="none" strike="noStrike" cap="none" spc="0" normalizeH="0" baseline="0">
                <a:ln>
                  <a:noFill/>
                </a:ln>
                <a:solidFill>
                  <a:srgbClr val="000000"/>
                </a:solidFill>
                <a:effectLst/>
                <a:uFillTx/>
                <a:latin typeface="+mn-lt"/>
                <a:ea typeface="+mn-ea"/>
                <a:cs typeface="+mn-cs"/>
                <a:sym typeface="Calibri" panose="020F0502020204030204"/>
              </a:rPr>
              <a:t>不一致。司机应以</a:t>
            </a:r>
            <a:r>
              <a:rPr kumimoji="0" lang="en-US" altLang="zh-CN" sz="2000" b="0" i="0" u="none" strike="noStrike" cap="none" spc="0" normalizeH="0" baseline="0">
                <a:ln>
                  <a:noFill/>
                </a:ln>
                <a:solidFill>
                  <a:srgbClr val="000000"/>
                </a:solidFill>
                <a:effectLst/>
                <a:uFillTx/>
                <a:latin typeface="+mn-lt"/>
                <a:ea typeface="+mn-ea"/>
                <a:cs typeface="+mn-cs"/>
                <a:sym typeface="Calibri" panose="020F0502020204030204"/>
              </a:rPr>
              <a:t>“</a:t>
            </a:r>
            <a:r>
              <a:rPr kumimoji="0" lang="zh-CN" altLang="en-US" sz="2000" b="0" i="0" u="none" strike="noStrike" cap="none" spc="0" normalizeH="0" baseline="0">
                <a:ln>
                  <a:noFill/>
                </a:ln>
                <a:solidFill>
                  <a:srgbClr val="000000"/>
                </a:solidFill>
                <a:effectLst/>
                <a:uFillTx/>
                <a:latin typeface="+mn-lt"/>
                <a:ea typeface="+mn-ea"/>
                <a:cs typeface="+mn-cs"/>
                <a:sym typeface="Calibri" panose="020F0502020204030204"/>
              </a:rPr>
              <a:t>验货交接单</a:t>
            </a:r>
            <a:r>
              <a:rPr kumimoji="0" lang="en-US" altLang="zh-CN" sz="2000" b="0" i="0" u="none" strike="noStrike" cap="none" spc="0" normalizeH="0" baseline="0">
                <a:ln>
                  <a:noFill/>
                </a:ln>
                <a:solidFill>
                  <a:srgbClr val="000000"/>
                </a:solidFill>
                <a:effectLst/>
                <a:uFillTx/>
                <a:latin typeface="+mn-lt"/>
                <a:ea typeface="+mn-ea"/>
                <a:cs typeface="+mn-cs"/>
                <a:sym typeface="Calibri" panose="020F0502020204030204"/>
              </a:rPr>
              <a:t>”</a:t>
            </a:r>
            <a:r>
              <a:rPr kumimoji="0" lang="zh-CN" altLang="en-US" sz="2000" b="0" i="0" u="none" strike="noStrike" cap="none" spc="0" normalizeH="0" baseline="0">
                <a:ln>
                  <a:noFill/>
                </a:ln>
                <a:solidFill>
                  <a:srgbClr val="000000"/>
                </a:solidFill>
                <a:effectLst/>
                <a:uFillTx/>
                <a:latin typeface="+mn-lt"/>
                <a:ea typeface="+mn-ea"/>
                <a:cs typeface="+mn-cs"/>
                <a:sym typeface="Calibri" panose="020F0502020204030204"/>
              </a:rPr>
              <a:t>的信息做揽收数量上报，并反馈至调度组员，由调度组员与货主客服专员核对信息，进行修改。</a:t>
            </a:r>
          </a:p>
          <a:p>
            <a:pPr marL="0" marR="0" indent="0" algn="l" defTabSz="914400" rtl="0" fontAlgn="auto" latinLnBrk="0" hangingPunct="0">
              <a:lnSpc>
                <a:spcPct val="100000"/>
              </a:lnSpc>
              <a:spcBef>
                <a:spcPts val="0"/>
              </a:spcBef>
              <a:spcAft>
                <a:spcPts val="0"/>
              </a:spcAft>
              <a:buClrTx/>
              <a:buSzTx/>
              <a:buFontTx/>
              <a:buNone/>
            </a:pPr>
            <a:r>
              <a:rPr kumimoji="0" lang="zh-CN" altLang="en-US" sz="2000" b="0" i="0" u="none" strike="noStrike" cap="none" spc="0" normalizeH="0" baseline="0">
                <a:ln>
                  <a:noFill/>
                </a:ln>
                <a:solidFill>
                  <a:srgbClr val="000000"/>
                </a:solidFill>
                <a:effectLst/>
                <a:uFillTx/>
                <a:latin typeface="+mn-lt"/>
                <a:ea typeface="+mn-ea"/>
                <a:cs typeface="+mn-cs"/>
                <a:sym typeface="Calibri" panose="020F0502020204030204"/>
              </a:rPr>
              <a:t>（</a:t>
            </a:r>
            <a:r>
              <a:rPr kumimoji="0" lang="en-US" altLang="zh-CN" sz="2000" b="0" i="0" u="none" strike="noStrike" cap="none" spc="0" normalizeH="0" baseline="0">
                <a:ln>
                  <a:noFill/>
                </a:ln>
                <a:solidFill>
                  <a:srgbClr val="000000"/>
                </a:solidFill>
                <a:effectLst/>
                <a:uFillTx/>
                <a:latin typeface="+mn-lt"/>
                <a:ea typeface="+mn-ea"/>
                <a:cs typeface="+mn-cs"/>
                <a:sym typeface="Calibri" panose="020F0502020204030204"/>
              </a:rPr>
              <a:t>2</a:t>
            </a:r>
            <a:r>
              <a:rPr kumimoji="0" lang="zh-CN" altLang="en-US" sz="2000" b="0" i="0" u="none" strike="noStrike" cap="none" spc="0" normalizeH="0" baseline="0">
                <a:ln>
                  <a:noFill/>
                </a:ln>
                <a:solidFill>
                  <a:srgbClr val="000000"/>
                </a:solidFill>
                <a:effectLst/>
                <a:uFillTx/>
                <a:latin typeface="+mn-lt"/>
                <a:ea typeface="+mn-ea"/>
                <a:cs typeface="+mn-cs"/>
                <a:sym typeface="Calibri" panose="020F0502020204030204"/>
              </a:rPr>
              <a:t>）实物数量少于</a:t>
            </a:r>
            <a:r>
              <a:rPr kumimoji="0" lang="en-US" altLang="zh-CN" sz="2000" b="0" i="0" u="none" strike="noStrike" cap="none" spc="0" normalizeH="0" baseline="0">
                <a:ln>
                  <a:noFill/>
                </a:ln>
                <a:solidFill>
                  <a:srgbClr val="000000"/>
                </a:solidFill>
                <a:effectLst/>
                <a:uFillTx/>
                <a:latin typeface="+mn-lt"/>
                <a:ea typeface="+mn-ea"/>
                <a:cs typeface="+mn-cs"/>
                <a:sym typeface="Calibri" panose="020F0502020204030204"/>
              </a:rPr>
              <a:t>“</a:t>
            </a:r>
            <a:r>
              <a:rPr kumimoji="0" lang="zh-CN" altLang="en-US" sz="2000" b="0" i="0" u="none" strike="noStrike" cap="none" spc="0" normalizeH="0" baseline="0">
                <a:ln>
                  <a:noFill/>
                </a:ln>
                <a:solidFill>
                  <a:srgbClr val="000000"/>
                </a:solidFill>
                <a:effectLst/>
                <a:uFillTx/>
                <a:latin typeface="+mn-lt"/>
                <a:ea typeface="+mn-ea"/>
                <a:cs typeface="+mn-cs"/>
                <a:sym typeface="Calibri" panose="020F0502020204030204"/>
              </a:rPr>
              <a:t>验货交接单</a:t>
            </a:r>
            <a:r>
              <a:rPr kumimoji="0" lang="en-US" altLang="zh-CN" sz="2000" b="0" i="0" u="none" strike="noStrike" cap="none" spc="0" normalizeH="0" baseline="0">
                <a:ln>
                  <a:noFill/>
                </a:ln>
                <a:solidFill>
                  <a:srgbClr val="000000"/>
                </a:solidFill>
                <a:effectLst/>
                <a:uFillTx/>
                <a:latin typeface="+mn-lt"/>
                <a:ea typeface="+mn-ea"/>
                <a:cs typeface="+mn-cs"/>
                <a:sym typeface="Calibri" panose="020F0502020204030204"/>
              </a:rPr>
              <a:t>”</a:t>
            </a:r>
            <a:r>
              <a:rPr kumimoji="0" lang="zh-CN" altLang="en-US" sz="2000" b="0" i="0" u="none" strike="noStrike" cap="none" spc="0" normalizeH="0" baseline="0">
                <a:ln>
                  <a:noFill/>
                </a:ln>
                <a:solidFill>
                  <a:srgbClr val="000000"/>
                </a:solidFill>
                <a:effectLst/>
                <a:uFillTx/>
                <a:latin typeface="+mn-lt"/>
                <a:ea typeface="+mn-ea"/>
                <a:cs typeface="+mn-cs"/>
                <a:sym typeface="Calibri" panose="020F0502020204030204"/>
              </a:rPr>
              <a:t>数量</a:t>
            </a:r>
          </a:p>
          <a:p>
            <a:pPr marL="0" marR="0" indent="0" algn="l" defTabSz="914400" rtl="0" fontAlgn="auto" latinLnBrk="0" hangingPunct="0">
              <a:lnSpc>
                <a:spcPct val="100000"/>
              </a:lnSpc>
              <a:spcBef>
                <a:spcPts val="0"/>
              </a:spcBef>
              <a:spcAft>
                <a:spcPts val="0"/>
              </a:spcAft>
              <a:buClrTx/>
              <a:buSzTx/>
              <a:buFontTx/>
              <a:buNone/>
            </a:pPr>
            <a:r>
              <a:rPr kumimoji="0" lang="zh-CN" altLang="en-US" sz="2000" b="0" i="0" u="none" strike="noStrike" cap="none" spc="0" normalizeH="0" baseline="0">
                <a:ln>
                  <a:noFill/>
                </a:ln>
                <a:solidFill>
                  <a:srgbClr val="000000"/>
                </a:solidFill>
                <a:effectLst/>
                <a:uFillTx/>
                <a:latin typeface="+mn-lt"/>
                <a:ea typeface="+mn-ea"/>
                <a:cs typeface="+mn-cs"/>
                <a:sym typeface="Calibri" panose="020F0502020204030204"/>
              </a:rPr>
              <a:t>司机清点时发现货物实物数量与</a:t>
            </a:r>
            <a:r>
              <a:rPr kumimoji="0" lang="en-US" altLang="zh-CN" sz="2000" b="0" i="0" u="none" strike="noStrike" cap="none" spc="0" normalizeH="0" baseline="0">
                <a:ln>
                  <a:noFill/>
                </a:ln>
                <a:solidFill>
                  <a:srgbClr val="000000"/>
                </a:solidFill>
                <a:effectLst/>
                <a:uFillTx/>
                <a:latin typeface="+mn-lt"/>
                <a:ea typeface="+mn-ea"/>
                <a:cs typeface="+mn-cs"/>
                <a:sym typeface="Calibri" panose="020F0502020204030204"/>
              </a:rPr>
              <a:t>“</a:t>
            </a:r>
            <a:r>
              <a:rPr kumimoji="0" lang="zh-CN" altLang="en-US" sz="2000" b="0" i="0" u="none" strike="noStrike" cap="none" spc="0" normalizeH="0" baseline="0">
                <a:ln>
                  <a:noFill/>
                </a:ln>
                <a:solidFill>
                  <a:srgbClr val="000000"/>
                </a:solidFill>
                <a:effectLst/>
                <a:uFillTx/>
                <a:latin typeface="+mn-lt"/>
                <a:ea typeface="+mn-ea"/>
                <a:cs typeface="+mn-cs"/>
                <a:sym typeface="Calibri" panose="020F0502020204030204"/>
              </a:rPr>
              <a:t>验货交接单</a:t>
            </a:r>
            <a:r>
              <a:rPr kumimoji="0" lang="en-US" altLang="zh-CN" sz="2000" b="0" i="0" u="none" strike="noStrike" cap="none" spc="0" normalizeH="0" baseline="0">
                <a:ln>
                  <a:noFill/>
                </a:ln>
                <a:solidFill>
                  <a:srgbClr val="000000"/>
                </a:solidFill>
                <a:effectLst/>
                <a:uFillTx/>
                <a:latin typeface="+mn-lt"/>
                <a:ea typeface="+mn-ea"/>
                <a:cs typeface="+mn-cs"/>
                <a:sym typeface="Calibri" panose="020F0502020204030204"/>
              </a:rPr>
              <a:t>”</a:t>
            </a:r>
            <a:r>
              <a:rPr kumimoji="0" lang="zh-CN" altLang="en-US" sz="2000" b="0" i="0" u="none" strike="noStrike" cap="none" spc="0" normalizeH="0" baseline="0">
                <a:ln>
                  <a:noFill/>
                </a:ln>
                <a:solidFill>
                  <a:srgbClr val="000000"/>
                </a:solidFill>
                <a:effectLst/>
                <a:uFillTx/>
                <a:latin typeface="+mn-lt"/>
                <a:ea typeface="+mn-ea"/>
                <a:cs typeface="+mn-cs"/>
                <a:sym typeface="Calibri" panose="020F0502020204030204"/>
              </a:rPr>
              <a:t>不一致，实物数量少于单据数量，应按如下步骤处理：</a:t>
            </a:r>
          </a:p>
          <a:p>
            <a:pPr marL="0" marR="0" indent="0" algn="l" defTabSz="914400" rtl="0" fontAlgn="auto" latinLnBrk="0" hangingPunct="0">
              <a:lnSpc>
                <a:spcPct val="100000"/>
              </a:lnSpc>
              <a:spcBef>
                <a:spcPts val="0"/>
              </a:spcBef>
              <a:spcAft>
                <a:spcPts val="0"/>
              </a:spcAft>
              <a:buClrTx/>
              <a:buSzTx/>
              <a:buFontTx/>
              <a:buNone/>
            </a:pPr>
            <a:r>
              <a:rPr kumimoji="0" lang="en-US" altLang="en-US" sz="2000" b="0" i="0" u="none" strike="noStrike" cap="none" spc="0" normalizeH="0" baseline="0">
                <a:ln>
                  <a:noFill/>
                </a:ln>
                <a:solidFill>
                  <a:srgbClr val="000000"/>
                </a:solidFill>
                <a:effectLst/>
                <a:uFillTx/>
                <a:latin typeface="+mn-lt"/>
                <a:ea typeface="+mn-ea"/>
                <a:cs typeface="+mn-cs"/>
                <a:sym typeface="Calibri" panose="020F0502020204030204"/>
              </a:rPr>
              <a:t>①</a:t>
            </a:r>
            <a:r>
              <a:rPr kumimoji="0" lang="en-US" altLang="zh-CN" sz="2000" b="0" i="0" u="none" strike="noStrike" cap="none" spc="0" normalizeH="0" baseline="0">
                <a:ln>
                  <a:noFill/>
                </a:ln>
                <a:solidFill>
                  <a:srgbClr val="000000"/>
                </a:solidFill>
                <a:effectLst/>
                <a:uFillTx/>
                <a:latin typeface="+mn-lt"/>
                <a:ea typeface="+mn-ea"/>
                <a:cs typeface="+mn-cs"/>
                <a:sym typeface="Calibri" panose="020F0502020204030204"/>
              </a:rPr>
              <a:t> </a:t>
            </a:r>
            <a:r>
              <a:rPr kumimoji="0" lang="zh-CN" altLang="en-US" sz="2000" b="0" i="0" u="none" strike="noStrike" cap="none" spc="0" normalizeH="0" baseline="0">
                <a:ln>
                  <a:noFill/>
                </a:ln>
                <a:solidFill>
                  <a:srgbClr val="000000"/>
                </a:solidFill>
                <a:effectLst/>
                <a:uFillTx/>
                <a:latin typeface="+mn-lt"/>
                <a:ea typeface="+mn-ea"/>
                <a:cs typeface="+mn-cs"/>
                <a:sym typeface="Calibri" panose="020F0502020204030204"/>
              </a:rPr>
              <a:t>司机将差异明细反馈至发货组员。</a:t>
            </a:r>
          </a:p>
          <a:p>
            <a:pPr marL="0" marR="0" indent="0" algn="l" defTabSz="914400" rtl="0" fontAlgn="auto" latinLnBrk="0" hangingPunct="0">
              <a:lnSpc>
                <a:spcPct val="100000"/>
              </a:lnSpc>
              <a:spcBef>
                <a:spcPts val="0"/>
              </a:spcBef>
              <a:spcAft>
                <a:spcPts val="0"/>
              </a:spcAft>
              <a:buClrTx/>
              <a:buSzTx/>
              <a:buFontTx/>
              <a:buNone/>
            </a:pPr>
            <a:r>
              <a:rPr kumimoji="0" lang="en-US" altLang="en-US" sz="2000" b="0" i="0" u="none" strike="noStrike" cap="none" spc="0" normalizeH="0" baseline="0">
                <a:ln>
                  <a:noFill/>
                </a:ln>
                <a:solidFill>
                  <a:srgbClr val="000000"/>
                </a:solidFill>
                <a:effectLst/>
                <a:uFillTx/>
                <a:latin typeface="+mn-lt"/>
                <a:ea typeface="+mn-ea"/>
                <a:cs typeface="+mn-cs"/>
                <a:sym typeface="Calibri" panose="020F0502020204030204"/>
              </a:rPr>
              <a:t>②</a:t>
            </a:r>
            <a:r>
              <a:rPr kumimoji="0" lang="en-US" altLang="zh-CN" sz="2000" b="0" i="0" u="none" strike="noStrike" cap="none" spc="0" normalizeH="0" baseline="0">
                <a:ln>
                  <a:noFill/>
                </a:ln>
                <a:solidFill>
                  <a:srgbClr val="000000"/>
                </a:solidFill>
                <a:effectLst/>
                <a:uFillTx/>
                <a:latin typeface="+mn-lt"/>
                <a:ea typeface="+mn-ea"/>
                <a:cs typeface="+mn-cs"/>
                <a:sym typeface="Calibri" panose="020F0502020204030204"/>
              </a:rPr>
              <a:t> </a:t>
            </a:r>
            <a:r>
              <a:rPr kumimoji="0" lang="zh-CN" altLang="en-US" sz="2000" b="0" i="0" u="none" strike="noStrike" cap="none" spc="0" normalizeH="0" baseline="0">
                <a:ln>
                  <a:noFill/>
                </a:ln>
                <a:solidFill>
                  <a:srgbClr val="000000"/>
                </a:solidFill>
                <a:effectLst/>
                <a:uFillTx/>
                <a:latin typeface="+mn-lt"/>
                <a:ea typeface="+mn-ea"/>
                <a:cs typeface="+mn-cs"/>
                <a:sym typeface="Calibri" panose="020F0502020204030204"/>
              </a:rPr>
              <a:t>发货组员对发货暂存区的其他月台进行货物清点，确认是否有遗漏货物。如找到该货物，继续发运操作。</a:t>
            </a:r>
          </a:p>
          <a:p>
            <a:pPr marL="0" marR="0" indent="0" algn="l" defTabSz="914400" rtl="0" fontAlgn="auto" latinLnBrk="0" hangingPunct="0">
              <a:lnSpc>
                <a:spcPct val="100000"/>
              </a:lnSpc>
              <a:spcBef>
                <a:spcPts val="0"/>
              </a:spcBef>
              <a:spcAft>
                <a:spcPts val="0"/>
              </a:spcAft>
              <a:buClrTx/>
              <a:buSzTx/>
              <a:buFontTx/>
              <a:buNone/>
            </a:pPr>
            <a:r>
              <a:rPr kumimoji="0" lang="en-US" altLang="en-US" sz="2000" b="0" i="0" u="none" strike="noStrike" cap="none" spc="0" normalizeH="0" baseline="0">
                <a:ln>
                  <a:noFill/>
                </a:ln>
                <a:solidFill>
                  <a:srgbClr val="000000"/>
                </a:solidFill>
                <a:effectLst/>
                <a:uFillTx/>
                <a:latin typeface="+mn-lt"/>
                <a:ea typeface="+mn-ea"/>
                <a:cs typeface="+mn-cs"/>
                <a:sym typeface="Calibri" panose="020F0502020204030204"/>
              </a:rPr>
              <a:t>③</a:t>
            </a:r>
            <a:r>
              <a:rPr kumimoji="0" lang="en-US" altLang="zh-CN" sz="2000" b="0" i="0" u="none" strike="noStrike" cap="none" spc="0" normalizeH="0" baseline="0">
                <a:ln>
                  <a:noFill/>
                </a:ln>
                <a:solidFill>
                  <a:srgbClr val="000000"/>
                </a:solidFill>
                <a:effectLst/>
                <a:uFillTx/>
                <a:latin typeface="+mn-lt"/>
                <a:ea typeface="+mn-ea"/>
                <a:cs typeface="+mn-cs"/>
                <a:sym typeface="Calibri" panose="020F0502020204030204"/>
              </a:rPr>
              <a:t> </a:t>
            </a:r>
            <a:r>
              <a:rPr kumimoji="0" lang="zh-CN" altLang="en-US" sz="2000" b="0" i="0" u="none" strike="noStrike" cap="none" spc="0" normalizeH="0" baseline="0">
                <a:ln>
                  <a:noFill/>
                </a:ln>
                <a:solidFill>
                  <a:srgbClr val="000000"/>
                </a:solidFill>
                <a:effectLst/>
                <a:uFillTx/>
                <a:latin typeface="+mn-lt"/>
                <a:ea typeface="+mn-ea"/>
                <a:cs typeface="+mn-cs"/>
                <a:sym typeface="Calibri" panose="020F0502020204030204"/>
              </a:rPr>
              <a:t>如仍未找到，将单据信息、少货明细，反馈至库存组员处理。</a:t>
            </a:r>
          </a:p>
          <a:p>
            <a:pPr marL="0" marR="0" indent="0" algn="l" defTabSz="914400" rtl="0" fontAlgn="auto" latinLnBrk="0" hangingPunct="0">
              <a:lnSpc>
                <a:spcPct val="100000"/>
              </a:lnSpc>
              <a:spcBef>
                <a:spcPts val="0"/>
              </a:spcBef>
              <a:spcAft>
                <a:spcPts val="0"/>
              </a:spcAft>
              <a:buClrTx/>
              <a:buSzTx/>
              <a:buFontTx/>
              <a:buNone/>
            </a:pPr>
            <a:r>
              <a:rPr kumimoji="0" lang="en-US" altLang="en-US" sz="2000" b="0" i="0" u="none" strike="noStrike" cap="none" spc="0" normalizeH="0" baseline="0">
                <a:ln>
                  <a:noFill/>
                </a:ln>
                <a:solidFill>
                  <a:srgbClr val="000000"/>
                </a:solidFill>
                <a:effectLst/>
                <a:uFillTx/>
                <a:latin typeface="+mn-lt"/>
                <a:ea typeface="+mn-ea"/>
                <a:cs typeface="+mn-cs"/>
                <a:sym typeface="Calibri" panose="020F0502020204030204"/>
              </a:rPr>
              <a:t>④</a:t>
            </a:r>
            <a:r>
              <a:rPr kumimoji="0" lang="en-US" altLang="zh-CN" sz="2000" b="0" i="0" u="none" strike="noStrike" cap="none" spc="0" normalizeH="0" baseline="0">
                <a:ln>
                  <a:noFill/>
                </a:ln>
                <a:solidFill>
                  <a:srgbClr val="000000"/>
                </a:solidFill>
                <a:effectLst/>
                <a:uFillTx/>
                <a:latin typeface="+mn-lt"/>
                <a:ea typeface="+mn-ea"/>
                <a:cs typeface="+mn-cs"/>
                <a:sym typeface="Calibri" panose="020F0502020204030204"/>
              </a:rPr>
              <a:t> </a:t>
            </a:r>
            <a:r>
              <a:rPr kumimoji="0" lang="zh-CN" altLang="en-US" sz="2000" b="0" i="0" u="none" strike="noStrike" cap="none" spc="0" normalizeH="0" baseline="0">
                <a:ln>
                  <a:noFill/>
                </a:ln>
                <a:solidFill>
                  <a:srgbClr val="000000"/>
                </a:solidFill>
                <a:effectLst/>
                <a:uFillTx/>
                <a:latin typeface="+mn-lt"/>
                <a:ea typeface="+mn-ea"/>
                <a:cs typeface="+mn-cs"/>
                <a:sym typeface="Calibri" panose="020F0502020204030204"/>
              </a:rPr>
              <a:t>库存组员补拣货物，并交发货组员复核。将验货人、拣货人信息登记至</a:t>
            </a:r>
            <a:r>
              <a:rPr kumimoji="0" lang="en-US" altLang="zh-CN" sz="2000" b="0" i="0" u="none" strike="noStrike" cap="none" spc="0" normalizeH="0" baseline="0">
                <a:ln>
                  <a:noFill/>
                </a:ln>
                <a:solidFill>
                  <a:srgbClr val="000000"/>
                </a:solidFill>
                <a:effectLst/>
                <a:uFillTx/>
                <a:latin typeface="+mn-lt"/>
                <a:ea typeface="+mn-ea"/>
                <a:cs typeface="+mn-cs"/>
                <a:sym typeface="Calibri" panose="020F0502020204030204"/>
              </a:rPr>
              <a:t>“</a:t>
            </a:r>
            <a:r>
              <a:rPr kumimoji="0" lang="zh-CN" altLang="en-US" sz="2000" b="0" i="0" u="none" strike="noStrike" cap="none" spc="0" normalizeH="0" baseline="0">
                <a:ln>
                  <a:noFill/>
                </a:ln>
                <a:solidFill>
                  <a:srgbClr val="000000"/>
                </a:solidFill>
                <a:effectLst/>
                <a:uFillTx/>
                <a:latin typeface="+mn-lt"/>
                <a:ea typeface="+mn-ea"/>
                <a:cs typeface="+mn-cs"/>
                <a:sym typeface="Calibri" panose="020F0502020204030204"/>
              </a:rPr>
              <a:t>拣货验货误差表</a:t>
            </a:r>
            <a:r>
              <a:rPr kumimoji="0" lang="en-US" altLang="zh-CN" sz="2000" b="0" i="0" u="none" strike="noStrike" cap="none" spc="0" normalizeH="0" baseline="0">
                <a:ln>
                  <a:noFill/>
                </a:ln>
                <a:solidFill>
                  <a:srgbClr val="000000"/>
                </a:solidFill>
                <a:effectLst/>
                <a:uFillTx/>
                <a:latin typeface="+mn-lt"/>
                <a:ea typeface="+mn-ea"/>
                <a:cs typeface="+mn-cs"/>
                <a:sym typeface="Calibri" panose="020F0502020204030204"/>
              </a:rPr>
              <a:t>”</a:t>
            </a:r>
            <a:r>
              <a:rPr kumimoji="0" lang="zh-CN" altLang="en-US" sz="2000" b="0" i="0" u="none" strike="noStrike" cap="none" spc="0" normalizeH="0" baseline="0">
                <a:ln>
                  <a:noFill/>
                </a:ln>
                <a:solidFill>
                  <a:srgbClr val="000000"/>
                </a:solidFill>
                <a:effectLst/>
                <a:uFillTx/>
                <a:latin typeface="+mn-lt"/>
                <a:ea typeface="+mn-ea"/>
                <a:cs typeface="+mn-cs"/>
                <a:sym typeface="Calibri" panose="020F0502020204030204"/>
              </a:rPr>
              <a:t>中，反馈至验货组长与拣货组长处理。</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文本框 2"/>
          <p:cNvSpPr txBox="1"/>
          <p:nvPr/>
        </p:nvSpPr>
        <p:spPr>
          <a:xfrm>
            <a:off x="1102994" y="318605"/>
            <a:ext cx="8191131" cy="583565"/>
          </a:xfrm>
          <a:prstGeom prst="rect">
            <a:avLst/>
          </a:prstGeom>
          <a:ln w="12700">
            <a:miter lim="400000"/>
          </a:ln>
        </p:spPr>
        <p:txBody>
          <a:bodyPr wrap="square" lIns="45719" rIns="45719">
            <a:normAutofit/>
          </a:bodyPr>
          <a:lstStyle>
            <a:lvl1pPr>
              <a:defRPr sz="3200" b="1">
                <a:solidFill>
                  <a:schemeClr val="accent1"/>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hangingPunct="0"/>
            <a:r>
              <a:rPr lang="en-US" altLang="zh-CN" kern="0">
                <a:solidFill>
                  <a:srgbClr val="003366"/>
                </a:solidFill>
                <a:latin typeface="Times New Roman" panose="02020603050405020304" pitchFamily="18" charset="0"/>
                <a:cs typeface="Times New Roman" panose="02020603050405020304" pitchFamily="18" charset="0"/>
              </a:rPr>
              <a:t>4. Exception handling</a:t>
            </a:r>
            <a:endParaRPr lang="zh-CN" altLang="en-US" kern="0" dirty="0">
              <a:solidFill>
                <a:srgbClr val="003366"/>
              </a:solidFill>
              <a:latin typeface="Times New Roman" panose="02020603050405020304" pitchFamily="18" charset="0"/>
              <a:cs typeface="Times New Roman" panose="02020603050405020304" pitchFamily="18" charset="0"/>
            </a:endParaRPr>
          </a:p>
        </p:txBody>
      </p:sp>
      <p:sp>
        <p:nvSpPr>
          <p:cNvPr id="2" name="文本框 1"/>
          <p:cNvSpPr txBox="1"/>
          <p:nvPr/>
        </p:nvSpPr>
        <p:spPr>
          <a:xfrm>
            <a:off x="791845" y="1329690"/>
            <a:ext cx="10473690" cy="409130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noAutofit/>
          </a:bodyPr>
          <a:lstStyle/>
          <a:p>
            <a:pPr marL="0" marR="0" indent="0" algn="just" defTabSz="914400" rtl="0" fontAlgn="auto" latinLnBrk="0" hangingPunct="0">
              <a:lnSpc>
                <a:spcPct val="100000"/>
              </a:lnSpc>
              <a:spcBef>
                <a:spcPts val="0"/>
              </a:spcBef>
              <a:spcAft>
                <a:spcPts val="0"/>
              </a:spcAft>
              <a:buClrTx/>
              <a:buSzTx/>
              <a:buFontTx/>
              <a:buNone/>
            </a:pPr>
            <a:r>
              <a:rPr kumimoji="0" lang="en-US" altLang="zh-CN" b="0" i="0" u="none" strike="noStrike" cap="none" spc="0" normalizeH="0">
                <a:ln>
                  <a:noFill/>
                </a:ln>
                <a:solidFill>
                  <a:srgbClr val="000000"/>
                </a:solidFill>
                <a:effectLst/>
                <a:uFillTx/>
                <a:latin typeface="Times New Roman" panose="02020603050405020304" pitchFamily="18" charset="0"/>
                <a:ea typeface="+mn-ea"/>
                <a:cs typeface="Times New Roman" panose="02020603050405020304" pitchFamily="18" charset="0"/>
                <a:sym typeface="Calibri" panose="020F0502020204030204"/>
              </a:rPr>
              <a:t>(1) The "Delivery Outbound Order" is inconsistent with the "Inspection Handover </a:t>
            </a:r>
            <a:r>
              <a:rPr lang="en-US" altLang="zh-CN">
                <a:ln>
                  <a:noFill/>
                </a:ln>
                <a:solidFill>
                  <a:srgbClr val="000000"/>
                </a:solidFill>
                <a:effectLst/>
                <a:uFillTx/>
                <a:latin typeface="Times New Roman" panose="02020603050405020304" pitchFamily="18" charset="0"/>
                <a:cs typeface="Times New Roman" panose="02020603050405020304" pitchFamily="18" charset="0"/>
                <a:sym typeface="Calibri" panose="020F0502020204030204"/>
              </a:rPr>
              <a:t> Order</a:t>
            </a:r>
            <a:r>
              <a:rPr kumimoji="0" lang="en-US" altLang="zh-CN" b="0" i="0" u="none" strike="noStrike" cap="none" spc="0" normalizeH="0">
                <a:ln>
                  <a:noFill/>
                </a:ln>
                <a:solidFill>
                  <a:srgbClr val="000000"/>
                </a:solidFill>
                <a:effectLst/>
                <a:uFillTx/>
                <a:latin typeface="Times New Roman" panose="02020603050405020304" pitchFamily="18" charset="0"/>
                <a:ea typeface="+mn-ea"/>
                <a:cs typeface="Times New Roman" panose="02020603050405020304" pitchFamily="18" charset="0"/>
                <a:sym typeface="Calibri" panose="020F0502020204030204"/>
              </a:rPr>
              <a:t>"</a:t>
            </a:r>
            <a:endParaRPr kumimoji="0" lang="zh-CN" altLang="en-US" b="0" i="0" u="none" strike="noStrike" cap="none" spc="0" normalizeH="0">
              <a:ln>
                <a:noFill/>
              </a:ln>
              <a:solidFill>
                <a:srgbClr val="000000"/>
              </a:solidFill>
              <a:effectLst/>
              <a:uFillTx/>
              <a:latin typeface="Times New Roman" panose="02020603050405020304" pitchFamily="18" charset="0"/>
              <a:ea typeface="+mn-ea"/>
              <a:cs typeface="Times New Roman" panose="02020603050405020304" pitchFamily="18" charset="0"/>
              <a:sym typeface="Calibri" panose="020F0502020204030204"/>
            </a:endParaRPr>
          </a:p>
          <a:p>
            <a:pPr marL="0" marR="0" indent="0" algn="just" defTabSz="914400" rtl="0" fontAlgn="auto" latinLnBrk="0" hangingPunct="0">
              <a:lnSpc>
                <a:spcPct val="100000"/>
              </a:lnSpc>
              <a:spcBef>
                <a:spcPts val="0"/>
              </a:spcBef>
              <a:spcAft>
                <a:spcPts val="0"/>
              </a:spcAft>
              <a:buClrTx/>
              <a:buSzTx/>
              <a:buFontTx/>
              <a:buNone/>
            </a:pPr>
            <a:r>
              <a:rPr kumimoji="0" lang="en-US" altLang="zh-CN" b="0" i="0" u="none" strike="noStrike" cap="none" spc="0" normalizeH="0">
                <a:ln>
                  <a:noFill/>
                </a:ln>
                <a:solidFill>
                  <a:srgbClr val="000000"/>
                </a:solidFill>
                <a:effectLst/>
                <a:uFillTx/>
                <a:latin typeface="Times New Roman" panose="02020603050405020304" pitchFamily="18" charset="0"/>
                <a:ea typeface="+mn-ea"/>
                <a:cs typeface="Times New Roman" panose="02020603050405020304" pitchFamily="18" charset="0"/>
                <a:sym typeface="Calibri" panose="020F0502020204030204"/>
              </a:rPr>
              <a:t>When the delivery driver counted the goods, he found that the task details of the "delivery outbound order" were inconsistent with the "inspection handover order". The driver should report the collected quantity according to the information in the "Inspection Handover </a:t>
            </a:r>
            <a:r>
              <a:rPr lang="en-US" altLang="zh-CN">
                <a:ln>
                  <a:noFill/>
                </a:ln>
                <a:solidFill>
                  <a:srgbClr val="000000"/>
                </a:solidFill>
                <a:effectLst/>
                <a:uFillTx/>
                <a:latin typeface="Times New Roman" panose="02020603050405020304" pitchFamily="18" charset="0"/>
                <a:cs typeface="Times New Roman" panose="02020603050405020304" pitchFamily="18" charset="0"/>
                <a:sym typeface="Calibri" panose="020F0502020204030204"/>
              </a:rPr>
              <a:t> Order</a:t>
            </a:r>
            <a:r>
              <a:rPr kumimoji="0" lang="en-US" altLang="zh-CN" b="0" i="0" u="none" strike="noStrike" cap="none" spc="0" normalizeH="0">
                <a:ln>
                  <a:noFill/>
                </a:ln>
                <a:solidFill>
                  <a:srgbClr val="000000"/>
                </a:solidFill>
                <a:effectLst/>
                <a:uFillTx/>
                <a:latin typeface="Times New Roman" panose="02020603050405020304" pitchFamily="18" charset="0"/>
                <a:ea typeface="+mn-ea"/>
                <a:cs typeface="Times New Roman" panose="02020603050405020304" pitchFamily="18" charset="0"/>
                <a:sym typeface="Calibri" panose="020F0502020204030204"/>
              </a:rPr>
              <a:t>" and feed it back to the dispatcher, who will check the information with the customer service specialist of the owner and make modifications.</a:t>
            </a:r>
            <a:endParaRPr kumimoji="0" lang="zh-CN" altLang="en-US" b="0" i="0" u="none" strike="noStrike" cap="none" spc="0" normalizeH="0">
              <a:ln>
                <a:noFill/>
              </a:ln>
              <a:solidFill>
                <a:srgbClr val="000000"/>
              </a:solidFill>
              <a:effectLst/>
              <a:uFillTx/>
              <a:latin typeface="Times New Roman" panose="02020603050405020304" pitchFamily="18" charset="0"/>
              <a:ea typeface="+mn-ea"/>
              <a:cs typeface="Times New Roman" panose="02020603050405020304" pitchFamily="18" charset="0"/>
              <a:sym typeface="Calibri" panose="020F0502020204030204"/>
            </a:endParaRPr>
          </a:p>
          <a:p>
            <a:pPr marL="0" marR="0" indent="0" algn="just" defTabSz="914400" rtl="0" fontAlgn="auto" latinLnBrk="0" hangingPunct="0">
              <a:lnSpc>
                <a:spcPct val="100000"/>
              </a:lnSpc>
              <a:spcBef>
                <a:spcPts val="0"/>
              </a:spcBef>
              <a:spcAft>
                <a:spcPts val="0"/>
              </a:spcAft>
              <a:buClrTx/>
              <a:buSzTx/>
              <a:buFontTx/>
              <a:buNone/>
            </a:pPr>
            <a:r>
              <a:rPr kumimoji="0" lang="en-US" altLang="zh-CN" b="0" i="0" u="none" strike="noStrike" cap="none" spc="0" normalizeH="0">
                <a:ln>
                  <a:noFill/>
                </a:ln>
                <a:solidFill>
                  <a:srgbClr val="000000"/>
                </a:solidFill>
                <a:effectLst/>
                <a:uFillTx/>
                <a:latin typeface="Times New Roman" panose="02020603050405020304" pitchFamily="18" charset="0"/>
                <a:ea typeface="+mn-ea"/>
                <a:cs typeface="Times New Roman" panose="02020603050405020304" pitchFamily="18" charset="0"/>
                <a:sym typeface="Calibri" panose="020F0502020204030204"/>
              </a:rPr>
              <a:t>(2) The physical quantity is less than the quantity of "Inspection Handover </a:t>
            </a:r>
            <a:r>
              <a:rPr lang="en-US" altLang="zh-CN">
                <a:ln>
                  <a:noFill/>
                </a:ln>
                <a:solidFill>
                  <a:srgbClr val="000000"/>
                </a:solidFill>
                <a:effectLst/>
                <a:uFillTx/>
                <a:latin typeface="Times New Roman" panose="02020603050405020304" pitchFamily="18" charset="0"/>
                <a:cs typeface="Times New Roman" panose="02020603050405020304" pitchFamily="18" charset="0"/>
                <a:sym typeface="Calibri" panose="020F0502020204030204"/>
              </a:rPr>
              <a:t> Order</a:t>
            </a:r>
            <a:r>
              <a:rPr kumimoji="0" lang="en-US" altLang="zh-CN" b="0" i="0" u="none" strike="noStrike" cap="none" spc="0" normalizeH="0">
                <a:ln>
                  <a:noFill/>
                </a:ln>
                <a:solidFill>
                  <a:srgbClr val="000000"/>
                </a:solidFill>
                <a:effectLst/>
                <a:uFillTx/>
                <a:latin typeface="Times New Roman" panose="02020603050405020304" pitchFamily="18" charset="0"/>
                <a:ea typeface="+mn-ea"/>
                <a:cs typeface="Times New Roman" panose="02020603050405020304" pitchFamily="18" charset="0"/>
                <a:sym typeface="Calibri" panose="020F0502020204030204"/>
              </a:rPr>
              <a:t>"</a:t>
            </a:r>
            <a:endParaRPr kumimoji="0" lang="zh-CN" altLang="en-US" b="0" i="0" u="none" strike="noStrike" cap="none" spc="0" normalizeH="0">
              <a:ln>
                <a:noFill/>
              </a:ln>
              <a:solidFill>
                <a:srgbClr val="000000"/>
              </a:solidFill>
              <a:effectLst/>
              <a:uFillTx/>
              <a:latin typeface="Times New Roman" panose="02020603050405020304" pitchFamily="18" charset="0"/>
              <a:ea typeface="+mn-ea"/>
              <a:cs typeface="Times New Roman" panose="02020603050405020304" pitchFamily="18" charset="0"/>
              <a:sym typeface="Calibri" panose="020F0502020204030204"/>
            </a:endParaRPr>
          </a:p>
          <a:p>
            <a:pPr marL="0" marR="0" indent="0" algn="just" defTabSz="914400" rtl="0" fontAlgn="auto" latinLnBrk="0" hangingPunct="0">
              <a:lnSpc>
                <a:spcPct val="100000"/>
              </a:lnSpc>
              <a:spcBef>
                <a:spcPts val="0"/>
              </a:spcBef>
              <a:spcAft>
                <a:spcPts val="0"/>
              </a:spcAft>
              <a:buClrTx/>
              <a:buSzTx/>
              <a:buFontTx/>
              <a:buNone/>
            </a:pPr>
            <a:r>
              <a:rPr kumimoji="0" lang="en-US" altLang="zh-CN" b="0" i="0" u="none" strike="noStrike" cap="none" spc="0" normalizeH="0">
                <a:ln>
                  <a:noFill/>
                </a:ln>
                <a:solidFill>
                  <a:srgbClr val="000000"/>
                </a:solidFill>
                <a:effectLst/>
                <a:uFillTx/>
                <a:latin typeface="Times New Roman" panose="02020603050405020304" pitchFamily="18" charset="0"/>
                <a:ea typeface="+mn-ea"/>
                <a:cs typeface="Times New Roman" panose="02020603050405020304" pitchFamily="18" charset="0"/>
                <a:sym typeface="Calibri" panose="020F0502020204030204"/>
              </a:rPr>
              <a:t>When the driver checks, he finds that the physical quantity of the goods is inconsistent with the "Inspection Handover </a:t>
            </a:r>
            <a:r>
              <a:rPr lang="en-US" altLang="zh-CN">
                <a:ln>
                  <a:noFill/>
                </a:ln>
                <a:solidFill>
                  <a:srgbClr val="000000"/>
                </a:solidFill>
                <a:effectLst/>
                <a:uFillTx/>
                <a:latin typeface="Times New Roman" panose="02020603050405020304" pitchFamily="18" charset="0"/>
                <a:cs typeface="Times New Roman" panose="02020603050405020304" pitchFamily="18" charset="0"/>
                <a:sym typeface="Calibri" panose="020F0502020204030204"/>
              </a:rPr>
              <a:t> Order</a:t>
            </a:r>
            <a:r>
              <a:rPr kumimoji="0" lang="en-US" altLang="zh-CN" b="0" i="0" u="none" strike="noStrike" cap="none" spc="0" normalizeH="0">
                <a:ln>
                  <a:noFill/>
                </a:ln>
                <a:solidFill>
                  <a:srgbClr val="000000"/>
                </a:solidFill>
                <a:effectLst/>
                <a:uFillTx/>
                <a:latin typeface="Times New Roman" panose="02020603050405020304" pitchFamily="18" charset="0"/>
                <a:ea typeface="+mn-ea"/>
                <a:cs typeface="Times New Roman" panose="02020603050405020304" pitchFamily="18" charset="0"/>
                <a:sym typeface="Calibri" panose="020F0502020204030204"/>
              </a:rPr>
              <a:t>", and the physical quantity is less than the document quantity, which should be handled according to the following steps:</a:t>
            </a:r>
            <a:endParaRPr kumimoji="0" lang="zh-CN" altLang="en-US" b="0" i="0" u="none" strike="noStrike" cap="none" spc="0" normalizeH="0">
              <a:ln>
                <a:noFill/>
              </a:ln>
              <a:solidFill>
                <a:srgbClr val="000000"/>
              </a:solidFill>
              <a:effectLst/>
              <a:uFillTx/>
              <a:latin typeface="Times New Roman" panose="02020603050405020304" pitchFamily="18" charset="0"/>
              <a:ea typeface="+mn-ea"/>
              <a:cs typeface="Times New Roman" panose="02020603050405020304" pitchFamily="18" charset="0"/>
              <a:sym typeface="Calibri" panose="020F0502020204030204"/>
            </a:endParaRPr>
          </a:p>
          <a:p>
            <a:pPr marL="0" marR="0" indent="0" algn="just" defTabSz="914400" rtl="0" fontAlgn="auto" latinLnBrk="0" hangingPunct="0">
              <a:lnSpc>
                <a:spcPct val="100000"/>
              </a:lnSpc>
              <a:spcBef>
                <a:spcPts val="0"/>
              </a:spcBef>
              <a:spcAft>
                <a:spcPts val="0"/>
              </a:spcAft>
              <a:buClrTx/>
              <a:buSzTx/>
              <a:buFontTx/>
              <a:buNone/>
            </a:pPr>
            <a:r>
              <a:rPr kumimoji="0" lang="en-US" altLang="en-US" b="0" i="0" u="none" strike="noStrike" cap="none" spc="0" normalizeH="0">
                <a:ln>
                  <a:noFill/>
                </a:ln>
                <a:solidFill>
                  <a:srgbClr val="000000"/>
                </a:solidFill>
                <a:effectLst/>
                <a:uFillTx/>
                <a:latin typeface="Times New Roman" panose="02020603050405020304" pitchFamily="18" charset="0"/>
                <a:ea typeface="+mn-ea"/>
                <a:cs typeface="Times New Roman" panose="02020603050405020304" pitchFamily="18" charset="0"/>
                <a:sym typeface="Calibri" panose="020F0502020204030204"/>
              </a:rPr>
              <a:t>① The driver feeds back the difference details to the delivery team members.</a:t>
            </a:r>
            <a:endParaRPr kumimoji="0" lang="zh-CN" altLang="en-US" b="0" i="0" u="none" strike="noStrike" cap="none" spc="0" normalizeH="0">
              <a:ln>
                <a:noFill/>
              </a:ln>
              <a:solidFill>
                <a:srgbClr val="000000"/>
              </a:solidFill>
              <a:effectLst/>
              <a:uFillTx/>
              <a:latin typeface="Times New Roman" panose="02020603050405020304" pitchFamily="18" charset="0"/>
              <a:ea typeface="+mn-ea"/>
              <a:cs typeface="Times New Roman" panose="02020603050405020304" pitchFamily="18" charset="0"/>
              <a:sym typeface="Calibri" panose="020F0502020204030204"/>
            </a:endParaRPr>
          </a:p>
          <a:p>
            <a:pPr marL="0" marR="0" indent="0" algn="just" defTabSz="914400" rtl="0" fontAlgn="auto" latinLnBrk="0" hangingPunct="0">
              <a:lnSpc>
                <a:spcPct val="100000"/>
              </a:lnSpc>
              <a:spcBef>
                <a:spcPts val="0"/>
              </a:spcBef>
              <a:spcAft>
                <a:spcPts val="0"/>
              </a:spcAft>
              <a:buClrTx/>
              <a:buSzTx/>
              <a:buFontTx/>
              <a:buNone/>
            </a:pPr>
            <a:r>
              <a:rPr kumimoji="0" lang="zh-CN" altLang="en-US" b="0" i="0" u="none" strike="noStrike" cap="none" spc="0" normalizeH="0">
                <a:ln>
                  <a:noFill/>
                </a:ln>
                <a:solidFill>
                  <a:srgbClr val="000000"/>
                </a:solidFill>
                <a:effectLst/>
                <a:uFillTx/>
                <a:latin typeface="Times New Roman" panose="02020603050405020304" pitchFamily="18" charset="0"/>
                <a:ea typeface="+mn-ea"/>
                <a:cs typeface="Times New Roman" panose="02020603050405020304" pitchFamily="18" charset="0"/>
                <a:sym typeface="Calibri" panose="020F0502020204030204"/>
              </a:rPr>
              <a:t>②</a:t>
            </a:r>
            <a:r>
              <a:rPr kumimoji="0" lang="en-US" altLang="en-US" b="0" i="0" u="none" strike="noStrike" cap="none" spc="0" normalizeH="0">
                <a:ln>
                  <a:noFill/>
                </a:ln>
                <a:solidFill>
                  <a:srgbClr val="000000"/>
                </a:solidFill>
                <a:effectLst/>
                <a:uFillTx/>
                <a:latin typeface="Times New Roman" panose="02020603050405020304" pitchFamily="18" charset="0"/>
                <a:ea typeface="+mn-ea"/>
                <a:cs typeface="Times New Roman" panose="02020603050405020304" pitchFamily="18" charset="0"/>
                <a:sym typeface="Calibri" panose="020F0502020204030204"/>
              </a:rPr>
              <a:t> The delivery team members shall count the goods on other platforms in the delivery temporary storage area to confirm whether there are any missing goods. If the goods are found, continue the shipping operation.</a:t>
            </a:r>
            <a:endParaRPr kumimoji="0" lang="zh-CN" altLang="en-US" b="0" i="0" u="none" strike="noStrike" cap="none" spc="0" normalizeH="0">
              <a:ln>
                <a:noFill/>
              </a:ln>
              <a:solidFill>
                <a:srgbClr val="000000"/>
              </a:solidFill>
              <a:effectLst/>
              <a:uFillTx/>
              <a:latin typeface="Times New Roman" panose="02020603050405020304" pitchFamily="18" charset="0"/>
              <a:ea typeface="+mn-ea"/>
              <a:cs typeface="Times New Roman" panose="02020603050405020304" pitchFamily="18" charset="0"/>
              <a:sym typeface="Calibri" panose="020F0502020204030204"/>
            </a:endParaRPr>
          </a:p>
          <a:p>
            <a:pPr marL="0" marR="0" indent="0" algn="just" defTabSz="914400" rtl="0" fontAlgn="auto" latinLnBrk="0" hangingPunct="0">
              <a:lnSpc>
                <a:spcPct val="100000"/>
              </a:lnSpc>
              <a:spcBef>
                <a:spcPts val="0"/>
              </a:spcBef>
              <a:spcAft>
                <a:spcPts val="0"/>
              </a:spcAft>
              <a:buClrTx/>
              <a:buSzTx/>
              <a:buFontTx/>
              <a:buNone/>
            </a:pPr>
            <a:r>
              <a:rPr kumimoji="0" lang="zh-CN" altLang="en-US" b="0" i="0" u="none" strike="noStrike" cap="none" spc="0" normalizeH="0">
                <a:ln>
                  <a:noFill/>
                </a:ln>
                <a:solidFill>
                  <a:srgbClr val="000000"/>
                </a:solidFill>
                <a:effectLst/>
                <a:uFillTx/>
                <a:latin typeface="Times New Roman" panose="02020603050405020304" pitchFamily="18" charset="0"/>
                <a:ea typeface="+mn-ea"/>
                <a:cs typeface="Times New Roman" panose="02020603050405020304" pitchFamily="18" charset="0"/>
                <a:sym typeface="Calibri" panose="020F0502020204030204"/>
              </a:rPr>
              <a:t>③</a:t>
            </a:r>
            <a:r>
              <a:rPr kumimoji="0" lang="en-US" altLang="en-US" b="0" i="0" u="none" strike="noStrike" cap="none" spc="0" normalizeH="0">
                <a:ln>
                  <a:noFill/>
                </a:ln>
                <a:solidFill>
                  <a:srgbClr val="000000"/>
                </a:solidFill>
                <a:effectLst/>
                <a:uFillTx/>
                <a:latin typeface="Times New Roman" panose="02020603050405020304" pitchFamily="18" charset="0"/>
                <a:ea typeface="+mn-ea"/>
                <a:cs typeface="Times New Roman" panose="02020603050405020304" pitchFamily="18" charset="0"/>
                <a:sym typeface="Calibri" panose="020F0502020204030204"/>
              </a:rPr>
              <a:t> </a:t>
            </a:r>
            <a:r>
              <a:rPr kumimoji="0" lang="en-US" altLang="zh-CN" b="0" i="0" u="none" strike="noStrike" cap="none" spc="0" normalizeH="0">
                <a:ln>
                  <a:noFill/>
                </a:ln>
                <a:solidFill>
                  <a:srgbClr val="000000"/>
                </a:solidFill>
                <a:effectLst/>
                <a:uFillTx/>
                <a:latin typeface="Times New Roman" panose="02020603050405020304" pitchFamily="18" charset="0"/>
                <a:ea typeface="+mn-ea"/>
                <a:cs typeface="Times New Roman" panose="02020603050405020304" pitchFamily="18" charset="0"/>
                <a:sym typeface="Calibri" panose="020F0502020204030204"/>
              </a:rPr>
              <a:t>If it is still not found, the document information and the details of the shortage will be fed back to the inventory team for processing.</a:t>
            </a:r>
          </a:p>
          <a:p>
            <a:pPr marL="0" marR="0" indent="0" algn="just" defTabSz="914400" rtl="0" fontAlgn="auto" latinLnBrk="0" hangingPunct="0">
              <a:lnSpc>
                <a:spcPct val="100000"/>
              </a:lnSpc>
              <a:spcBef>
                <a:spcPts val="0"/>
              </a:spcBef>
              <a:spcAft>
                <a:spcPts val="0"/>
              </a:spcAft>
              <a:buClrTx/>
              <a:buSzTx/>
              <a:buFontTx/>
              <a:buNone/>
            </a:pPr>
            <a:r>
              <a:rPr kumimoji="0" lang="zh-CN" altLang="en-US" b="0" i="0" u="none" strike="noStrike" cap="none" spc="0" normalizeH="0">
                <a:ln>
                  <a:noFill/>
                </a:ln>
                <a:solidFill>
                  <a:srgbClr val="000000"/>
                </a:solidFill>
                <a:effectLst/>
                <a:uFillTx/>
                <a:latin typeface="Times New Roman" panose="02020603050405020304" pitchFamily="18" charset="0"/>
                <a:ea typeface="+mn-ea"/>
                <a:cs typeface="Times New Roman" panose="02020603050405020304" pitchFamily="18" charset="0"/>
                <a:sym typeface="Calibri" panose="020F0502020204030204"/>
              </a:rPr>
              <a:t>④</a:t>
            </a:r>
            <a:r>
              <a:rPr kumimoji="0" lang="en-US" altLang="zh-CN" b="0" i="0" u="none" strike="noStrike" cap="none" spc="0" normalizeH="0">
                <a:ln>
                  <a:noFill/>
                </a:ln>
                <a:solidFill>
                  <a:srgbClr val="000000"/>
                </a:solidFill>
                <a:effectLst/>
                <a:uFillTx/>
                <a:latin typeface="Times New Roman" panose="02020603050405020304" pitchFamily="18" charset="0"/>
                <a:ea typeface="+mn-ea"/>
                <a:cs typeface="Times New Roman" panose="02020603050405020304" pitchFamily="18" charset="0"/>
                <a:sym typeface="Calibri" panose="020F0502020204030204"/>
              </a:rPr>
              <a:t>The inventory team member picks up the goods and submits them to the shipping team member for review. Register the information of the inspector and picker in the "Picking Inspection Error Table", and feedback it to the inspection team leader and the picking team leader for processing.</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文本框 2"/>
          <p:cNvSpPr txBox="1"/>
          <p:nvPr/>
        </p:nvSpPr>
        <p:spPr>
          <a:xfrm>
            <a:off x="1102994" y="318605"/>
            <a:ext cx="8191131" cy="583565"/>
          </a:xfrm>
          <a:prstGeom prst="rect">
            <a:avLst/>
          </a:prstGeom>
          <a:ln w="12700">
            <a:miter lim="400000"/>
          </a:ln>
        </p:spPr>
        <p:txBody>
          <a:bodyPr wrap="square" lIns="45719" rIns="45719">
            <a:spAutoFit/>
          </a:bodyPr>
          <a:lstStyle>
            <a:lvl1pPr>
              <a:defRPr sz="3200" b="1">
                <a:solidFill>
                  <a:schemeClr val="accent1"/>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hangingPunct="0"/>
            <a:r>
              <a:rPr lang="en-US" altLang="zh-CN" kern="0" dirty="0">
                <a:solidFill>
                  <a:srgbClr val="003366"/>
                </a:solidFill>
              </a:rPr>
              <a:t>4.</a:t>
            </a:r>
            <a:r>
              <a:rPr lang="zh-CN" altLang="en-US" kern="0" dirty="0">
                <a:solidFill>
                  <a:srgbClr val="003366"/>
                </a:solidFill>
              </a:rPr>
              <a:t>异常处理</a:t>
            </a:r>
          </a:p>
        </p:txBody>
      </p:sp>
      <p:sp>
        <p:nvSpPr>
          <p:cNvPr id="2" name="文本框 1"/>
          <p:cNvSpPr txBox="1"/>
          <p:nvPr/>
        </p:nvSpPr>
        <p:spPr>
          <a:xfrm>
            <a:off x="791845" y="1329690"/>
            <a:ext cx="10473690" cy="224409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0" hangingPunct="0">
              <a:lnSpc>
                <a:spcPct val="100000"/>
              </a:lnSpc>
              <a:spcBef>
                <a:spcPts val="0"/>
              </a:spcBef>
              <a:spcAft>
                <a:spcPts val="0"/>
              </a:spcAft>
              <a:buClrTx/>
              <a:buSzTx/>
              <a:buFontTx/>
              <a:buNone/>
            </a:pPr>
            <a:r>
              <a:rPr kumimoji="0" lang="en-US" altLang="en-US" sz="2000" b="0" i="0" u="none" strike="noStrike" cap="none" spc="0" normalizeH="0" baseline="0">
                <a:ln>
                  <a:noFill/>
                </a:ln>
                <a:solidFill>
                  <a:srgbClr val="000000"/>
                </a:solidFill>
                <a:effectLst/>
                <a:uFillTx/>
                <a:latin typeface="+mn-lt"/>
                <a:ea typeface="+mn-ea"/>
                <a:cs typeface="+mn-cs"/>
                <a:sym typeface="Calibri" panose="020F0502020204030204"/>
              </a:rPr>
              <a:t>⑤</a:t>
            </a:r>
            <a:r>
              <a:rPr kumimoji="0" lang="en-US" altLang="zh-CN" sz="2000" b="0" i="0" u="none" strike="noStrike" cap="none" spc="0" normalizeH="0" baseline="0">
                <a:ln>
                  <a:noFill/>
                </a:ln>
                <a:solidFill>
                  <a:srgbClr val="000000"/>
                </a:solidFill>
                <a:effectLst/>
                <a:uFillTx/>
                <a:latin typeface="+mn-lt"/>
                <a:ea typeface="+mn-ea"/>
                <a:cs typeface="+mn-cs"/>
                <a:sym typeface="Calibri" panose="020F0502020204030204"/>
              </a:rPr>
              <a:t> </a:t>
            </a:r>
            <a:r>
              <a:rPr kumimoji="0" lang="zh-CN" altLang="en-US" sz="2000" b="0" i="0" u="none" strike="noStrike" cap="none" spc="0" normalizeH="0" baseline="0">
                <a:ln>
                  <a:noFill/>
                </a:ln>
                <a:solidFill>
                  <a:srgbClr val="000000"/>
                </a:solidFill>
                <a:effectLst/>
                <a:uFillTx/>
                <a:latin typeface="+mn-lt"/>
                <a:ea typeface="+mn-ea"/>
                <a:cs typeface="+mn-cs"/>
                <a:sym typeface="Calibri" panose="020F0502020204030204"/>
              </a:rPr>
              <a:t>如果库货组员发现所缺货物没有库存，无法补拣的，将库存缺货信息登记在</a:t>
            </a:r>
            <a:r>
              <a:rPr kumimoji="0" lang="en-US" altLang="zh-CN" sz="2000" b="0" i="0" u="none" strike="noStrike" cap="none" spc="0" normalizeH="0" baseline="0">
                <a:ln>
                  <a:noFill/>
                </a:ln>
                <a:solidFill>
                  <a:srgbClr val="000000"/>
                </a:solidFill>
                <a:effectLst/>
                <a:uFillTx/>
                <a:latin typeface="+mn-lt"/>
                <a:ea typeface="+mn-ea"/>
                <a:cs typeface="+mn-cs"/>
                <a:sym typeface="Calibri" panose="020F0502020204030204"/>
              </a:rPr>
              <a:t>“</a:t>
            </a:r>
            <a:r>
              <a:rPr kumimoji="0" lang="zh-CN" altLang="en-US" sz="2000" b="0" i="0" u="none" strike="noStrike" cap="none" spc="0" normalizeH="0" baseline="0">
                <a:ln>
                  <a:noFill/>
                </a:ln>
                <a:solidFill>
                  <a:srgbClr val="000000"/>
                </a:solidFill>
                <a:effectLst/>
                <a:uFillTx/>
                <a:latin typeface="+mn-lt"/>
                <a:ea typeface="+mn-ea"/>
                <a:cs typeface="+mn-cs"/>
                <a:sym typeface="Calibri" panose="020F0502020204030204"/>
              </a:rPr>
              <a:t>库存误差表</a:t>
            </a:r>
            <a:r>
              <a:rPr kumimoji="0" lang="en-US" altLang="zh-CN" sz="2000" b="0" i="0" u="none" strike="noStrike" cap="none" spc="0" normalizeH="0" baseline="0">
                <a:ln>
                  <a:noFill/>
                </a:ln>
                <a:solidFill>
                  <a:srgbClr val="000000"/>
                </a:solidFill>
                <a:effectLst/>
                <a:uFillTx/>
                <a:latin typeface="+mn-lt"/>
                <a:ea typeface="+mn-ea"/>
                <a:cs typeface="+mn-cs"/>
                <a:sym typeface="Calibri" panose="020F0502020204030204"/>
              </a:rPr>
              <a:t>”</a:t>
            </a:r>
            <a:r>
              <a:rPr kumimoji="0" lang="zh-CN" altLang="en-US" sz="2000" b="0" i="0" u="none" strike="noStrike" cap="none" spc="0" normalizeH="0" baseline="0">
                <a:ln>
                  <a:noFill/>
                </a:ln>
                <a:solidFill>
                  <a:srgbClr val="000000"/>
                </a:solidFill>
                <a:effectLst/>
                <a:uFillTx/>
                <a:latin typeface="+mn-lt"/>
                <a:ea typeface="+mn-ea"/>
                <a:cs typeface="+mn-cs"/>
                <a:sym typeface="Calibri" panose="020F0502020204030204"/>
              </a:rPr>
              <a:t>，并反馈至发货组长及库存组员。</a:t>
            </a:r>
          </a:p>
          <a:p>
            <a:pPr marL="0" marR="0" indent="0" algn="l" defTabSz="914400" rtl="0" fontAlgn="auto" latinLnBrk="0" hangingPunct="0">
              <a:lnSpc>
                <a:spcPct val="100000"/>
              </a:lnSpc>
              <a:spcBef>
                <a:spcPts val="0"/>
              </a:spcBef>
              <a:spcAft>
                <a:spcPts val="0"/>
              </a:spcAft>
              <a:buClrTx/>
              <a:buSzTx/>
              <a:buFontTx/>
              <a:buNone/>
            </a:pPr>
            <a:r>
              <a:rPr kumimoji="0" lang="en-US" altLang="en-US" sz="2000" b="0" i="0" u="none" strike="noStrike" cap="none" spc="0" normalizeH="0" baseline="0">
                <a:ln>
                  <a:noFill/>
                </a:ln>
                <a:solidFill>
                  <a:srgbClr val="000000"/>
                </a:solidFill>
                <a:effectLst/>
                <a:uFillTx/>
                <a:latin typeface="+mn-lt"/>
                <a:ea typeface="+mn-ea"/>
                <a:cs typeface="+mn-cs"/>
                <a:sym typeface="Calibri" panose="020F0502020204030204"/>
              </a:rPr>
              <a:t>⑥</a:t>
            </a:r>
            <a:r>
              <a:rPr kumimoji="0" lang="en-US" altLang="zh-CN" sz="2000" b="0" i="0" u="none" strike="noStrike" cap="none" spc="0" normalizeH="0" baseline="0">
                <a:ln>
                  <a:noFill/>
                </a:ln>
                <a:solidFill>
                  <a:srgbClr val="000000"/>
                </a:solidFill>
                <a:effectLst/>
                <a:uFillTx/>
                <a:latin typeface="+mn-lt"/>
                <a:ea typeface="+mn-ea"/>
                <a:cs typeface="+mn-cs"/>
                <a:sym typeface="Calibri" panose="020F0502020204030204"/>
              </a:rPr>
              <a:t> </a:t>
            </a:r>
            <a:r>
              <a:rPr kumimoji="0" lang="zh-CN" altLang="en-US" sz="2000" b="0" i="0" u="none" strike="noStrike" cap="none" spc="0" normalizeH="0" baseline="0">
                <a:ln>
                  <a:noFill/>
                </a:ln>
                <a:solidFill>
                  <a:srgbClr val="000000"/>
                </a:solidFill>
                <a:effectLst/>
                <a:uFillTx/>
                <a:latin typeface="+mn-lt"/>
                <a:ea typeface="+mn-ea"/>
                <a:cs typeface="+mn-cs"/>
                <a:sym typeface="Calibri" panose="020F0502020204030204"/>
              </a:rPr>
              <a:t>发货组长将</a:t>
            </a:r>
            <a:r>
              <a:rPr kumimoji="0" lang="en-US" altLang="zh-CN" sz="2000" b="0" i="0" u="none" strike="noStrike" cap="none" spc="0" normalizeH="0" baseline="0">
                <a:ln>
                  <a:noFill/>
                </a:ln>
                <a:solidFill>
                  <a:srgbClr val="000000"/>
                </a:solidFill>
                <a:effectLst/>
                <a:uFillTx/>
                <a:latin typeface="+mn-lt"/>
                <a:ea typeface="+mn-ea"/>
                <a:cs typeface="+mn-cs"/>
                <a:sym typeface="Calibri" panose="020F0502020204030204"/>
              </a:rPr>
              <a:t>“</a:t>
            </a:r>
            <a:r>
              <a:rPr kumimoji="0" lang="zh-CN" altLang="en-US" sz="2000" b="0" i="0" u="none" strike="noStrike" cap="none" spc="0" normalizeH="0" baseline="0">
                <a:ln>
                  <a:noFill/>
                </a:ln>
                <a:solidFill>
                  <a:srgbClr val="000000"/>
                </a:solidFill>
                <a:effectLst/>
                <a:uFillTx/>
                <a:latin typeface="+mn-lt"/>
                <a:ea typeface="+mn-ea"/>
                <a:cs typeface="+mn-cs"/>
                <a:sym typeface="Calibri" panose="020F0502020204030204"/>
              </a:rPr>
              <a:t>发货订单</a:t>
            </a:r>
            <a:r>
              <a:rPr kumimoji="0" lang="en-US" altLang="zh-CN" sz="2000" b="0" i="0" u="none" strike="noStrike" cap="none" spc="0" normalizeH="0" baseline="0">
                <a:ln>
                  <a:noFill/>
                </a:ln>
                <a:solidFill>
                  <a:srgbClr val="000000"/>
                </a:solidFill>
                <a:effectLst/>
                <a:uFillTx/>
                <a:latin typeface="+mn-lt"/>
                <a:ea typeface="+mn-ea"/>
                <a:cs typeface="+mn-cs"/>
                <a:sym typeface="Calibri" panose="020F0502020204030204"/>
              </a:rPr>
              <a:t>”</a:t>
            </a:r>
            <a:r>
              <a:rPr kumimoji="0" lang="zh-CN" altLang="en-US" sz="2000" b="0" i="0" u="none" strike="noStrike" cap="none" spc="0" normalizeH="0" baseline="0">
                <a:ln>
                  <a:noFill/>
                </a:ln>
                <a:solidFill>
                  <a:srgbClr val="000000"/>
                </a:solidFill>
                <a:effectLst/>
                <a:uFillTx/>
                <a:latin typeface="+mn-lt"/>
                <a:ea typeface="+mn-ea"/>
                <a:cs typeface="+mn-cs"/>
                <a:sym typeface="Calibri" panose="020F0502020204030204"/>
              </a:rPr>
              <a:t>缺货信息反馈至货主客服专员处理（同验货异常处理）。</a:t>
            </a:r>
          </a:p>
          <a:p>
            <a:pPr marL="0" marR="0" indent="0" algn="l" defTabSz="914400" rtl="0" fontAlgn="auto" latinLnBrk="0" hangingPunct="0">
              <a:lnSpc>
                <a:spcPct val="100000"/>
              </a:lnSpc>
              <a:spcBef>
                <a:spcPts val="0"/>
              </a:spcBef>
              <a:spcAft>
                <a:spcPts val="0"/>
              </a:spcAft>
              <a:buClrTx/>
              <a:buSzTx/>
              <a:buFontTx/>
              <a:buNone/>
            </a:pPr>
            <a:r>
              <a:rPr kumimoji="0" lang="en-US" altLang="en-US" sz="2000" b="0" i="0" u="none" strike="noStrike" cap="none" spc="0" normalizeH="0" baseline="0">
                <a:ln>
                  <a:noFill/>
                </a:ln>
                <a:solidFill>
                  <a:srgbClr val="000000"/>
                </a:solidFill>
                <a:effectLst/>
                <a:uFillTx/>
                <a:latin typeface="+mn-lt"/>
                <a:ea typeface="+mn-ea"/>
                <a:cs typeface="+mn-cs"/>
                <a:sym typeface="Calibri" panose="020F0502020204030204"/>
              </a:rPr>
              <a:t>⑦</a:t>
            </a:r>
            <a:r>
              <a:rPr kumimoji="0" lang="en-US" altLang="zh-CN" sz="2000" b="0" i="0" u="none" strike="noStrike" cap="none" spc="0" normalizeH="0" baseline="0">
                <a:ln>
                  <a:noFill/>
                </a:ln>
                <a:solidFill>
                  <a:srgbClr val="000000"/>
                </a:solidFill>
                <a:effectLst/>
                <a:uFillTx/>
                <a:latin typeface="+mn-lt"/>
                <a:ea typeface="+mn-ea"/>
                <a:cs typeface="+mn-cs"/>
                <a:sym typeface="Calibri" panose="020F0502020204030204"/>
              </a:rPr>
              <a:t> </a:t>
            </a:r>
            <a:r>
              <a:rPr kumimoji="0" lang="zh-CN" altLang="en-US" sz="2000" b="0" i="0" u="none" strike="noStrike" cap="none" spc="0" normalizeH="0" baseline="0">
                <a:ln>
                  <a:noFill/>
                </a:ln>
                <a:solidFill>
                  <a:srgbClr val="000000"/>
                </a:solidFill>
                <a:effectLst/>
                <a:uFillTx/>
                <a:latin typeface="+mn-lt"/>
                <a:ea typeface="+mn-ea"/>
                <a:cs typeface="+mn-cs"/>
                <a:sym typeface="Calibri" panose="020F0502020204030204"/>
              </a:rPr>
              <a:t>待货主客服专员同意按照差异数量出库后，发货组长通知验货组员重新打印验货交接单。</a:t>
            </a:r>
          </a:p>
          <a:p>
            <a:pPr marL="0" marR="0" indent="0" algn="l" defTabSz="914400" rtl="0" fontAlgn="auto" latinLnBrk="0" hangingPunct="0">
              <a:lnSpc>
                <a:spcPct val="100000"/>
              </a:lnSpc>
              <a:spcBef>
                <a:spcPts val="0"/>
              </a:spcBef>
              <a:spcAft>
                <a:spcPts val="0"/>
              </a:spcAft>
              <a:buClrTx/>
              <a:buSzTx/>
              <a:buFontTx/>
              <a:buNone/>
            </a:pPr>
            <a:r>
              <a:rPr kumimoji="0" lang="en-US" altLang="en-US" sz="2000" b="0" i="0" u="none" strike="noStrike" cap="none" spc="0" normalizeH="0" baseline="0">
                <a:ln>
                  <a:noFill/>
                </a:ln>
                <a:solidFill>
                  <a:srgbClr val="000000"/>
                </a:solidFill>
                <a:effectLst/>
                <a:uFillTx/>
                <a:latin typeface="+mn-lt"/>
                <a:ea typeface="+mn-ea"/>
                <a:cs typeface="+mn-cs"/>
                <a:sym typeface="Calibri" panose="020F0502020204030204"/>
              </a:rPr>
              <a:t>⑧</a:t>
            </a:r>
            <a:r>
              <a:rPr kumimoji="0" lang="en-US" altLang="zh-CN" sz="2000" b="0" i="0" u="none" strike="noStrike" cap="none" spc="0" normalizeH="0" baseline="0">
                <a:ln>
                  <a:noFill/>
                </a:ln>
                <a:solidFill>
                  <a:srgbClr val="000000"/>
                </a:solidFill>
                <a:effectLst/>
                <a:uFillTx/>
                <a:latin typeface="+mn-lt"/>
                <a:ea typeface="+mn-ea"/>
                <a:cs typeface="+mn-cs"/>
                <a:sym typeface="Calibri" panose="020F0502020204030204"/>
              </a:rPr>
              <a:t> </a:t>
            </a:r>
            <a:r>
              <a:rPr kumimoji="0" lang="zh-CN" altLang="en-US" sz="2000" b="0" i="0" u="none" strike="noStrike" cap="none" spc="0" normalizeH="0" baseline="0">
                <a:ln>
                  <a:noFill/>
                </a:ln>
                <a:solidFill>
                  <a:srgbClr val="000000"/>
                </a:solidFill>
                <a:effectLst/>
                <a:uFillTx/>
                <a:latin typeface="+mn-lt"/>
                <a:ea typeface="+mn-ea"/>
                <a:cs typeface="+mn-cs"/>
                <a:sym typeface="Calibri" panose="020F0502020204030204"/>
              </a:rPr>
              <a:t>发货组员在最新的</a:t>
            </a:r>
            <a:r>
              <a:rPr kumimoji="0" lang="en-US" altLang="zh-CN" sz="2000" b="0" i="0" u="none" strike="noStrike" cap="none" spc="0" normalizeH="0" baseline="0">
                <a:ln>
                  <a:noFill/>
                </a:ln>
                <a:solidFill>
                  <a:srgbClr val="000000"/>
                </a:solidFill>
                <a:effectLst/>
                <a:uFillTx/>
                <a:latin typeface="+mn-lt"/>
                <a:ea typeface="+mn-ea"/>
                <a:cs typeface="+mn-cs"/>
                <a:sym typeface="Calibri" panose="020F0502020204030204"/>
              </a:rPr>
              <a:t>“</a:t>
            </a:r>
            <a:r>
              <a:rPr kumimoji="0" lang="zh-CN" altLang="en-US" sz="2000" b="0" i="0" u="none" strike="noStrike" cap="none" spc="0" normalizeH="0" baseline="0">
                <a:ln>
                  <a:noFill/>
                </a:ln>
                <a:solidFill>
                  <a:srgbClr val="000000"/>
                </a:solidFill>
                <a:effectLst/>
                <a:uFillTx/>
                <a:latin typeface="+mn-lt"/>
                <a:ea typeface="+mn-ea"/>
                <a:cs typeface="+mn-cs"/>
                <a:sym typeface="Calibri" panose="020F0502020204030204"/>
              </a:rPr>
              <a:t>验货交接单</a:t>
            </a:r>
            <a:r>
              <a:rPr kumimoji="0" lang="en-US" altLang="zh-CN" sz="2000" b="0" i="0" u="none" strike="noStrike" cap="none" spc="0" normalizeH="0" baseline="0">
                <a:ln>
                  <a:noFill/>
                </a:ln>
                <a:solidFill>
                  <a:srgbClr val="000000"/>
                </a:solidFill>
                <a:effectLst/>
                <a:uFillTx/>
                <a:latin typeface="+mn-lt"/>
                <a:ea typeface="+mn-ea"/>
                <a:cs typeface="+mn-cs"/>
                <a:sym typeface="Calibri" panose="020F0502020204030204"/>
              </a:rPr>
              <a:t>”</a:t>
            </a:r>
            <a:r>
              <a:rPr kumimoji="0" lang="zh-CN" altLang="en-US" sz="2000" b="0" i="0" u="none" strike="noStrike" cap="none" spc="0" normalizeH="0" baseline="0">
                <a:ln>
                  <a:noFill/>
                </a:ln>
                <a:solidFill>
                  <a:srgbClr val="000000"/>
                </a:solidFill>
                <a:effectLst/>
                <a:uFillTx/>
                <a:latin typeface="+mn-lt"/>
                <a:ea typeface="+mn-ea"/>
                <a:cs typeface="+mn-cs"/>
                <a:sym typeface="Calibri" panose="020F0502020204030204"/>
              </a:rPr>
              <a:t>上签字（姓名、电话、出库时间），并将</a:t>
            </a:r>
            <a:r>
              <a:rPr kumimoji="0" lang="en-US" altLang="zh-CN" sz="2000" b="0" i="0" u="none" strike="noStrike" cap="none" spc="0" normalizeH="0" baseline="0">
                <a:ln>
                  <a:noFill/>
                </a:ln>
                <a:solidFill>
                  <a:srgbClr val="000000"/>
                </a:solidFill>
                <a:effectLst/>
                <a:uFillTx/>
                <a:latin typeface="+mn-lt"/>
                <a:ea typeface="+mn-ea"/>
                <a:cs typeface="+mn-cs"/>
                <a:sym typeface="Calibri" panose="020F0502020204030204"/>
              </a:rPr>
              <a:t>“</a:t>
            </a:r>
            <a:r>
              <a:rPr kumimoji="0" lang="zh-CN" altLang="en-US" sz="2000" b="0" i="0" u="none" strike="noStrike" cap="none" spc="0" normalizeH="0" baseline="0">
                <a:ln>
                  <a:noFill/>
                </a:ln>
                <a:solidFill>
                  <a:srgbClr val="000000"/>
                </a:solidFill>
                <a:effectLst/>
                <a:uFillTx/>
                <a:latin typeface="+mn-lt"/>
                <a:ea typeface="+mn-ea"/>
                <a:cs typeface="+mn-cs"/>
                <a:sym typeface="Calibri" panose="020F0502020204030204"/>
              </a:rPr>
              <a:t>验货交接单</a:t>
            </a:r>
            <a:r>
              <a:rPr kumimoji="0" lang="en-US" altLang="zh-CN" sz="2000" b="0" i="0" u="none" strike="noStrike" cap="none" spc="0" normalizeH="0" baseline="0">
                <a:ln>
                  <a:noFill/>
                </a:ln>
                <a:solidFill>
                  <a:srgbClr val="000000"/>
                </a:solidFill>
                <a:effectLst/>
                <a:uFillTx/>
                <a:latin typeface="+mn-lt"/>
                <a:ea typeface="+mn-ea"/>
                <a:cs typeface="+mn-cs"/>
                <a:sym typeface="Calibri" panose="020F0502020204030204"/>
              </a:rPr>
              <a:t>”</a:t>
            </a:r>
            <a:r>
              <a:rPr kumimoji="0" lang="zh-CN" altLang="en-US" sz="2000" b="0" i="0" u="none" strike="noStrike" cap="none" spc="0" normalizeH="0" baseline="0">
                <a:ln>
                  <a:noFill/>
                </a:ln>
                <a:solidFill>
                  <a:srgbClr val="000000"/>
                </a:solidFill>
                <a:effectLst/>
                <a:uFillTx/>
                <a:latin typeface="+mn-lt"/>
                <a:ea typeface="+mn-ea"/>
                <a:cs typeface="+mn-cs"/>
                <a:sym typeface="Calibri" panose="020F0502020204030204"/>
              </a:rPr>
              <a:t>交给司机复核签字（包含：姓名、电话，配送车牌号、提货时间）。</a:t>
            </a:r>
          </a:p>
          <a:p>
            <a:pPr marL="0" marR="0" indent="0" algn="l" defTabSz="914400" rtl="0" fontAlgn="auto" latinLnBrk="0" hangingPunct="0">
              <a:lnSpc>
                <a:spcPct val="100000"/>
              </a:lnSpc>
              <a:spcBef>
                <a:spcPts val="0"/>
              </a:spcBef>
              <a:spcAft>
                <a:spcPts val="0"/>
              </a:spcAft>
              <a:buClrTx/>
              <a:buSzTx/>
              <a:buFontTx/>
              <a:buNone/>
            </a:pPr>
            <a:endParaRPr kumimoji="0" lang="zh-CN" altLang="en-US" sz="2000" b="0" i="0" u="none" strike="noStrike" cap="none" spc="0" normalizeH="0" baseline="0">
              <a:ln>
                <a:noFill/>
              </a:ln>
              <a:solidFill>
                <a:srgbClr val="000000"/>
              </a:solidFill>
              <a:effectLst/>
              <a:uFillTx/>
              <a:latin typeface="+mn-lt"/>
              <a:ea typeface="+mn-ea"/>
              <a:cs typeface="+mn-cs"/>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文本框 2"/>
          <p:cNvSpPr txBox="1"/>
          <p:nvPr/>
        </p:nvSpPr>
        <p:spPr>
          <a:xfrm>
            <a:off x="1102994" y="318605"/>
            <a:ext cx="8191131" cy="583565"/>
          </a:xfrm>
          <a:prstGeom prst="rect">
            <a:avLst/>
          </a:prstGeom>
          <a:ln w="12700">
            <a:miter lim="400000"/>
          </a:ln>
        </p:spPr>
        <p:txBody>
          <a:bodyPr wrap="square" lIns="45719" rIns="45719">
            <a:normAutofit/>
          </a:bodyPr>
          <a:lstStyle>
            <a:lvl1pPr>
              <a:defRPr sz="3200" b="1">
                <a:solidFill>
                  <a:schemeClr val="accent1"/>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hangingPunct="0"/>
            <a:r>
              <a:rPr lang="en-US" altLang="zh-CN" kern="0">
                <a:solidFill>
                  <a:srgbClr val="003366"/>
                </a:solidFill>
                <a:latin typeface="Times New Roman" panose="02020603050405020304" pitchFamily="18" charset="0"/>
                <a:cs typeface="Times New Roman" panose="02020603050405020304" pitchFamily="18" charset="0"/>
              </a:rPr>
              <a:t>4. Exception handling</a:t>
            </a:r>
            <a:endParaRPr lang="zh-CN" altLang="en-US" kern="0" dirty="0">
              <a:solidFill>
                <a:srgbClr val="003366"/>
              </a:solidFill>
              <a:latin typeface="Times New Roman" panose="02020603050405020304" pitchFamily="18" charset="0"/>
              <a:cs typeface="Times New Roman" panose="02020603050405020304" pitchFamily="18" charset="0"/>
            </a:endParaRPr>
          </a:p>
        </p:txBody>
      </p:sp>
      <p:sp>
        <p:nvSpPr>
          <p:cNvPr id="2" name="文本框 1"/>
          <p:cNvSpPr txBox="1"/>
          <p:nvPr/>
        </p:nvSpPr>
        <p:spPr>
          <a:xfrm>
            <a:off x="791845" y="1329690"/>
            <a:ext cx="10473690" cy="224409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noAutofit/>
          </a:bodyPr>
          <a:lstStyle/>
          <a:p>
            <a:pPr marL="0" marR="0" indent="0" algn="just" defTabSz="914400" rtl="0" fontAlgn="auto" latinLnBrk="0" hangingPunct="0">
              <a:lnSpc>
                <a:spcPct val="100000"/>
              </a:lnSpc>
              <a:spcBef>
                <a:spcPts val="0"/>
              </a:spcBef>
              <a:spcAft>
                <a:spcPts val="0"/>
              </a:spcAft>
              <a:buClrTx/>
              <a:buSzTx/>
              <a:buFontTx/>
              <a:buNone/>
            </a:pPr>
            <a:r>
              <a:rPr kumimoji="0" lang="en-US" altLang="en-US" b="0" i="0" u="none" strike="noStrike" cap="none" spc="0" normalizeH="0">
                <a:ln>
                  <a:noFill/>
                </a:ln>
                <a:solidFill>
                  <a:srgbClr val="000000"/>
                </a:solidFill>
                <a:effectLst/>
                <a:uFillTx/>
                <a:latin typeface="Times New Roman" panose="02020603050405020304" pitchFamily="18" charset="0"/>
                <a:ea typeface="+mn-ea"/>
                <a:cs typeface="Times New Roman" panose="02020603050405020304" pitchFamily="18" charset="0"/>
                <a:sym typeface="Calibri" panose="020F0502020204030204"/>
              </a:rPr>
              <a:t>⑤ If the warehouse crew finds that the missing goods are out of stock and cannot be replenished, they will register the information of stock shortage in the "Inventory Error Table" and feed it back to the delivery team leader and the inventory crew.</a:t>
            </a:r>
            <a:endParaRPr kumimoji="0" lang="zh-CN" altLang="en-US" b="0" i="0" u="none" strike="noStrike" cap="none" spc="0" normalizeH="0">
              <a:ln>
                <a:noFill/>
              </a:ln>
              <a:solidFill>
                <a:srgbClr val="000000"/>
              </a:solidFill>
              <a:effectLst/>
              <a:uFillTx/>
              <a:latin typeface="Times New Roman" panose="02020603050405020304" pitchFamily="18" charset="0"/>
              <a:ea typeface="+mn-ea"/>
              <a:cs typeface="Times New Roman" panose="02020603050405020304" pitchFamily="18" charset="0"/>
              <a:sym typeface="Calibri" panose="020F0502020204030204"/>
            </a:endParaRPr>
          </a:p>
          <a:p>
            <a:pPr marL="0" marR="0" indent="0" algn="just" defTabSz="914400" rtl="0" fontAlgn="auto" latinLnBrk="0" hangingPunct="0">
              <a:lnSpc>
                <a:spcPct val="100000"/>
              </a:lnSpc>
              <a:spcBef>
                <a:spcPts val="0"/>
              </a:spcBef>
              <a:spcAft>
                <a:spcPts val="0"/>
              </a:spcAft>
              <a:buClrTx/>
              <a:buSzTx/>
              <a:buFontTx/>
              <a:buNone/>
            </a:pPr>
            <a:r>
              <a:rPr kumimoji="0" lang="en-US" altLang="en-US" b="0" i="0" u="none" strike="noStrike" cap="none" spc="0" normalizeH="0">
                <a:ln>
                  <a:noFill/>
                </a:ln>
                <a:solidFill>
                  <a:srgbClr val="000000"/>
                </a:solidFill>
                <a:effectLst/>
                <a:uFillTx/>
                <a:latin typeface="Times New Roman" panose="02020603050405020304" pitchFamily="18" charset="0"/>
                <a:ea typeface="+mn-ea"/>
                <a:cs typeface="Times New Roman" panose="02020603050405020304" pitchFamily="18" charset="0"/>
                <a:sym typeface="Calibri" panose="020F0502020204030204"/>
              </a:rPr>
              <a:t>⑥ The delivery team leader feeds back the out-of-stock information of the "delivery order" to the owner's customer service specialist for handling (the same as handling abnormal inspection).</a:t>
            </a:r>
            <a:endParaRPr kumimoji="0" lang="zh-CN" altLang="en-US" b="0" i="0" u="none" strike="noStrike" cap="none" spc="0" normalizeH="0">
              <a:ln>
                <a:noFill/>
              </a:ln>
              <a:solidFill>
                <a:srgbClr val="000000"/>
              </a:solidFill>
              <a:effectLst/>
              <a:uFillTx/>
              <a:latin typeface="Times New Roman" panose="02020603050405020304" pitchFamily="18" charset="0"/>
              <a:ea typeface="+mn-ea"/>
              <a:cs typeface="Times New Roman" panose="02020603050405020304" pitchFamily="18" charset="0"/>
              <a:sym typeface="Calibri" panose="020F0502020204030204"/>
            </a:endParaRPr>
          </a:p>
          <a:p>
            <a:pPr marL="0" marR="0" indent="0" algn="just" defTabSz="914400" rtl="0" fontAlgn="auto" latinLnBrk="0" hangingPunct="0">
              <a:lnSpc>
                <a:spcPct val="100000"/>
              </a:lnSpc>
              <a:spcBef>
                <a:spcPts val="0"/>
              </a:spcBef>
              <a:spcAft>
                <a:spcPts val="0"/>
              </a:spcAft>
              <a:buClrTx/>
              <a:buSzTx/>
              <a:buFontTx/>
              <a:buNone/>
            </a:pPr>
            <a:r>
              <a:rPr kumimoji="0" lang="zh-CN" altLang="en-US" b="0" i="0" u="none" strike="noStrike" cap="none" spc="0" normalizeH="0">
                <a:ln>
                  <a:noFill/>
                </a:ln>
                <a:solidFill>
                  <a:srgbClr val="000000"/>
                </a:solidFill>
                <a:effectLst/>
                <a:uFillTx/>
                <a:latin typeface="Times New Roman" panose="02020603050405020304" pitchFamily="18" charset="0"/>
                <a:ea typeface="+mn-ea"/>
                <a:cs typeface="Times New Roman" panose="02020603050405020304" pitchFamily="18" charset="0"/>
                <a:sym typeface="Calibri" panose="020F0502020204030204"/>
              </a:rPr>
              <a:t>⑦</a:t>
            </a:r>
            <a:r>
              <a:rPr kumimoji="0" lang="en-US" altLang="en-US" b="0" i="0" u="none" strike="noStrike" cap="none" spc="0" normalizeH="0">
                <a:ln>
                  <a:noFill/>
                </a:ln>
                <a:solidFill>
                  <a:srgbClr val="000000"/>
                </a:solidFill>
                <a:effectLst/>
                <a:uFillTx/>
                <a:latin typeface="Times New Roman" panose="02020603050405020304" pitchFamily="18" charset="0"/>
                <a:ea typeface="+mn-ea"/>
                <a:cs typeface="Times New Roman" panose="02020603050405020304" pitchFamily="18" charset="0"/>
                <a:sym typeface="Calibri" panose="020F0502020204030204"/>
              </a:rPr>
              <a:t> After the owner's customer service commissioner agrees to release the goods in accordance with the difference in quantity, the head of the shipment team notifies the inspection team to reprint the goods inspection handover sheet.</a:t>
            </a:r>
            <a:endParaRPr kumimoji="0" lang="zh-CN" altLang="en-US" b="0" i="0" u="none" strike="noStrike" cap="none" spc="0" normalizeH="0">
              <a:ln>
                <a:noFill/>
              </a:ln>
              <a:solidFill>
                <a:srgbClr val="000000"/>
              </a:solidFill>
              <a:effectLst/>
              <a:uFillTx/>
              <a:latin typeface="Times New Roman" panose="02020603050405020304" pitchFamily="18" charset="0"/>
              <a:ea typeface="+mn-ea"/>
              <a:cs typeface="Times New Roman" panose="02020603050405020304" pitchFamily="18" charset="0"/>
              <a:sym typeface="Calibri" panose="020F0502020204030204"/>
            </a:endParaRPr>
          </a:p>
          <a:p>
            <a:pPr marL="0" marR="0" indent="0" algn="just" defTabSz="914400" rtl="0" fontAlgn="auto" latinLnBrk="0" hangingPunct="0">
              <a:lnSpc>
                <a:spcPct val="100000"/>
              </a:lnSpc>
              <a:spcBef>
                <a:spcPts val="0"/>
              </a:spcBef>
              <a:spcAft>
                <a:spcPts val="0"/>
              </a:spcAft>
              <a:buClrTx/>
              <a:buSzTx/>
              <a:buFontTx/>
              <a:buNone/>
            </a:pPr>
            <a:r>
              <a:rPr kumimoji="0" lang="en-US" altLang="en-US" b="0" i="0" u="none" strike="noStrike" cap="none" spc="0" normalizeH="0">
                <a:ln>
                  <a:noFill/>
                </a:ln>
                <a:solidFill>
                  <a:srgbClr val="000000"/>
                </a:solidFill>
                <a:effectLst/>
                <a:uFillTx/>
                <a:latin typeface="Times New Roman" panose="02020603050405020304" pitchFamily="18" charset="0"/>
                <a:ea typeface="+mn-ea"/>
                <a:cs typeface="Times New Roman" panose="02020603050405020304" pitchFamily="18" charset="0"/>
                <a:sym typeface="Calibri" panose="020F0502020204030204"/>
              </a:rPr>
              <a:t>⑧ </a:t>
            </a:r>
            <a:r>
              <a:rPr kumimoji="0" lang="en-US" altLang="zh-CN" b="0" i="0" u="none" strike="noStrike" cap="none" spc="0" normalizeH="0" baseline="0">
                <a:ln>
                  <a:noFill/>
                </a:ln>
                <a:solidFill>
                  <a:srgbClr val="000000"/>
                </a:solidFill>
                <a:effectLst/>
                <a:uFillTx/>
                <a:latin typeface="Times New Roman" panose="02020603050405020304" pitchFamily="18" charset="0"/>
                <a:ea typeface="+mn-ea"/>
                <a:cs typeface="Times New Roman" panose="02020603050405020304" pitchFamily="18" charset="0"/>
                <a:sym typeface="Calibri" panose="020F0502020204030204"/>
              </a:rPr>
              <a:t>The delivery team members sign the latest "inspection handover order" (name, telephone, delivery time), and hand over the "inspection handover order" to the driver for review and signature (including: name, telephone number, delivery license plate number, pick-up time).</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文本框 2"/>
          <p:cNvSpPr txBox="1"/>
          <p:nvPr/>
        </p:nvSpPr>
        <p:spPr>
          <a:xfrm>
            <a:off x="1102994" y="318605"/>
            <a:ext cx="8191131" cy="583565"/>
          </a:xfrm>
          <a:prstGeom prst="rect">
            <a:avLst/>
          </a:prstGeom>
          <a:ln w="12700">
            <a:miter lim="400000"/>
          </a:ln>
        </p:spPr>
        <p:txBody>
          <a:bodyPr wrap="square" lIns="45719" rIns="45719">
            <a:spAutoFit/>
          </a:bodyPr>
          <a:lstStyle>
            <a:lvl1pPr>
              <a:defRPr sz="3200" b="1">
                <a:solidFill>
                  <a:schemeClr val="accent1"/>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hangingPunct="0"/>
            <a:r>
              <a:rPr lang="en-US" altLang="zh-CN" kern="0" dirty="0">
                <a:solidFill>
                  <a:srgbClr val="003366"/>
                </a:solidFill>
              </a:rPr>
              <a:t>4.</a:t>
            </a:r>
            <a:r>
              <a:rPr lang="zh-CN" altLang="en-US" kern="0" dirty="0">
                <a:solidFill>
                  <a:srgbClr val="003366"/>
                </a:solidFill>
              </a:rPr>
              <a:t>异常处理</a:t>
            </a:r>
          </a:p>
        </p:txBody>
      </p:sp>
      <p:sp>
        <p:nvSpPr>
          <p:cNvPr id="2" name="文本框 1"/>
          <p:cNvSpPr txBox="1"/>
          <p:nvPr/>
        </p:nvSpPr>
        <p:spPr>
          <a:xfrm>
            <a:off x="791845" y="1329690"/>
            <a:ext cx="10473690" cy="286004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0" hangingPunct="0">
              <a:lnSpc>
                <a:spcPct val="100000"/>
              </a:lnSpc>
              <a:spcBef>
                <a:spcPts val="0"/>
              </a:spcBef>
              <a:spcAft>
                <a:spcPts val="0"/>
              </a:spcAft>
              <a:buClrTx/>
              <a:buSzTx/>
              <a:buFontTx/>
              <a:buNone/>
            </a:pPr>
            <a:r>
              <a:rPr kumimoji="0" lang="zh-CN" altLang="en-US" sz="2000" b="0" i="0" u="none" strike="noStrike" cap="none" spc="0" normalizeH="0" baseline="0" dirty="0">
                <a:ln>
                  <a:noFill/>
                </a:ln>
                <a:solidFill>
                  <a:srgbClr val="000000"/>
                </a:solidFill>
                <a:effectLst/>
                <a:uFillTx/>
                <a:latin typeface="+mn-lt"/>
                <a:ea typeface="宋体" panose="02010600030101010101" pitchFamily="2" charset="-122"/>
                <a:cs typeface="+mn-cs"/>
                <a:sym typeface="Calibri" panose="020F0502020204030204"/>
              </a:rPr>
              <a:t>（</a:t>
            </a:r>
            <a:r>
              <a:rPr kumimoji="0" lang="en-US" altLang="zh-CN" sz="2000" b="0" i="0" u="none" strike="noStrike" cap="none" spc="0" normalizeH="0" baseline="0" dirty="0">
                <a:ln>
                  <a:noFill/>
                </a:ln>
                <a:solidFill>
                  <a:srgbClr val="000000"/>
                </a:solidFill>
                <a:effectLst/>
                <a:uFillTx/>
                <a:latin typeface="+mn-lt"/>
                <a:ea typeface="+mn-ea"/>
                <a:cs typeface="+mn-cs"/>
                <a:sym typeface="Calibri" panose="020F0502020204030204"/>
              </a:rPr>
              <a:t>3</a:t>
            </a:r>
            <a:r>
              <a:rPr kumimoji="0" lang="zh-CN" altLang="en-US" sz="2000" b="0" i="0" u="none" strike="noStrike" cap="none" spc="0" normalizeH="0" baseline="0" dirty="0">
                <a:ln>
                  <a:noFill/>
                </a:ln>
                <a:solidFill>
                  <a:srgbClr val="000000"/>
                </a:solidFill>
                <a:effectLst/>
                <a:uFillTx/>
                <a:latin typeface="+mn-lt"/>
                <a:ea typeface="宋体" panose="02010600030101010101" pitchFamily="2" charset="-122"/>
                <a:cs typeface="+mn-cs"/>
                <a:sym typeface="Calibri" panose="020F0502020204030204"/>
              </a:rPr>
              <a:t>）</a:t>
            </a:r>
            <a:r>
              <a:rPr kumimoji="0" lang="zh-CN" altLang="en-US" sz="2000" b="0" i="0" u="none" strike="noStrike" cap="none" spc="0" normalizeH="0" baseline="0" dirty="0">
                <a:ln>
                  <a:noFill/>
                </a:ln>
                <a:solidFill>
                  <a:srgbClr val="000000"/>
                </a:solidFill>
                <a:effectLst/>
                <a:uFillTx/>
                <a:latin typeface="+mn-lt"/>
                <a:ea typeface="+mn-ea"/>
                <a:cs typeface="+mn-cs"/>
                <a:sym typeface="Calibri" panose="020F0502020204030204"/>
              </a:rPr>
              <a:t>实物数量多于</a:t>
            </a:r>
            <a:r>
              <a:rPr kumimoji="0" lang="en-US" altLang="zh-CN" sz="2000" b="0" i="0" u="none" strike="noStrike" cap="none" spc="0" normalizeH="0" baseline="0" dirty="0">
                <a:ln>
                  <a:noFill/>
                </a:ln>
                <a:solidFill>
                  <a:srgbClr val="000000"/>
                </a:solidFill>
                <a:effectLst/>
                <a:uFillTx/>
                <a:latin typeface="+mn-lt"/>
                <a:ea typeface="+mn-ea"/>
                <a:cs typeface="+mn-cs"/>
                <a:sym typeface="Calibri" panose="020F0502020204030204"/>
              </a:rPr>
              <a:t>“</a:t>
            </a:r>
            <a:r>
              <a:rPr kumimoji="0" lang="zh-CN" altLang="en-US" sz="2000" b="0" i="0" u="none" strike="noStrike" cap="none" spc="0" normalizeH="0" baseline="0" dirty="0">
                <a:ln>
                  <a:noFill/>
                </a:ln>
                <a:solidFill>
                  <a:srgbClr val="000000"/>
                </a:solidFill>
                <a:effectLst/>
                <a:uFillTx/>
                <a:latin typeface="+mn-lt"/>
                <a:ea typeface="+mn-ea"/>
                <a:cs typeface="+mn-cs"/>
                <a:sym typeface="Calibri" panose="020F0502020204030204"/>
              </a:rPr>
              <a:t>验货交接单</a:t>
            </a:r>
            <a:r>
              <a:rPr kumimoji="0" lang="en-US" altLang="zh-CN" sz="2000" b="0" i="0" u="none" strike="noStrike" cap="none" spc="0" normalizeH="0" baseline="0" dirty="0">
                <a:ln>
                  <a:noFill/>
                </a:ln>
                <a:solidFill>
                  <a:srgbClr val="000000"/>
                </a:solidFill>
                <a:effectLst/>
                <a:uFillTx/>
                <a:latin typeface="+mn-lt"/>
                <a:ea typeface="+mn-ea"/>
                <a:cs typeface="+mn-cs"/>
                <a:sym typeface="Calibri" panose="020F0502020204030204"/>
              </a:rPr>
              <a:t>” </a:t>
            </a:r>
            <a:r>
              <a:rPr kumimoji="0" lang="zh-CN" altLang="en-US" sz="2000" b="0" i="0" u="none" strike="noStrike" cap="none" spc="0" normalizeH="0" baseline="0" dirty="0">
                <a:ln>
                  <a:noFill/>
                </a:ln>
                <a:solidFill>
                  <a:srgbClr val="000000"/>
                </a:solidFill>
                <a:effectLst/>
                <a:uFillTx/>
                <a:latin typeface="+mn-lt"/>
                <a:ea typeface="+mn-ea"/>
                <a:cs typeface="+mn-cs"/>
                <a:sym typeface="Calibri" panose="020F0502020204030204"/>
              </a:rPr>
              <a:t>数量</a:t>
            </a:r>
          </a:p>
          <a:p>
            <a:pPr marL="0" marR="0" indent="0" algn="l" defTabSz="914400" rtl="0" fontAlgn="auto" latinLnBrk="0" hangingPunct="0">
              <a:lnSpc>
                <a:spcPct val="100000"/>
              </a:lnSpc>
              <a:spcBef>
                <a:spcPts val="0"/>
              </a:spcBef>
              <a:spcAft>
                <a:spcPts val="0"/>
              </a:spcAft>
              <a:buClrTx/>
              <a:buSzTx/>
              <a:buFontTx/>
              <a:buNone/>
            </a:pPr>
            <a:r>
              <a:rPr kumimoji="0" lang="zh-CN" altLang="en-US" sz="2000" b="0" i="0" u="none" strike="noStrike" cap="none" spc="0" normalizeH="0" baseline="0" dirty="0">
                <a:ln>
                  <a:noFill/>
                </a:ln>
                <a:solidFill>
                  <a:srgbClr val="000000"/>
                </a:solidFill>
                <a:effectLst/>
                <a:uFillTx/>
                <a:latin typeface="+mn-lt"/>
                <a:ea typeface="+mn-ea"/>
                <a:cs typeface="+mn-cs"/>
                <a:sym typeface="Calibri" panose="020F0502020204030204"/>
              </a:rPr>
              <a:t>司机清点时发现货物实物数量与</a:t>
            </a:r>
            <a:r>
              <a:rPr kumimoji="0" lang="en-US" altLang="zh-CN" sz="2000" b="0" i="0" u="none" strike="noStrike" cap="none" spc="0" normalizeH="0" baseline="0" dirty="0">
                <a:ln>
                  <a:noFill/>
                </a:ln>
                <a:solidFill>
                  <a:srgbClr val="000000"/>
                </a:solidFill>
                <a:effectLst/>
                <a:uFillTx/>
                <a:latin typeface="+mn-lt"/>
                <a:ea typeface="+mn-ea"/>
                <a:cs typeface="+mn-cs"/>
                <a:sym typeface="Calibri" panose="020F0502020204030204"/>
              </a:rPr>
              <a:t>“</a:t>
            </a:r>
            <a:r>
              <a:rPr kumimoji="0" lang="zh-CN" altLang="en-US" sz="2000" b="0" i="0" u="none" strike="noStrike" cap="none" spc="0" normalizeH="0" baseline="0" dirty="0">
                <a:ln>
                  <a:noFill/>
                </a:ln>
                <a:solidFill>
                  <a:srgbClr val="000000"/>
                </a:solidFill>
                <a:effectLst/>
                <a:uFillTx/>
                <a:latin typeface="+mn-lt"/>
                <a:ea typeface="+mn-ea"/>
                <a:cs typeface="+mn-cs"/>
                <a:sym typeface="Calibri" panose="020F0502020204030204"/>
              </a:rPr>
              <a:t>验货交接单</a:t>
            </a:r>
            <a:r>
              <a:rPr kumimoji="0" lang="en-US" altLang="zh-CN" sz="2000" b="0" i="0" u="none" strike="noStrike" cap="none" spc="0" normalizeH="0" baseline="0" dirty="0">
                <a:ln>
                  <a:noFill/>
                </a:ln>
                <a:solidFill>
                  <a:srgbClr val="000000"/>
                </a:solidFill>
                <a:effectLst/>
                <a:uFillTx/>
                <a:latin typeface="+mn-lt"/>
                <a:ea typeface="+mn-ea"/>
                <a:cs typeface="+mn-cs"/>
                <a:sym typeface="Calibri" panose="020F0502020204030204"/>
              </a:rPr>
              <a:t>”</a:t>
            </a:r>
            <a:r>
              <a:rPr kumimoji="0" lang="zh-CN" altLang="en-US" sz="2000" b="0" i="0" u="none" strike="noStrike" cap="none" spc="0" normalizeH="0" baseline="0" dirty="0">
                <a:ln>
                  <a:noFill/>
                </a:ln>
                <a:solidFill>
                  <a:srgbClr val="000000"/>
                </a:solidFill>
                <a:effectLst/>
                <a:uFillTx/>
                <a:latin typeface="+mn-lt"/>
                <a:ea typeface="+mn-ea"/>
                <a:cs typeface="+mn-cs"/>
                <a:sym typeface="Calibri" panose="020F0502020204030204"/>
              </a:rPr>
              <a:t>不一致，实物数量多于单据数量，应按如下步骤处理：。</a:t>
            </a:r>
          </a:p>
          <a:p>
            <a:pPr marL="0" marR="0" indent="0" algn="l" defTabSz="914400" rtl="0" fontAlgn="auto" latinLnBrk="0" hangingPunct="0">
              <a:lnSpc>
                <a:spcPct val="100000"/>
              </a:lnSpc>
              <a:spcBef>
                <a:spcPts val="0"/>
              </a:spcBef>
              <a:spcAft>
                <a:spcPts val="0"/>
              </a:spcAft>
              <a:buClrTx/>
              <a:buSzTx/>
              <a:buFontTx/>
              <a:buNone/>
            </a:pPr>
            <a:r>
              <a:rPr kumimoji="0" lang="en-US" altLang="en-US" sz="2000" b="0" i="0" u="none" strike="noStrike" cap="none" spc="0" normalizeH="0" baseline="0" dirty="0">
                <a:ln>
                  <a:noFill/>
                </a:ln>
                <a:solidFill>
                  <a:srgbClr val="000000"/>
                </a:solidFill>
                <a:effectLst/>
                <a:uFillTx/>
                <a:latin typeface="+mn-lt"/>
                <a:ea typeface="+mn-ea"/>
                <a:cs typeface="+mn-cs"/>
                <a:sym typeface="Calibri" panose="020F0502020204030204"/>
              </a:rPr>
              <a:t>①</a:t>
            </a:r>
            <a:r>
              <a:rPr kumimoji="0" lang="en-US" altLang="zh-CN" sz="2000" b="0" i="0" u="none" strike="noStrike" cap="none" spc="0" normalizeH="0" baseline="0" dirty="0">
                <a:ln>
                  <a:noFill/>
                </a:ln>
                <a:solidFill>
                  <a:srgbClr val="000000"/>
                </a:solidFill>
                <a:effectLst/>
                <a:uFillTx/>
                <a:latin typeface="+mn-lt"/>
                <a:ea typeface="+mn-ea"/>
                <a:cs typeface="+mn-cs"/>
                <a:sym typeface="Calibri" panose="020F0502020204030204"/>
              </a:rPr>
              <a:t> </a:t>
            </a:r>
            <a:r>
              <a:rPr kumimoji="0" lang="zh-CN" altLang="en-US" sz="2000" b="0" i="0" u="none" strike="noStrike" cap="none" spc="0" normalizeH="0" baseline="0" dirty="0">
                <a:ln>
                  <a:noFill/>
                </a:ln>
                <a:solidFill>
                  <a:srgbClr val="000000"/>
                </a:solidFill>
                <a:effectLst/>
                <a:uFillTx/>
                <a:latin typeface="+mn-lt"/>
                <a:ea typeface="+mn-ea"/>
                <a:cs typeface="+mn-cs"/>
                <a:sym typeface="Calibri" panose="020F0502020204030204"/>
              </a:rPr>
              <a:t>司机将差异信息反馈至发货组员。</a:t>
            </a:r>
          </a:p>
          <a:p>
            <a:pPr marL="0" marR="0" indent="0" algn="l" defTabSz="914400" rtl="0" fontAlgn="auto" latinLnBrk="0" hangingPunct="0">
              <a:lnSpc>
                <a:spcPct val="100000"/>
              </a:lnSpc>
              <a:spcBef>
                <a:spcPts val="0"/>
              </a:spcBef>
              <a:spcAft>
                <a:spcPts val="0"/>
              </a:spcAft>
              <a:buClrTx/>
              <a:buSzTx/>
              <a:buFontTx/>
              <a:buNone/>
            </a:pPr>
            <a:r>
              <a:rPr kumimoji="0" lang="en-US" altLang="en-US" sz="2000" b="0" i="0" u="none" strike="noStrike" cap="none" spc="0" normalizeH="0" baseline="0" dirty="0">
                <a:ln>
                  <a:noFill/>
                </a:ln>
                <a:solidFill>
                  <a:srgbClr val="000000"/>
                </a:solidFill>
                <a:effectLst/>
                <a:uFillTx/>
                <a:latin typeface="+mn-lt"/>
                <a:ea typeface="+mn-ea"/>
                <a:cs typeface="+mn-cs"/>
                <a:sym typeface="Calibri" panose="020F0502020204030204"/>
              </a:rPr>
              <a:t>②</a:t>
            </a:r>
            <a:r>
              <a:rPr kumimoji="0" lang="en-US" altLang="zh-CN" sz="2000" b="0" i="0" u="none" strike="noStrike" cap="none" spc="0" normalizeH="0" baseline="0" dirty="0">
                <a:ln>
                  <a:noFill/>
                </a:ln>
                <a:solidFill>
                  <a:srgbClr val="000000"/>
                </a:solidFill>
                <a:effectLst/>
                <a:uFillTx/>
                <a:latin typeface="+mn-lt"/>
                <a:ea typeface="+mn-ea"/>
                <a:cs typeface="+mn-cs"/>
                <a:sym typeface="Calibri" panose="020F0502020204030204"/>
              </a:rPr>
              <a:t> </a:t>
            </a:r>
            <a:r>
              <a:rPr kumimoji="0" lang="zh-CN" altLang="en-US" sz="2000" b="0" i="0" u="none" strike="noStrike" cap="none" spc="0" normalizeH="0" baseline="0" dirty="0">
                <a:ln>
                  <a:noFill/>
                </a:ln>
                <a:solidFill>
                  <a:srgbClr val="000000"/>
                </a:solidFill>
                <a:effectLst/>
                <a:uFillTx/>
                <a:latin typeface="+mn-lt"/>
                <a:ea typeface="+mn-ea"/>
                <a:cs typeface="+mn-cs"/>
                <a:sym typeface="Calibri" panose="020F0502020204030204"/>
              </a:rPr>
              <a:t>发货组员复核后，将货物实物与</a:t>
            </a:r>
            <a:r>
              <a:rPr kumimoji="0" lang="en-US" altLang="zh-CN" sz="2000" b="0" i="0" u="none" strike="noStrike" cap="none" spc="0" normalizeH="0" baseline="0" dirty="0">
                <a:ln>
                  <a:noFill/>
                </a:ln>
                <a:solidFill>
                  <a:srgbClr val="000000"/>
                </a:solidFill>
                <a:effectLst/>
                <a:uFillTx/>
                <a:latin typeface="+mn-lt"/>
                <a:ea typeface="+mn-ea"/>
                <a:cs typeface="+mn-cs"/>
                <a:sym typeface="Calibri" panose="020F0502020204030204"/>
              </a:rPr>
              <a:t>“</a:t>
            </a:r>
            <a:r>
              <a:rPr kumimoji="0" lang="zh-CN" altLang="en-US" sz="2000" b="0" i="0" u="none" strike="noStrike" cap="none" spc="0" normalizeH="0" baseline="0" dirty="0">
                <a:ln>
                  <a:noFill/>
                </a:ln>
                <a:solidFill>
                  <a:srgbClr val="000000"/>
                </a:solidFill>
                <a:effectLst/>
                <a:uFillTx/>
                <a:latin typeface="+mn-lt"/>
                <a:ea typeface="+mn-ea"/>
                <a:cs typeface="+mn-cs"/>
                <a:sym typeface="Calibri" panose="020F0502020204030204"/>
              </a:rPr>
              <a:t>验货交接单</a:t>
            </a:r>
            <a:r>
              <a:rPr kumimoji="0" lang="en-US" altLang="zh-CN" sz="2000" b="0" i="0" u="none" strike="noStrike" cap="none" spc="0" normalizeH="0" baseline="0" dirty="0">
                <a:ln>
                  <a:noFill/>
                </a:ln>
                <a:solidFill>
                  <a:srgbClr val="000000"/>
                </a:solidFill>
                <a:effectLst/>
                <a:uFillTx/>
                <a:latin typeface="+mn-lt"/>
                <a:ea typeface="+mn-ea"/>
                <a:cs typeface="+mn-cs"/>
                <a:sym typeface="Calibri" panose="020F0502020204030204"/>
              </a:rPr>
              <a:t>”</a:t>
            </a:r>
            <a:r>
              <a:rPr kumimoji="0" lang="zh-CN" altLang="en-US" sz="2000" b="0" i="0" u="none" strike="noStrike" cap="none" spc="0" normalizeH="0" baseline="0" dirty="0">
                <a:ln>
                  <a:noFill/>
                </a:ln>
                <a:solidFill>
                  <a:srgbClr val="000000"/>
                </a:solidFill>
                <a:effectLst/>
                <a:uFillTx/>
                <a:latin typeface="+mn-lt"/>
                <a:ea typeface="+mn-ea"/>
                <a:cs typeface="+mn-cs"/>
                <a:sym typeface="Calibri" panose="020F0502020204030204"/>
              </a:rPr>
              <a:t>的差异信息反馈至发货组长处理。</a:t>
            </a:r>
          </a:p>
          <a:p>
            <a:pPr marL="0" marR="0" indent="0" algn="l" defTabSz="914400" rtl="0" fontAlgn="auto" latinLnBrk="0" hangingPunct="0">
              <a:lnSpc>
                <a:spcPct val="100000"/>
              </a:lnSpc>
              <a:spcBef>
                <a:spcPts val="0"/>
              </a:spcBef>
              <a:spcAft>
                <a:spcPts val="0"/>
              </a:spcAft>
              <a:buClrTx/>
              <a:buSzTx/>
              <a:buFontTx/>
              <a:buNone/>
            </a:pPr>
            <a:r>
              <a:rPr kumimoji="0" lang="en-US" altLang="en-US" sz="2000" b="0" i="0" u="none" strike="noStrike" cap="none" spc="0" normalizeH="0" baseline="0" dirty="0">
                <a:ln>
                  <a:noFill/>
                </a:ln>
                <a:solidFill>
                  <a:srgbClr val="000000"/>
                </a:solidFill>
                <a:effectLst/>
                <a:uFillTx/>
                <a:latin typeface="+mn-lt"/>
                <a:ea typeface="+mn-ea"/>
                <a:cs typeface="+mn-cs"/>
                <a:sym typeface="Calibri" panose="020F0502020204030204"/>
              </a:rPr>
              <a:t>③</a:t>
            </a:r>
            <a:r>
              <a:rPr kumimoji="0" lang="en-US" altLang="zh-CN" sz="2000" b="0" i="0" u="none" strike="noStrike" cap="none" spc="0" normalizeH="0" baseline="0" dirty="0">
                <a:ln>
                  <a:noFill/>
                </a:ln>
                <a:solidFill>
                  <a:srgbClr val="000000"/>
                </a:solidFill>
                <a:effectLst/>
                <a:uFillTx/>
                <a:latin typeface="+mn-lt"/>
                <a:ea typeface="+mn-ea"/>
                <a:cs typeface="+mn-cs"/>
                <a:sym typeface="Calibri" panose="020F0502020204030204"/>
              </a:rPr>
              <a:t> </a:t>
            </a:r>
            <a:r>
              <a:rPr kumimoji="0" lang="zh-CN" altLang="en-US" sz="2000" b="0" i="0" u="none" strike="noStrike" cap="none" spc="0" normalizeH="0" baseline="0" dirty="0">
                <a:ln>
                  <a:noFill/>
                </a:ln>
                <a:solidFill>
                  <a:srgbClr val="000000"/>
                </a:solidFill>
                <a:effectLst/>
                <a:uFillTx/>
                <a:latin typeface="+mn-lt"/>
                <a:ea typeface="+mn-ea"/>
                <a:cs typeface="+mn-cs"/>
                <a:sym typeface="Calibri" panose="020F0502020204030204"/>
              </a:rPr>
              <a:t>发货组长将单据信息、多出货物，交给库存组长。库存组长将多拣货物退回拣选区，将验货人、拣货人信息登记至</a:t>
            </a:r>
            <a:r>
              <a:rPr kumimoji="0" lang="en-US" altLang="zh-CN" sz="2000" b="0" i="0" u="none" strike="noStrike" cap="none" spc="0" normalizeH="0" baseline="0" dirty="0">
                <a:ln>
                  <a:noFill/>
                </a:ln>
                <a:solidFill>
                  <a:srgbClr val="000000"/>
                </a:solidFill>
                <a:effectLst/>
                <a:uFillTx/>
                <a:latin typeface="+mn-lt"/>
                <a:ea typeface="+mn-ea"/>
                <a:cs typeface="+mn-cs"/>
                <a:sym typeface="Calibri" panose="020F0502020204030204"/>
              </a:rPr>
              <a:t>“</a:t>
            </a:r>
            <a:r>
              <a:rPr kumimoji="0" lang="zh-CN" altLang="en-US" sz="2000" b="0" i="0" u="none" strike="noStrike" cap="none" spc="0" normalizeH="0" baseline="0" dirty="0">
                <a:ln>
                  <a:noFill/>
                </a:ln>
                <a:solidFill>
                  <a:srgbClr val="000000"/>
                </a:solidFill>
                <a:effectLst/>
                <a:uFillTx/>
                <a:latin typeface="+mn-lt"/>
                <a:ea typeface="+mn-ea"/>
                <a:cs typeface="+mn-cs"/>
                <a:sym typeface="Calibri" panose="020F0502020204030204"/>
              </a:rPr>
              <a:t>拣货验货误差表</a:t>
            </a:r>
            <a:r>
              <a:rPr kumimoji="0" lang="en-US" altLang="zh-CN" sz="2000" b="0" i="0" u="none" strike="noStrike" cap="none" spc="0" normalizeH="0" baseline="0" dirty="0">
                <a:ln>
                  <a:noFill/>
                </a:ln>
                <a:solidFill>
                  <a:srgbClr val="000000"/>
                </a:solidFill>
                <a:effectLst/>
                <a:uFillTx/>
                <a:latin typeface="+mn-lt"/>
                <a:ea typeface="+mn-ea"/>
                <a:cs typeface="+mn-cs"/>
                <a:sym typeface="Calibri" panose="020F0502020204030204"/>
              </a:rPr>
              <a:t>”</a:t>
            </a:r>
            <a:r>
              <a:rPr kumimoji="0" lang="zh-CN" altLang="en-US" sz="2000" b="0" i="0" u="none" strike="noStrike" cap="none" spc="0" normalizeH="0" baseline="0" dirty="0">
                <a:ln>
                  <a:noFill/>
                </a:ln>
                <a:solidFill>
                  <a:srgbClr val="000000"/>
                </a:solidFill>
                <a:effectLst/>
                <a:uFillTx/>
                <a:latin typeface="+mn-lt"/>
                <a:ea typeface="+mn-ea"/>
                <a:cs typeface="+mn-cs"/>
                <a:sym typeface="Calibri" panose="020F0502020204030204"/>
              </a:rPr>
              <a:t>中，反馈至验货组长与拣货组长处理。</a:t>
            </a:r>
          </a:p>
          <a:p>
            <a:pPr marL="0" marR="0" indent="0" algn="l" defTabSz="914400" rtl="0" fontAlgn="auto" latinLnBrk="0" hangingPunct="0">
              <a:lnSpc>
                <a:spcPct val="100000"/>
              </a:lnSpc>
              <a:spcBef>
                <a:spcPts val="0"/>
              </a:spcBef>
              <a:spcAft>
                <a:spcPts val="0"/>
              </a:spcAft>
              <a:buClrTx/>
              <a:buSzTx/>
              <a:buFontTx/>
              <a:buNone/>
            </a:pPr>
            <a:r>
              <a:rPr kumimoji="0" lang="en-US" altLang="en-US" sz="2000" b="0" i="0" u="none" strike="noStrike" cap="none" spc="0" normalizeH="0" baseline="0" dirty="0">
                <a:ln>
                  <a:noFill/>
                </a:ln>
                <a:solidFill>
                  <a:srgbClr val="000000"/>
                </a:solidFill>
                <a:effectLst/>
                <a:uFillTx/>
                <a:latin typeface="+mn-lt"/>
                <a:ea typeface="+mn-ea"/>
                <a:cs typeface="+mn-cs"/>
                <a:sym typeface="Calibri" panose="020F0502020204030204"/>
              </a:rPr>
              <a:t>④</a:t>
            </a:r>
            <a:r>
              <a:rPr kumimoji="0" lang="en-US" altLang="zh-CN" sz="2000" b="0" i="0" u="none" strike="noStrike" cap="none" spc="0" normalizeH="0" baseline="0" dirty="0">
                <a:ln>
                  <a:noFill/>
                </a:ln>
                <a:solidFill>
                  <a:srgbClr val="000000"/>
                </a:solidFill>
                <a:effectLst/>
                <a:uFillTx/>
                <a:latin typeface="+mn-lt"/>
                <a:ea typeface="+mn-ea"/>
                <a:cs typeface="+mn-cs"/>
                <a:sym typeface="Calibri" panose="020F0502020204030204"/>
              </a:rPr>
              <a:t> </a:t>
            </a:r>
            <a:r>
              <a:rPr kumimoji="0" lang="zh-CN" altLang="en-US" sz="2000" b="0" i="0" u="none" strike="noStrike" cap="none" spc="0" normalizeH="0" baseline="0" dirty="0">
                <a:ln>
                  <a:noFill/>
                </a:ln>
                <a:solidFill>
                  <a:srgbClr val="000000"/>
                </a:solidFill>
                <a:effectLst/>
                <a:uFillTx/>
                <a:latin typeface="+mn-lt"/>
                <a:ea typeface="+mn-ea"/>
                <a:cs typeface="+mn-cs"/>
                <a:sym typeface="Calibri" panose="020F0502020204030204"/>
              </a:rPr>
              <a:t>如果未找到有库位缺货，该货物应视为盘盈。库存组长将盘盈信息登记在</a:t>
            </a:r>
            <a:r>
              <a:rPr kumimoji="0" lang="en-US" altLang="zh-CN" sz="2000" b="0" i="0" u="none" strike="noStrike" cap="none" spc="0" normalizeH="0" baseline="0" dirty="0">
                <a:ln>
                  <a:noFill/>
                </a:ln>
                <a:solidFill>
                  <a:srgbClr val="000000"/>
                </a:solidFill>
                <a:effectLst/>
                <a:uFillTx/>
                <a:latin typeface="+mn-lt"/>
                <a:ea typeface="+mn-ea"/>
                <a:cs typeface="+mn-cs"/>
                <a:sym typeface="Calibri" panose="020F0502020204030204"/>
              </a:rPr>
              <a:t>“</a:t>
            </a:r>
            <a:r>
              <a:rPr kumimoji="0" lang="zh-CN" altLang="en-US" sz="2000" b="0" i="0" u="none" strike="noStrike" cap="none" spc="0" normalizeH="0" baseline="0" dirty="0">
                <a:ln>
                  <a:noFill/>
                </a:ln>
                <a:solidFill>
                  <a:srgbClr val="000000"/>
                </a:solidFill>
                <a:effectLst/>
                <a:uFillTx/>
                <a:latin typeface="+mn-lt"/>
                <a:ea typeface="+mn-ea"/>
                <a:cs typeface="+mn-cs"/>
                <a:sym typeface="Calibri" panose="020F0502020204030204"/>
              </a:rPr>
              <a:t>库存误差表</a:t>
            </a:r>
            <a:r>
              <a:rPr kumimoji="0" lang="en-US" altLang="zh-CN" sz="2000" b="0" i="0" u="none" strike="noStrike" cap="none" spc="0" normalizeH="0" baseline="0" dirty="0">
                <a:ln>
                  <a:noFill/>
                </a:ln>
                <a:solidFill>
                  <a:srgbClr val="000000"/>
                </a:solidFill>
                <a:effectLst/>
                <a:uFillTx/>
                <a:latin typeface="+mn-lt"/>
                <a:ea typeface="+mn-ea"/>
                <a:cs typeface="+mn-cs"/>
                <a:sym typeface="Calibri" panose="020F0502020204030204"/>
              </a:rPr>
              <a:t>”</a:t>
            </a:r>
            <a:r>
              <a:rPr kumimoji="0" lang="zh-CN" altLang="en-US" sz="2000" b="0" i="0" u="none" strike="noStrike" cap="none" spc="0" normalizeH="0" baseline="0" dirty="0">
                <a:ln>
                  <a:noFill/>
                </a:ln>
                <a:solidFill>
                  <a:srgbClr val="000000"/>
                </a:solidFill>
                <a:effectLst/>
                <a:uFillTx/>
                <a:latin typeface="+mn-lt"/>
                <a:ea typeface="+mn-ea"/>
                <a:cs typeface="+mn-cs"/>
                <a:sym typeface="Calibri" panose="020F0502020204030204"/>
              </a:rPr>
              <a:t>中</a:t>
            </a:r>
            <a:r>
              <a:rPr kumimoji="0" lang="en-US" altLang="zh-CN" sz="2000" b="0" i="0" u="none" strike="noStrike" cap="none" spc="0" normalizeH="0" baseline="0" dirty="0">
                <a:ln>
                  <a:noFill/>
                </a:ln>
                <a:solidFill>
                  <a:srgbClr val="000000"/>
                </a:solidFill>
                <a:effectLst/>
                <a:uFillTx/>
                <a:latin typeface="+mn-lt"/>
                <a:ea typeface="+mn-ea"/>
                <a:cs typeface="+mn-cs"/>
                <a:sym typeface="Calibri" panose="020F0502020204030204"/>
              </a:rPr>
              <a:t> </a:t>
            </a:r>
            <a:r>
              <a:rPr kumimoji="0" lang="zh-CN" altLang="en-US" sz="2000" b="0" i="0" u="none" strike="noStrike" cap="none" spc="0" normalizeH="0" baseline="0" dirty="0">
                <a:ln>
                  <a:noFill/>
                </a:ln>
                <a:solidFill>
                  <a:srgbClr val="000000"/>
                </a:solidFill>
                <a:effectLst/>
                <a:uFillTx/>
                <a:latin typeface="+mn-lt"/>
                <a:ea typeface="+mn-ea"/>
                <a:cs typeface="+mn-cs"/>
                <a:sym typeface="Calibri" panose="020F0502020204030204"/>
              </a:rPr>
              <a:t>。</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文本框 2"/>
          <p:cNvSpPr txBox="1"/>
          <p:nvPr/>
        </p:nvSpPr>
        <p:spPr>
          <a:xfrm>
            <a:off x="1102994" y="318605"/>
            <a:ext cx="8191131" cy="583565"/>
          </a:xfrm>
          <a:prstGeom prst="rect">
            <a:avLst/>
          </a:prstGeom>
          <a:ln w="12700">
            <a:miter lim="400000"/>
          </a:ln>
        </p:spPr>
        <p:txBody>
          <a:bodyPr wrap="square" lIns="45719" rIns="45719">
            <a:normAutofit/>
          </a:bodyPr>
          <a:lstStyle>
            <a:lvl1pPr>
              <a:defRPr sz="3200" b="1">
                <a:solidFill>
                  <a:schemeClr val="accent1"/>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hangingPunct="0"/>
            <a:r>
              <a:rPr lang="en-US" altLang="zh-CN" kern="0">
                <a:solidFill>
                  <a:srgbClr val="003366"/>
                </a:solidFill>
                <a:latin typeface="Times New Roman" panose="02020603050405020304" pitchFamily="18" charset="0"/>
                <a:cs typeface="Times New Roman" panose="02020603050405020304" pitchFamily="18" charset="0"/>
              </a:rPr>
              <a:t>4. Exception handling</a:t>
            </a:r>
            <a:endParaRPr lang="zh-CN" altLang="en-US" kern="0" dirty="0">
              <a:solidFill>
                <a:srgbClr val="003366"/>
              </a:solidFill>
              <a:latin typeface="Times New Roman" panose="02020603050405020304" pitchFamily="18" charset="0"/>
              <a:cs typeface="Times New Roman" panose="02020603050405020304" pitchFamily="18" charset="0"/>
            </a:endParaRPr>
          </a:p>
        </p:txBody>
      </p:sp>
      <p:sp>
        <p:nvSpPr>
          <p:cNvPr id="2" name="文本框 1"/>
          <p:cNvSpPr txBox="1"/>
          <p:nvPr/>
        </p:nvSpPr>
        <p:spPr>
          <a:xfrm>
            <a:off x="791845" y="1329690"/>
            <a:ext cx="10473690" cy="286004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noAutofit/>
          </a:bodyPr>
          <a:lstStyle/>
          <a:p>
            <a:pPr marL="0" marR="0" indent="0" algn="just" defTabSz="914400" rtl="0" fontAlgn="auto" latinLnBrk="0" hangingPunct="0">
              <a:lnSpc>
                <a:spcPct val="100000"/>
              </a:lnSpc>
              <a:spcBef>
                <a:spcPts val="0"/>
              </a:spcBef>
              <a:spcAft>
                <a:spcPts val="0"/>
              </a:spcAft>
              <a:buClrTx/>
              <a:buSzTx/>
              <a:buFontTx/>
              <a:buNone/>
            </a:pPr>
            <a:r>
              <a:rPr kumimoji="0" lang="en-US" altLang="zh-CN" b="0" i="0" u="none" strike="noStrike" cap="none" spc="0" normalizeH="0">
                <a:ln>
                  <a:noFill/>
                </a:ln>
                <a:solidFill>
                  <a:srgbClr val="000000"/>
                </a:solidFill>
                <a:effectLst/>
                <a:uFillTx/>
                <a:latin typeface="Times New Roman" panose="02020603050405020304" pitchFamily="18" charset="0"/>
                <a:ea typeface="宋体" panose="02010600030101010101" pitchFamily="2" charset="-122"/>
                <a:cs typeface="Times New Roman" panose="02020603050405020304" pitchFamily="18" charset="0"/>
                <a:sym typeface="Calibri" panose="020F0502020204030204"/>
              </a:rPr>
              <a:t>(3).The physical quantity is more than the quantity of the "goods inspection and handover sheet"</a:t>
            </a:r>
            <a:endParaRPr kumimoji="0" lang="zh-CN" altLang="en-US" b="0" i="0" u="none" strike="noStrike" cap="none" spc="0" normalizeH="0">
              <a:ln>
                <a:noFill/>
              </a:ln>
              <a:solidFill>
                <a:srgbClr val="000000"/>
              </a:solidFill>
              <a:effectLst/>
              <a:uFillTx/>
              <a:latin typeface="Times New Roman" panose="02020603050405020304" pitchFamily="18" charset="0"/>
              <a:cs typeface="Times New Roman" panose="02020603050405020304" pitchFamily="18" charset="0"/>
              <a:sym typeface="Calibri" panose="020F0502020204030204"/>
            </a:endParaRPr>
          </a:p>
          <a:p>
            <a:pPr marL="0" marR="0" indent="0" algn="just" defTabSz="914400" rtl="0" fontAlgn="auto" latinLnBrk="0" hangingPunct="0">
              <a:lnSpc>
                <a:spcPct val="100000"/>
              </a:lnSpc>
              <a:spcBef>
                <a:spcPts val="0"/>
              </a:spcBef>
              <a:spcAft>
                <a:spcPts val="0"/>
              </a:spcAft>
              <a:buClrTx/>
              <a:buSzTx/>
              <a:buFontTx/>
              <a:buNone/>
            </a:pPr>
            <a:r>
              <a:rPr kumimoji="0" lang="en-US" altLang="zh-CN" b="0" i="0" u="none" strike="noStrike" cap="none" spc="0" normalizeH="0">
                <a:ln>
                  <a:noFill/>
                </a:ln>
                <a:solidFill>
                  <a:srgbClr val="000000"/>
                </a:solidFill>
                <a:effectLst/>
                <a:uFillTx/>
                <a:latin typeface="Times New Roman" panose="02020603050405020304" pitchFamily="18" charset="0"/>
                <a:cs typeface="Times New Roman" panose="02020603050405020304" pitchFamily="18" charset="0"/>
                <a:sym typeface="Calibri" panose="020F0502020204030204"/>
              </a:rPr>
              <a:t>If the driver's count reveals that the physical quantity of the goods does not correspond to the "goods inspection and handover sheet" and that the physical quantity is greater than the documented quantity, the following steps should be taken:.</a:t>
            </a:r>
            <a:endParaRPr kumimoji="0" lang="zh-CN" altLang="en-US" b="0" i="0" u="none" strike="noStrike" cap="none" spc="0" normalizeH="0">
              <a:ln>
                <a:noFill/>
              </a:ln>
              <a:solidFill>
                <a:srgbClr val="000000"/>
              </a:solidFill>
              <a:effectLst/>
              <a:uFillTx/>
              <a:latin typeface="Times New Roman" panose="02020603050405020304" pitchFamily="18" charset="0"/>
              <a:cs typeface="Times New Roman" panose="02020603050405020304" pitchFamily="18" charset="0"/>
              <a:sym typeface="Calibri" panose="020F0502020204030204"/>
            </a:endParaRPr>
          </a:p>
          <a:p>
            <a:pPr marL="0" marR="0" indent="0" algn="just" defTabSz="914400" rtl="0" fontAlgn="auto" latinLnBrk="0" hangingPunct="0">
              <a:lnSpc>
                <a:spcPct val="100000"/>
              </a:lnSpc>
              <a:spcBef>
                <a:spcPts val="0"/>
              </a:spcBef>
              <a:spcAft>
                <a:spcPts val="0"/>
              </a:spcAft>
              <a:buClrTx/>
              <a:buSzTx/>
              <a:buFontTx/>
              <a:buNone/>
            </a:pPr>
            <a:r>
              <a:rPr kumimoji="0" lang="en-US" altLang="en-US" b="0" i="0" u="none" strike="noStrike" cap="none" spc="0" normalizeH="0">
                <a:ln>
                  <a:noFill/>
                </a:ln>
                <a:solidFill>
                  <a:srgbClr val="000000"/>
                </a:solidFill>
                <a:effectLst/>
                <a:uFillTx/>
                <a:latin typeface="Times New Roman" panose="02020603050405020304" pitchFamily="18" charset="0"/>
                <a:cs typeface="Times New Roman" panose="02020603050405020304" pitchFamily="18" charset="0"/>
                <a:sym typeface="Calibri" panose="020F0502020204030204"/>
              </a:rPr>
              <a:t>① The driver feeds back the discrepancy information to the shipping team member.</a:t>
            </a:r>
            <a:endParaRPr kumimoji="0" lang="zh-CN" altLang="en-US" b="0" i="0" u="none" strike="noStrike" cap="none" spc="0" normalizeH="0">
              <a:ln>
                <a:noFill/>
              </a:ln>
              <a:solidFill>
                <a:srgbClr val="000000"/>
              </a:solidFill>
              <a:effectLst/>
              <a:uFillTx/>
              <a:latin typeface="Times New Roman" panose="02020603050405020304" pitchFamily="18" charset="0"/>
              <a:cs typeface="Times New Roman" panose="02020603050405020304" pitchFamily="18" charset="0"/>
              <a:sym typeface="Calibri" panose="020F0502020204030204"/>
            </a:endParaRPr>
          </a:p>
          <a:p>
            <a:pPr marL="0" marR="0" indent="0" algn="just" defTabSz="914400" rtl="0" fontAlgn="auto" latinLnBrk="0" hangingPunct="0">
              <a:lnSpc>
                <a:spcPct val="100000"/>
              </a:lnSpc>
              <a:spcBef>
                <a:spcPts val="0"/>
              </a:spcBef>
              <a:spcAft>
                <a:spcPts val="0"/>
              </a:spcAft>
              <a:buClrTx/>
              <a:buSzTx/>
              <a:buFontTx/>
              <a:buNone/>
            </a:pPr>
            <a:r>
              <a:rPr kumimoji="0" lang="en-US" altLang="en-US" b="0" i="0" u="none" strike="noStrike" cap="none" spc="0" normalizeH="0">
                <a:ln>
                  <a:noFill/>
                </a:ln>
                <a:solidFill>
                  <a:srgbClr val="000000"/>
                </a:solidFill>
                <a:effectLst/>
                <a:uFillTx/>
                <a:latin typeface="Times New Roman" panose="02020603050405020304" pitchFamily="18" charset="0"/>
                <a:cs typeface="Times New Roman" panose="02020603050405020304" pitchFamily="18" charset="0"/>
                <a:sym typeface="Calibri" panose="020F0502020204030204"/>
              </a:rPr>
              <a:t>② After reviewing the goods, the shipping team member will feedback the discrepancy information between the goods and the "goods inspection and handover order" to the shipping team leader.</a:t>
            </a:r>
            <a:endParaRPr kumimoji="0" lang="zh-CN" altLang="en-US" b="0" i="0" u="none" strike="noStrike" cap="none" spc="0" normalizeH="0">
              <a:ln>
                <a:noFill/>
              </a:ln>
              <a:solidFill>
                <a:srgbClr val="000000"/>
              </a:solidFill>
              <a:effectLst/>
              <a:uFillTx/>
              <a:latin typeface="Times New Roman" panose="02020603050405020304" pitchFamily="18" charset="0"/>
              <a:cs typeface="Times New Roman" panose="02020603050405020304" pitchFamily="18" charset="0"/>
              <a:sym typeface="Calibri" panose="020F0502020204030204"/>
            </a:endParaRPr>
          </a:p>
          <a:p>
            <a:pPr marL="0" marR="0" indent="0" algn="just" defTabSz="914400" rtl="0" fontAlgn="auto" latinLnBrk="0" hangingPunct="0">
              <a:lnSpc>
                <a:spcPct val="100000"/>
              </a:lnSpc>
              <a:spcBef>
                <a:spcPts val="0"/>
              </a:spcBef>
              <a:spcAft>
                <a:spcPts val="0"/>
              </a:spcAft>
              <a:buClrTx/>
              <a:buSzTx/>
              <a:buFontTx/>
              <a:buNone/>
            </a:pPr>
            <a:r>
              <a:rPr kumimoji="0" lang="en-US" altLang="en-US" b="0" i="0" u="none" strike="noStrike" cap="none" spc="0" normalizeH="0">
                <a:ln>
                  <a:noFill/>
                </a:ln>
                <a:solidFill>
                  <a:srgbClr val="000000"/>
                </a:solidFill>
                <a:effectLst/>
                <a:uFillTx/>
                <a:latin typeface="Times New Roman" panose="02020603050405020304" pitchFamily="18" charset="0"/>
                <a:cs typeface="Times New Roman" panose="02020603050405020304" pitchFamily="18" charset="0"/>
                <a:sym typeface="Calibri" panose="020F0502020204030204"/>
              </a:rPr>
              <a:t>③ The shipping team leader gives the information of the documents and the overpicked goods to the inventory team leader. The inventory leader returns the overpicked goods to the picking area, registers the information of the inspector and the picker in the "Picking and Inspection Error Table", and sends it back to the inspection leader and the picking leader for processing.</a:t>
            </a:r>
            <a:endParaRPr kumimoji="0" lang="zh-CN" altLang="en-US" b="0" i="0" u="none" strike="noStrike" cap="none" spc="0" normalizeH="0">
              <a:ln>
                <a:noFill/>
              </a:ln>
              <a:solidFill>
                <a:srgbClr val="000000"/>
              </a:solidFill>
              <a:effectLst/>
              <a:uFillTx/>
              <a:latin typeface="Times New Roman" panose="02020603050405020304" pitchFamily="18" charset="0"/>
              <a:cs typeface="Times New Roman" panose="02020603050405020304" pitchFamily="18" charset="0"/>
              <a:sym typeface="Calibri" panose="020F0502020204030204"/>
            </a:endParaRPr>
          </a:p>
          <a:p>
            <a:pPr marL="0" marR="0" indent="0" algn="just" defTabSz="914400" rtl="0" fontAlgn="auto" latinLnBrk="0" hangingPunct="0">
              <a:lnSpc>
                <a:spcPct val="100000"/>
              </a:lnSpc>
              <a:spcBef>
                <a:spcPts val="0"/>
              </a:spcBef>
              <a:spcAft>
                <a:spcPts val="0"/>
              </a:spcAft>
              <a:buClrTx/>
              <a:buSzTx/>
              <a:buFontTx/>
              <a:buNone/>
            </a:pPr>
            <a:r>
              <a:rPr kumimoji="0" lang="en-US" altLang="en-US" b="0" i="0" u="none" strike="noStrike" cap="none" spc="0" normalizeH="0">
                <a:ln>
                  <a:noFill/>
                </a:ln>
                <a:solidFill>
                  <a:srgbClr val="000000"/>
                </a:solidFill>
                <a:effectLst/>
                <a:uFillTx/>
                <a:latin typeface="Times New Roman" panose="02020603050405020304" pitchFamily="18" charset="0"/>
                <a:cs typeface="Times New Roman" panose="02020603050405020304" pitchFamily="18" charset="0"/>
                <a:sym typeface="Calibri" panose="020F0502020204030204"/>
              </a:rPr>
              <a:t>④ If no out-of-stock item is found, the item should be considered as inventory surplus. The inventory leader registers the inventory surplus information in the "Inventory Error Sheet".</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p:cNvPicPr>
            <a:picLocks noChangeAspect="1"/>
          </p:cNvPicPr>
          <p:nvPr/>
        </p:nvPicPr>
        <p:blipFill>
          <a:blip r:embed="rId3">
            <a:extLst>
              <a:ext uri="{28A0092B-C50C-407E-A947-70E740481C1C}">
                <a14:useLocalDpi xmlns:a14="http://schemas.microsoft.com/office/drawing/2010/main" val="0"/>
              </a:ext>
            </a:extLst>
          </a:blip>
          <a:srcRect l="9947" r="9947"/>
          <a:stretch>
            <a:fillRect/>
          </a:stretch>
        </p:blipFill>
        <p:spPr>
          <a:xfrm>
            <a:off x="-1" y="1785"/>
            <a:ext cx="7623461" cy="6854430"/>
          </a:xfrm>
          <a:prstGeom prst="rect">
            <a:avLst/>
          </a:prstGeom>
        </p:spPr>
      </p:pic>
      <p:sp>
        <p:nvSpPr>
          <p:cNvPr id="4" name="矩形 3"/>
          <p:cNvSpPr/>
          <p:nvPr/>
        </p:nvSpPr>
        <p:spPr>
          <a:xfrm>
            <a:off x="6" y="-17434"/>
            <a:ext cx="12157631" cy="6873651"/>
          </a:xfrm>
          <a:prstGeom prst="rect">
            <a:avLst/>
          </a:prstGeom>
          <a:solidFill>
            <a:srgbClr val="0E387F">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799">
              <a:solidFill>
                <a:prstClr val="white"/>
              </a:solidFill>
              <a:latin typeface="Calibri" panose="020F0502020204030204"/>
              <a:ea typeface="微软雅黑" panose="020B0503020204020204" pitchFamily="34" charset="-122"/>
            </a:endParaRPr>
          </a:p>
        </p:txBody>
      </p:sp>
      <p:sp>
        <p:nvSpPr>
          <p:cNvPr id="20" name="任意多边形"/>
          <p:cNvSpPr/>
          <p:nvPr/>
        </p:nvSpPr>
        <p:spPr>
          <a:xfrm rot="16200000">
            <a:off x="3179271" y="1728237"/>
            <a:ext cx="6854430" cy="3401526"/>
          </a:xfrm>
          <a:custGeom>
            <a:avLst/>
            <a:gdLst>
              <a:gd name="connsiteX0" fmla="*/ 4238271 w 12204400"/>
              <a:gd name="connsiteY0" fmla="*/ 0 h 3000194"/>
              <a:gd name="connsiteX1" fmla="*/ 12181892 w 12204400"/>
              <a:gd name="connsiteY1" fmla="*/ 2366387 h 3000194"/>
              <a:gd name="connsiteX2" fmla="*/ 12204400 w 12204400"/>
              <a:gd name="connsiteY2" fmla="*/ 2382933 h 3000194"/>
              <a:gd name="connsiteX3" fmla="*/ 12204400 w 12204400"/>
              <a:gd name="connsiteY3" fmla="*/ 3000194 h 3000194"/>
              <a:gd name="connsiteX4" fmla="*/ 0 w 12204400"/>
              <a:gd name="connsiteY4" fmla="*/ 3000194 h 3000194"/>
              <a:gd name="connsiteX5" fmla="*/ 0 w 12204400"/>
              <a:gd name="connsiteY5" fmla="*/ 606289 h 3000194"/>
              <a:gd name="connsiteX6" fmla="*/ 176143 w 12204400"/>
              <a:gd name="connsiteY6" fmla="*/ 552740 h 3000194"/>
              <a:gd name="connsiteX7" fmla="*/ 4238271 w 12204400"/>
              <a:gd name="connsiteY7" fmla="*/ 0 h 300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4400" h="3000194">
                <a:moveTo>
                  <a:pt x="4238271" y="0"/>
                </a:moveTo>
                <a:cubicBezTo>
                  <a:pt x="7296780" y="0"/>
                  <a:pt x="10083837" y="896110"/>
                  <a:pt x="12181892" y="2366387"/>
                </a:cubicBezTo>
                <a:lnTo>
                  <a:pt x="12204400" y="2382933"/>
                </a:lnTo>
                <a:lnTo>
                  <a:pt x="12204400" y="3000194"/>
                </a:lnTo>
                <a:lnTo>
                  <a:pt x="0" y="3000194"/>
                </a:lnTo>
                <a:lnTo>
                  <a:pt x="0" y="606289"/>
                </a:lnTo>
                <a:lnTo>
                  <a:pt x="176143" y="552740"/>
                </a:lnTo>
                <a:cubicBezTo>
                  <a:pt x="1442779" y="195153"/>
                  <a:pt x="2810967" y="0"/>
                  <a:pt x="4238271" y="0"/>
                </a:cubicBezTo>
                <a:close/>
              </a:path>
            </a:pathLst>
          </a:custGeom>
          <a:solidFill>
            <a:srgbClr val="71BB17">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599">
              <a:solidFill>
                <a:srgbClr val="FFFFFF"/>
              </a:solidFill>
            </a:endParaRPr>
          </a:p>
        </p:txBody>
      </p:sp>
      <p:sp>
        <p:nvSpPr>
          <p:cNvPr id="24" name="任意多边形"/>
          <p:cNvSpPr/>
          <p:nvPr/>
        </p:nvSpPr>
        <p:spPr>
          <a:xfrm rot="16200000">
            <a:off x="3467249" y="1728237"/>
            <a:ext cx="6854430" cy="3401526"/>
          </a:xfrm>
          <a:custGeom>
            <a:avLst/>
            <a:gdLst>
              <a:gd name="connsiteX0" fmla="*/ 4238271 w 12204400"/>
              <a:gd name="connsiteY0" fmla="*/ 0 h 3000194"/>
              <a:gd name="connsiteX1" fmla="*/ 12181892 w 12204400"/>
              <a:gd name="connsiteY1" fmla="*/ 2366387 h 3000194"/>
              <a:gd name="connsiteX2" fmla="*/ 12204400 w 12204400"/>
              <a:gd name="connsiteY2" fmla="*/ 2382933 h 3000194"/>
              <a:gd name="connsiteX3" fmla="*/ 12204400 w 12204400"/>
              <a:gd name="connsiteY3" fmla="*/ 3000194 h 3000194"/>
              <a:gd name="connsiteX4" fmla="*/ 0 w 12204400"/>
              <a:gd name="connsiteY4" fmla="*/ 3000194 h 3000194"/>
              <a:gd name="connsiteX5" fmla="*/ 0 w 12204400"/>
              <a:gd name="connsiteY5" fmla="*/ 606289 h 3000194"/>
              <a:gd name="connsiteX6" fmla="*/ 176143 w 12204400"/>
              <a:gd name="connsiteY6" fmla="*/ 552740 h 3000194"/>
              <a:gd name="connsiteX7" fmla="*/ 4238271 w 12204400"/>
              <a:gd name="connsiteY7" fmla="*/ 0 h 300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4400" h="3000194">
                <a:moveTo>
                  <a:pt x="4238271" y="0"/>
                </a:moveTo>
                <a:cubicBezTo>
                  <a:pt x="7296780" y="0"/>
                  <a:pt x="10083837" y="896110"/>
                  <a:pt x="12181892" y="2366387"/>
                </a:cubicBezTo>
                <a:lnTo>
                  <a:pt x="12204400" y="2382933"/>
                </a:lnTo>
                <a:lnTo>
                  <a:pt x="12204400" y="3000194"/>
                </a:lnTo>
                <a:lnTo>
                  <a:pt x="0" y="3000194"/>
                </a:lnTo>
                <a:lnTo>
                  <a:pt x="0" y="606289"/>
                </a:lnTo>
                <a:lnTo>
                  <a:pt x="176143" y="552740"/>
                </a:lnTo>
                <a:cubicBezTo>
                  <a:pt x="1442779" y="195153"/>
                  <a:pt x="2810967" y="0"/>
                  <a:pt x="4238271" y="0"/>
                </a:cubicBezTo>
                <a:close/>
              </a:path>
            </a:pathLst>
          </a:custGeom>
          <a:solidFill>
            <a:srgbClr val="1C4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599">
              <a:solidFill>
                <a:srgbClr val="FFFFFF"/>
              </a:solidFill>
            </a:endParaRPr>
          </a:p>
        </p:txBody>
      </p:sp>
      <p:sp>
        <p:nvSpPr>
          <p:cNvPr id="25" name="任意多边形"/>
          <p:cNvSpPr/>
          <p:nvPr/>
        </p:nvSpPr>
        <p:spPr>
          <a:xfrm rot="16200000">
            <a:off x="5563217" y="227430"/>
            <a:ext cx="6854431" cy="6403147"/>
          </a:xfrm>
          <a:custGeom>
            <a:avLst/>
            <a:gdLst>
              <a:gd name="connsiteX0" fmla="*/ 6858001 w 6858001"/>
              <a:gd name="connsiteY0" fmla="*/ 2228989 h 6403147"/>
              <a:gd name="connsiteX1" fmla="*/ 6858001 w 6858001"/>
              <a:gd name="connsiteY1" fmla="*/ 2774314 h 6403147"/>
              <a:gd name="connsiteX2" fmla="*/ 6858001 w 6858001"/>
              <a:gd name="connsiteY2" fmla="*/ 2806373 h 6403147"/>
              <a:gd name="connsiteX3" fmla="*/ 6858001 w 6858001"/>
              <a:gd name="connsiteY3" fmla="*/ 6403147 h 6403147"/>
              <a:gd name="connsiteX4" fmla="*/ 0 w 6858001"/>
              <a:gd name="connsiteY4" fmla="*/ 6403146 h 6403147"/>
              <a:gd name="connsiteX5" fmla="*/ 0 w 6858001"/>
              <a:gd name="connsiteY5" fmla="*/ 2774314 h 6403147"/>
              <a:gd name="connsiteX6" fmla="*/ 2 w 6858001"/>
              <a:gd name="connsiteY6" fmla="*/ 2774314 h 6403147"/>
              <a:gd name="connsiteX7" fmla="*/ 2 w 6858001"/>
              <a:gd name="connsiteY7" fmla="*/ 567121 h 6403147"/>
              <a:gd name="connsiteX8" fmla="*/ 98982 w 6858001"/>
              <a:gd name="connsiteY8" fmla="*/ 517031 h 6403147"/>
              <a:gd name="connsiteX9" fmla="*/ 2381607 w 6858001"/>
              <a:gd name="connsiteY9" fmla="*/ 0 h 6403147"/>
              <a:gd name="connsiteX10" fmla="*/ 6845353 w 6858001"/>
              <a:gd name="connsiteY10" fmla="*/ 2213512 h 6403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58001" h="6403147">
                <a:moveTo>
                  <a:pt x="6858001" y="2228989"/>
                </a:moveTo>
                <a:lnTo>
                  <a:pt x="6858001" y="2774314"/>
                </a:lnTo>
                <a:lnTo>
                  <a:pt x="6858001" y="2806373"/>
                </a:lnTo>
                <a:lnTo>
                  <a:pt x="6858001" y="6403147"/>
                </a:lnTo>
                <a:lnTo>
                  <a:pt x="0" y="6403146"/>
                </a:lnTo>
                <a:lnTo>
                  <a:pt x="0" y="2774314"/>
                </a:lnTo>
                <a:lnTo>
                  <a:pt x="2" y="2774314"/>
                </a:lnTo>
                <a:lnTo>
                  <a:pt x="2" y="567121"/>
                </a:lnTo>
                <a:lnTo>
                  <a:pt x="98982" y="517031"/>
                </a:lnTo>
                <a:cubicBezTo>
                  <a:pt x="810741" y="182545"/>
                  <a:pt x="1579564" y="0"/>
                  <a:pt x="2381607" y="0"/>
                </a:cubicBezTo>
                <a:cubicBezTo>
                  <a:pt x="4100270" y="0"/>
                  <a:pt x="5666396" y="838219"/>
                  <a:pt x="6845353" y="221351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zh-CN" altLang="en-US" sz="1599" dirty="0">
              <a:solidFill>
                <a:srgbClr val="FFFFFF"/>
              </a:solidFill>
            </a:endParaRPr>
          </a:p>
        </p:txBody>
      </p:sp>
      <p:sp>
        <p:nvSpPr>
          <p:cNvPr id="26" name="椭圆"/>
          <p:cNvSpPr/>
          <p:nvPr/>
        </p:nvSpPr>
        <p:spPr>
          <a:xfrm>
            <a:off x="5055685" y="1211294"/>
            <a:ext cx="1814536" cy="1813591"/>
          </a:xfrm>
          <a:prstGeom prst="ellipse">
            <a:avLst/>
          </a:prstGeom>
          <a:solidFill>
            <a:schemeClr val="accent1"/>
          </a:solidFill>
          <a:ln w="1270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599">
              <a:solidFill>
                <a:srgbClr val="FFFFFF"/>
              </a:solidFill>
            </a:endParaRPr>
          </a:p>
        </p:txBody>
      </p:sp>
      <p:sp>
        <p:nvSpPr>
          <p:cNvPr id="27" name="文本"/>
          <p:cNvSpPr/>
          <p:nvPr/>
        </p:nvSpPr>
        <p:spPr>
          <a:xfrm>
            <a:off x="7932978" y="1414390"/>
            <a:ext cx="2233304" cy="461537"/>
          </a:xfrm>
          <a:prstGeom prst="rect">
            <a:avLst/>
          </a:prstGeom>
          <a:noFill/>
        </p:spPr>
        <p:txBody>
          <a:bodyPr wrap="none">
            <a:spAutoFit/>
          </a:bodyPr>
          <a:lstStyle/>
          <a:p>
            <a:pPr>
              <a:defRPr/>
            </a:pPr>
            <a:r>
              <a:rPr lang="zh-CN" altLang="en-US" sz="2399" b="1" spc="250" dirty="0">
                <a:solidFill>
                  <a:srgbClr val="13668E"/>
                </a:solidFill>
                <a:latin typeface="黑体" panose="02010609060101010101" charset="-122"/>
                <a:ea typeface="黑体" panose="02010609060101010101" charset="-122"/>
              </a:rPr>
              <a:t>出库作业准备</a:t>
            </a:r>
          </a:p>
        </p:txBody>
      </p:sp>
      <p:sp>
        <p:nvSpPr>
          <p:cNvPr id="28" name="文字"/>
          <p:cNvSpPr/>
          <p:nvPr/>
        </p:nvSpPr>
        <p:spPr>
          <a:xfrm>
            <a:off x="7981897" y="2415960"/>
            <a:ext cx="1550424" cy="461537"/>
          </a:xfrm>
          <a:prstGeom prst="rect">
            <a:avLst/>
          </a:prstGeom>
          <a:noFill/>
        </p:spPr>
        <p:txBody>
          <a:bodyPr wrap="none">
            <a:spAutoFit/>
          </a:bodyPr>
          <a:lstStyle/>
          <a:p>
            <a:pPr>
              <a:defRPr/>
            </a:pPr>
            <a:r>
              <a:rPr lang="zh-CN" altLang="en-US" sz="2399" b="1" spc="250" dirty="0">
                <a:solidFill>
                  <a:srgbClr val="13668E"/>
                </a:solidFill>
                <a:latin typeface="黑体" panose="02010609060101010101" charset="-122"/>
                <a:ea typeface="黑体" panose="02010609060101010101" charset="-122"/>
              </a:rPr>
              <a:t>补货作业</a:t>
            </a:r>
          </a:p>
        </p:txBody>
      </p:sp>
      <p:sp>
        <p:nvSpPr>
          <p:cNvPr id="29" name="文本"/>
          <p:cNvSpPr/>
          <p:nvPr/>
        </p:nvSpPr>
        <p:spPr>
          <a:xfrm>
            <a:off x="7953511" y="3379104"/>
            <a:ext cx="1550424" cy="461537"/>
          </a:xfrm>
          <a:prstGeom prst="rect">
            <a:avLst/>
          </a:prstGeom>
          <a:noFill/>
        </p:spPr>
        <p:txBody>
          <a:bodyPr wrap="none">
            <a:spAutoFit/>
          </a:bodyPr>
          <a:lstStyle/>
          <a:p>
            <a:r>
              <a:rPr lang="zh-CN" altLang="en-US" sz="2399" b="1" spc="250" dirty="0">
                <a:solidFill>
                  <a:srgbClr val="13668E"/>
                </a:solidFill>
                <a:latin typeface="黑体" panose="02010609060101010101" charset="-122"/>
                <a:ea typeface="黑体" panose="02010609060101010101" charset="-122"/>
              </a:rPr>
              <a:t>拣货作业</a:t>
            </a:r>
          </a:p>
        </p:txBody>
      </p:sp>
      <p:sp>
        <p:nvSpPr>
          <p:cNvPr id="35" name="文本框"/>
          <p:cNvSpPr>
            <a:spLocks noChangeAspect="1"/>
          </p:cNvSpPr>
          <p:nvPr/>
        </p:nvSpPr>
        <p:spPr>
          <a:xfrm>
            <a:off x="7233233" y="3380160"/>
            <a:ext cx="530579" cy="530303"/>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wrap="none" lIns="71963" rtlCol="0" anchor="ctr"/>
          <a:lstStyle/>
          <a:p>
            <a:pPr algn="ctr">
              <a:defRPr/>
            </a:pPr>
            <a:r>
              <a:rPr lang="en-US" altLang="zh-CN" sz="2399" i="1" dirty="0">
                <a:solidFill>
                  <a:srgbClr val="FFFFFF"/>
                </a:solidFill>
                <a:latin typeface="黑体" panose="02010609060101010101" charset="-122"/>
                <a:ea typeface="黑体" panose="02010609060101010101" charset="-122"/>
                <a:cs typeface="Arial" panose="020B0604020202020204" pitchFamily="34" charset="0"/>
              </a:rPr>
              <a:t>3</a:t>
            </a:r>
            <a:endParaRPr lang="zh-CN" altLang="en-US" sz="2399" i="1" dirty="0">
              <a:solidFill>
                <a:srgbClr val="FFFFFF"/>
              </a:solidFill>
              <a:latin typeface="黑体" panose="02010609060101010101" charset="-122"/>
              <a:ea typeface="黑体" panose="02010609060101010101" charset="-122"/>
              <a:cs typeface="Arial" panose="020B0604020202020204" pitchFamily="34" charset="0"/>
            </a:endParaRPr>
          </a:p>
        </p:txBody>
      </p:sp>
      <p:sp>
        <p:nvSpPr>
          <p:cNvPr id="36" name="文本框"/>
          <p:cNvSpPr>
            <a:spLocks noChangeAspect="1"/>
          </p:cNvSpPr>
          <p:nvPr/>
        </p:nvSpPr>
        <p:spPr>
          <a:xfrm>
            <a:off x="7215339" y="2356696"/>
            <a:ext cx="530579" cy="530303"/>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wrap="none" lIns="71963" rtlCol="0" anchor="ctr"/>
          <a:lstStyle/>
          <a:p>
            <a:pPr algn="ctr">
              <a:defRPr/>
            </a:pPr>
            <a:r>
              <a:rPr lang="en-US" altLang="zh-CN" sz="2399" i="1" dirty="0">
                <a:solidFill>
                  <a:srgbClr val="FFFFFF"/>
                </a:solidFill>
                <a:latin typeface="黑体" panose="02010609060101010101" charset="-122"/>
                <a:ea typeface="黑体" panose="02010609060101010101" charset="-122"/>
                <a:cs typeface="Arial" panose="020B0604020202020204" pitchFamily="34" charset="0"/>
              </a:rPr>
              <a:t>2</a:t>
            </a:r>
            <a:endParaRPr lang="zh-CN" altLang="en-US" sz="2399" i="1" dirty="0">
              <a:solidFill>
                <a:srgbClr val="FFFFFF"/>
              </a:solidFill>
              <a:latin typeface="黑体" panose="02010609060101010101" charset="-122"/>
              <a:ea typeface="黑体" panose="02010609060101010101" charset="-122"/>
              <a:cs typeface="Arial" panose="020B0604020202020204" pitchFamily="34" charset="0"/>
            </a:endParaRPr>
          </a:p>
        </p:txBody>
      </p:sp>
      <p:sp>
        <p:nvSpPr>
          <p:cNvPr id="37" name="文本框"/>
          <p:cNvSpPr>
            <a:spLocks noChangeAspect="1"/>
          </p:cNvSpPr>
          <p:nvPr/>
        </p:nvSpPr>
        <p:spPr>
          <a:xfrm>
            <a:off x="7199726" y="1333809"/>
            <a:ext cx="530579" cy="530303"/>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wrap="none" lIns="71963" rtlCol="0" anchor="ctr"/>
          <a:lstStyle/>
          <a:p>
            <a:pPr algn="ctr">
              <a:defRPr/>
            </a:pPr>
            <a:r>
              <a:rPr lang="en-US" altLang="zh-CN" sz="2399" i="1" dirty="0">
                <a:solidFill>
                  <a:srgbClr val="FFFFFF"/>
                </a:solidFill>
                <a:latin typeface="黑体" panose="02010609060101010101" charset="-122"/>
                <a:ea typeface="黑体" panose="02010609060101010101" charset="-122"/>
                <a:cs typeface="Arial" panose="020B0604020202020204" pitchFamily="34" charset="0"/>
              </a:rPr>
              <a:t>1</a:t>
            </a:r>
            <a:endParaRPr lang="zh-CN" altLang="en-US" sz="2399" i="1" dirty="0">
              <a:solidFill>
                <a:srgbClr val="FFFFFF"/>
              </a:solidFill>
              <a:latin typeface="黑体" panose="02010609060101010101" charset="-122"/>
              <a:ea typeface="黑体" panose="02010609060101010101" charset="-122"/>
              <a:cs typeface="Arial" panose="020B0604020202020204" pitchFamily="34" charset="0"/>
            </a:endParaRPr>
          </a:p>
        </p:txBody>
      </p:sp>
      <p:sp>
        <p:nvSpPr>
          <p:cNvPr id="38" name="文本"/>
          <p:cNvSpPr/>
          <p:nvPr/>
        </p:nvSpPr>
        <p:spPr>
          <a:xfrm>
            <a:off x="5417174" y="2256931"/>
            <a:ext cx="1091570" cy="367794"/>
          </a:xfrm>
          <a:prstGeom prst="rect">
            <a:avLst/>
          </a:prstGeom>
        </p:spPr>
        <p:txBody>
          <a:bodyPr wrap="none" lIns="143925">
            <a:spAutoFit/>
          </a:bodyPr>
          <a:lstStyle/>
          <a:p>
            <a:pPr algn="ctr">
              <a:lnSpc>
                <a:spcPct val="120000"/>
              </a:lnSpc>
              <a:defRPr/>
            </a:pPr>
            <a:r>
              <a:rPr lang="en-US" altLang="zh-CN" sz="1599" kern="0" spc="100" dirty="0">
                <a:solidFill>
                  <a:srgbClr val="DDDDDD"/>
                </a:solidFill>
                <a:ea typeface="+mj-ea"/>
              </a:rPr>
              <a:t>Contents</a:t>
            </a:r>
            <a:endParaRPr lang="en-US" altLang="ko-KR" sz="1599" kern="0" spc="100" dirty="0">
              <a:solidFill>
                <a:srgbClr val="DDDDDD"/>
              </a:solidFill>
              <a:ea typeface="+mj-ea"/>
            </a:endParaRPr>
          </a:p>
        </p:txBody>
      </p:sp>
      <p:sp>
        <p:nvSpPr>
          <p:cNvPr id="39" name="标题"/>
          <p:cNvSpPr txBox="1">
            <a:spLocks noChangeArrowheads="1"/>
          </p:cNvSpPr>
          <p:nvPr/>
        </p:nvSpPr>
        <p:spPr bwMode="auto">
          <a:xfrm>
            <a:off x="5282524" y="1549734"/>
            <a:ext cx="1360859" cy="778141"/>
          </a:xfrm>
          <a:prstGeom prst="rect">
            <a:avLst/>
          </a:prstGeom>
          <a:noFill/>
          <a:ln>
            <a:noFill/>
          </a:ln>
        </p:spPr>
        <p:txBody>
          <a:bodyPr wrap="none" lIns="89953" rIns="89953" anchor="ctr" anchorCtr="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120000"/>
              </a:lnSpc>
              <a:defRPr/>
            </a:pPr>
            <a:r>
              <a:rPr lang="zh-CN" altLang="en-US" sz="3998" b="1" spc="600" dirty="0">
                <a:solidFill>
                  <a:srgbClr val="FFFFFF"/>
                </a:solidFill>
                <a:latin typeface="思源黑体 CN"/>
                <a:ea typeface="+mj-ea"/>
              </a:rPr>
              <a:t>目录</a:t>
            </a:r>
            <a:endParaRPr lang="en-US" altLang="zh-CN" sz="3998" b="1" spc="600" dirty="0">
              <a:solidFill>
                <a:srgbClr val="FFFFFF"/>
              </a:solidFill>
              <a:latin typeface="思源黑体 CN"/>
              <a:ea typeface="+mj-ea"/>
            </a:endParaRPr>
          </a:p>
        </p:txBody>
      </p:sp>
      <p:pic>
        <p:nvPicPr>
          <p:cNvPr id="8" name="图片 7"/>
          <p:cNvPicPr>
            <a:picLocks noChangeAspect="1"/>
          </p:cNvPicPr>
          <p:nvPr/>
        </p:nvPicPr>
        <p:blipFill>
          <a:blip r:embed="rId4">
            <a:extLst>
              <a:ext uri="{BEBA8EAE-BF5A-486C-A8C5-ECC9F3942E4B}">
                <a14:imgProps xmlns:a14="http://schemas.microsoft.com/office/drawing/2010/main">
                  <a14:imgLayer r:embed="rId5">
                    <a14:imgEffect>
                      <a14:saturation sat="200000"/>
                    </a14:imgEffect>
                  </a14:imgLayer>
                </a14:imgProps>
              </a:ext>
            </a:extLst>
          </a:blip>
          <a:stretch>
            <a:fillRect/>
          </a:stretch>
        </p:blipFill>
        <p:spPr>
          <a:xfrm>
            <a:off x="6" y="8067"/>
            <a:ext cx="1142352" cy="298562"/>
          </a:xfrm>
          <a:prstGeom prst="rect">
            <a:avLst/>
          </a:prstGeom>
        </p:spPr>
      </p:pic>
      <p:grpSp>
        <p:nvGrpSpPr>
          <p:cNvPr id="2" name="组合 1"/>
          <p:cNvGrpSpPr/>
          <p:nvPr/>
        </p:nvGrpSpPr>
        <p:grpSpPr>
          <a:xfrm>
            <a:off x="9596417" y="6163100"/>
            <a:ext cx="2372205" cy="930537"/>
            <a:chOff x="8622168" y="6183259"/>
            <a:chExt cx="2372205" cy="931022"/>
          </a:xfrm>
        </p:grpSpPr>
        <p:pic>
          <p:nvPicPr>
            <p:cNvPr id="9" name="图片 8"/>
            <p:cNvPicPr>
              <a:picLocks noChangeAspect="1"/>
            </p:cNvPicPr>
            <p:nvPr/>
          </p:nvPicPr>
          <p:blipFill>
            <a:blip r:embed="rId6" cstate="print">
              <a:extLst>
                <a:ext uri="{BEBA8EAE-BF5A-486C-A8C5-ECC9F3942E4B}">
                  <a14:imgProps xmlns:a14="http://schemas.microsoft.com/office/drawing/2010/main">
                    <a14:imgLayer r:embed="rId7">
                      <a14:imgEffect>
                        <a14:brightnessContrast contrast="-20000"/>
                      </a14:imgEffect>
                      <a14:imgEffect>
                        <a14:colorTemperature colorTemp="112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10124629" y="6183259"/>
              <a:ext cx="869744" cy="931022"/>
            </a:xfrm>
            <a:prstGeom prst="rect">
              <a:avLst/>
            </a:prstGeom>
          </p:spPr>
        </p:pic>
        <p:sp>
          <p:nvSpPr>
            <p:cNvPr id="10" name="文本框 9"/>
            <p:cNvSpPr txBox="1"/>
            <p:nvPr/>
          </p:nvSpPr>
          <p:spPr>
            <a:xfrm>
              <a:off x="8622168" y="6498532"/>
              <a:ext cx="2143759"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695" tIns="45695" rIns="45695" bIns="45695" numCol="1" spcCol="38100" rtlCol="0" anchor="t">
              <a:spAutoFit/>
            </a:bodyPr>
            <a:lstStyle/>
            <a:p>
              <a:pPr hangingPunct="0"/>
              <a:r>
                <a:rPr lang="zh-CN" altLang="en-US" sz="1199" dirty="0">
                  <a:solidFill>
                    <a:srgbClr val="014864"/>
                  </a:solidFill>
                  <a:latin typeface="黑体" panose="02010609060101010101" charset="-122"/>
                  <a:ea typeface="黑体" panose="02010609060101010101" charset="-122"/>
                  <a:sym typeface="Calibri" panose="020F0502020204030204"/>
                </a:rPr>
                <a:t>合作企业与技术支持：</a:t>
              </a:r>
            </a:p>
          </p:txBody>
        </p:sp>
      </p:grpSp>
      <p:sp>
        <p:nvSpPr>
          <p:cNvPr id="21" name="文本"/>
          <p:cNvSpPr/>
          <p:nvPr/>
        </p:nvSpPr>
        <p:spPr>
          <a:xfrm>
            <a:off x="7981897" y="4363936"/>
            <a:ext cx="1550424" cy="461537"/>
          </a:xfrm>
          <a:prstGeom prst="rect">
            <a:avLst/>
          </a:prstGeom>
          <a:solidFill>
            <a:schemeClr val="bg1"/>
          </a:solidFill>
        </p:spPr>
        <p:txBody>
          <a:bodyPr wrap="none">
            <a:spAutoFit/>
          </a:bodyPr>
          <a:lstStyle/>
          <a:p>
            <a:r>
              <a:rPr lang="zh-CN" altLang="en-US" sz="2399" b="1" spc="250" dirty="0">
                <a:solidFill>
                  <a:srgbClr val="13668E"/>
                </a:solidFill>
                <a:latin typeface="黑体" panose="02010609060101010101" charset="-122"/>
                <a:ea typeface="黑体" panose="02010609060101010101" charset="-122"/>
              </a:rPr>
              <a:t>验货作业</a:t>
            </a:r>
          </a:p>
        </p:txBody>
      </p:sp>
      <p:sp>
        <p:nvSpPr>
          <p:cNvPr id="22" name="文本框"/>
          <p:cNvSpPr>
            <a:spLocks noChangeAspect="1"/>
          </p:cNvSpPr>
          <p:nvPr/>
        </p:nvSpPr>
        <p:spPr>
          <a:xfrm>
            <a:off x="7273122" y="4363936"/>
            <a:ext cx="530579" cy="530303"/>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wrap="none" lIns="71963" rtlCol="0" anchor="ctr"/>
          <a:lstStyle/>
          <a:p>
            <a:pPr algn="ctr">
              <a:defRPr/>
            </a:pPr>
            <a:r>
              <a:rPr lang="en-US" altLang="zh-CN" sz="2399" i="1" dirty="0">
                <a:solidFill>
                  <a:srgbClr val="FFFFFF"/>
                </a:solidFill>
                <a:latin typeface="黑体" panose="02010609060101010101" charset="-122"/>
                <a:ea typeface="黑体" panose="02010609060101010101" charset="-122"/>
                <a:cs typeface="Arial" panose="020B0604020202020204" pitchFamily="34" charset="0"/>
              </a:rPr>
              <a:t>4</a:t>
            </a:r>
            <a:endParaRPr lang="zh-CN" altLang="en-US" sz="2399" i="1" dirty="0">
              <a:solidFill>
                <a:srgbClr val="FFFFFF"/>
              </a:solidFill>
              <a:latin typeface="黑体" panose="02010609060101010101" charset="-122"/>
              <a:ea typeface="黑体" panose="02010609060101010101" charset="-122"/>
              <a:cs typeface="Arial" panose="020B0604020202020204" pitchFamily="34" charset="0"/>
            </a:endParaRPr>
          </a:p>
        </p:txBody>
      </p:sp>
      <p:sp>
        <p:nvSpPr>
          <p:cNvPr id="23" name="文本"/>
          <p:cNvSpPr/>
          <p:nvPr/>
        </p:nvSpPr>
        <p:spPr>
          <a:xfrm>
            <a:off x="8003627" y="5241372"/>
            <a:ext cx="1550424" cy="461537"/>
          </a:xfrm>
          <a:prstGeom prst="rect">
            <a:avLst/>
          </a:prstGeom>
          <a:solidFill>
            <a:srgbClr val="71BB17"/>
          </a:solidFill>
        </p:spPr>
        <p:txBody>
          <a:bodyPr wrap="none">
            <a:spAutoFit/>
          </a:bodyPr>
          <a:lstStyle/>
          <a:p>
            <a:r>
              <a:rPr lang="zh-CN" altLang="en-US" sz="2399" b="1" spc="250" dirty="0">
                <a:solidFill>
                  <a:schemeClr val="bg1"/>
                </a:solidFill>
                <a:latin typeface="黑体" panose="02010609060101010101" charset="-122"/>
                <a:ea typeface="黑体" panose="02010609060101010101" charset="-122"/>
              </a:rPr>
              <a:t>发运作业</a:t>
            </a:r>
          </a:p>
        </p:txBody>
      </p:sp>
      <p:sp>
        <p:nvSpPr>
          <p:cNvPr id="30" name="文本框"/>
          <p:cNvSpPr>
            <a:spLocks noChangeAspect="1"/>
          </p:cNvSpPr>
          <p:nvPr/>
        </p:nvSpPr>
        <p:spPr>
          <a:xfrm>
            <a:off x="7345093" y="5241372"/>
            <a:ext cx="530579" cy="530303"/>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wrap="none" lIns="71963" rtlCol="0" anchor="ctr"/>
          <a:lstStyle/>
          <a:p>
            <a:pPr algn="ctr">
              <a:defRPr/>
            </a:pPr>
            <a:r>
              <a:rPr lang="en-US" altLang="zh-CN" sz="2399" i="1" dirty="0">
                <a:solidFill>
                  <a:srgbClr val="FFFFFF"/>
                </a:solidFill>
                <a:latin typeface="黑体" panose="02010609060101010101" charset="-122"/>
                <a:ea typeface="黑体" panose="02010609060101010101" charset="-122"/>
                <a:cs typeface="Arial" panose="020B0604020202020204" pitchFamily="34" charset="0"/>
              </a:rPr>
              <a:t>5</a:t>
            </a:r>
            <a:endParaRPr lang="zh-CN" altLang="en-US" sz="2399" i="1" dirty="0">
              <a:solidFill>
                <a:srgbClr val="FFFFFF"/>
              </a:solidFill>
              <a:latin typeface="黑体" panose="02010609060101010101" charset="-122"/>
              <a:ea typeface="黑体" panose="02010609060101010101"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down)">
                                      <p:cBhvr>
                                        <p:cTn id="11" dur="500"/>
                                        <p:tgtEl>
                                          <p:spTgt spid="2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par>
                          <p:cTn id="22" fill="hold">
                            <p:stCondLst>
                              <p:cond delay="15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000"/>
                            </p:stCondLst>
                            <p:childTnLst>
                              <p:par>
                                <p:cTn id="28" presetID="16" presetClass="entr" presetSubtype="37"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barn(outVertical)">
                                      <p:cBhvr>
                                        <p:cTn id="30" dur="500"/>
                                        <p:tgtEl>
                                          <p:spTgt spid="39"/>
                                        </p:tgtEl>
                                      </p:cBhvr>
                                    </p:animEffect>
                                  </p:childTnLst>
                                </p:cTn>
                              </p:par>
                            </p:childTnLst>
                          </p:cTn>
                        </p:par>
                        <p:par>
                          <p:cTn id="31" fill="hold">
                            <p:stCondLst>
                              <p:cond delay="2500"/>
                            </p:stCondLst>
                            <p:childTnLst>
                              <p:par>
                                <p:cTn id="32" presetID="10"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500"/>
                                        <p:tgtEl>
                                          <p:spTgt spid="38"/>
                                        </p:tgtEl>
                                      </p:cBhvr>
                                    </p:animEffect>
                                  </p:childTnLst>
                                </p:cTn>
                              </p:par>
                            </p:childTnLst>
                          </p:cTn>
                        </p:par>
                        <p:par>
                          <p:cTn id="35" fill="hold">
                            <p:stCondLst>
                              <p:cond delay="3000"/>
                            </p:stCondLst>
                            <p:childTnLst>
                              <p:par>
                                <p:cTn id="36" presetID="23" presetClass="entr" presetSubtype="16"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left)">
                                      <p:cBhvr>
                                        <p:cTn id="43" dur="500"/>
                                        <p:tgtEl>
                                          <p:spTgt spid="27"/>
                                        </p:tgtEl>
                                      </p:cBhvr>
                                    </p:animEffect>
                                  </p:childTnLst>
                                </p:cTn>
                              </p:par>
                            </p:childTnLst>
                          </p:cTn>
                        </p:par>
                        <p:par>
                          <p:cTn id="44" fill="hold">
                            <p:stCondLst>
                              <p:cond delay="4000"/>
                            </p:stCondLst>
                            <p:childTnLst>
                              <p:par>
                                <p:cTn id="45" presetID="23" presetClass="entr" presetSubtype="16"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childTnLst>
                                </p:cTn>
                              </p:par>
                            </p:childTnLst>
                          </p:cTn>
                        </p:par>
                        <p:par>
                          <p:cTn id="49" fill="hold">
                            <p:stCondLst>
                              <p:cond delay="4500"/>
                            </p:stCondLst>
                            <p:childTnLst>
                              <p:par>
                                <p:cTn id="50" presetID="22" presetClass="entr" presetSubtype="8"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wipe(left)">
                                      <p:cBhvr>
                                        <p:cTn id="52" dur="500"/>
                                        <p:tgtEl>
                                          <p:spTgt spid="28"/>
                                        </p:tgtEl>
                                      </p:cBhvr>
                                    </p:animEffect>
                                  </p:childTnLst>
                                </p:cTn>
                              </p:par>
                            </p:childTnLst>
                          </p:cTn>
                        </p:par>
                        <p:par>
                          <p:cTn id="53" fill="hold">
                            <p:stCondLst>
                              <p:cond delay="5000"/>
                            </p:stCondLst>
                            <p:childTnLst>
                              <p:par>
                                <p:cTn id="54" presetID="2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childTnLst>
                                </p:cTn>
                              </p:par>
                            </p:childTnLst>
                          </p:cTn>
                        </p:par>
                        <p:par>
                          <p:cTn id="58" fill="hold">
                            <p:stCondLst>
                              <p:cond delay="5500"/>
                            </p:stCondLst>
                            <p:childTnLst>
                              <p:par>
                                <p:cTn id="59" presetID="2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wipe(left)">
                                      <p:cBhvr>
                                        <p:cTn id="61" dur="500"/>
                                        <p:tgtEl>
                                          <p:spTgt spid="29"/>
                                        </p:tgtEl>
                                      </p:cBhvr>
                                    </p:animEffect>
                                  </p:childTnLst>
                                </p:cTn>
                              </p:par>
                              <p:par>
                                <p:cTn id="62" presetID="53" presetClass="entr" presetSubtype="16" fill="hold" nodeType="withEffect">
                                  <p:stCondLst>
                                    <p:cond delay="0"/>
                                  </p:stCondLst>
                                  <p:childTnLst>
                                    <p:set>
                                      <p:cBhvr>
                                        <p:cTn id="63" dur="1" fill="hold">
                                          <p:stCondLst>
                                            <p:cond delay="0"/>
                                          </p:stCondLst>
                                        </p:cTn>
                                        <p:tgtEl>
                                          <p:spTgt spid="2"/>
                                        </p:tgtEl>
                                        <p:attrNameLst>
                                          <p:attrName>style.visibility</p:attrName>
                                        </p:attrNameLst>
                                      </p:cBhvr>
                                      <p:to>
                                        <p:strVal val="visible"/>
                                      </p:to>
                                    </p:set>
                                    <p:anim calcmode="lin" valueType="num">
                                      <p:cBhvr>
                                        <p:cTn id="64" dur="500" fill="hold"/>
                                        <p:tgtEl>
                                          <p:spTgt spid="2"/>
                                        </p:tgtEl>
                                        <p:attrNameLst>
                                          <p:attrName>ppt_w</p:attrName>
                                        </p:attrNameLst>
                                      </p:cBhvr>
                                      <p:tavLst>
                                        <p:tav tm="0">
                                          <p:val>
                                            <p:fltVal val="0"/>
                                          </p:val>
                                        </p:tav>
                                        <p:tav tm="100000">
                                          <p:val>
                                            <p:strVal val="#ppt_w"/>
                                          </p:val>
                                        </p:tav>
                                      </p:tavLst>
                                    </p:anim>
                                    <p:anim calcmode="lin" valueType="num">
                                      <p:cBhvr>
                                        <p:cTn id="65" dur="500" fill="hold"/>
                                        <p:tgtEl>
                                          <p:spTgt spid="2"/>
                                        </p:tgtEl>
                                        <p:attrNameLst>
                                          <p:attrName>ppt_h</p:attrName>
                                        </p:attrNameLst>
                                      </p:cBhvr>
                                      <p:tavLst>
                                        <p:tav tm="0">
                                          <p:val>
                                            <p:fltVal val="0"/>
                                          </p:val>
                                        </p:tav>
                                        <p:tav tm="100000">
                                          <p:val>
                                            <p:strVal val="#ppt_h"/>
                                          </p:val>
                                        </p:tav>
                                      </p:tavLst>
                                    </p:anim>
                                    <p:animEffect transition="in" filter="fade">
                                      <p:cBhvr>
                                        <p:cTn id="66" dur="500"/>
                                        <p:tgtEl>
                                          <p:spTgt spid="2"/>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22"/>
                                        </p:tgtEl>
                                        <p:attrNameLst>
                                          <p:attrName>style.visibility</p:attrName>
                                        </p:attrNameLst>
                                      </p:cBhvr>
                                      <p:to>
                                        <p:strVal val="visible"/>
                                      </p:to>
                                    </p:set>
                                    <p:anim calcmode="lin" valueType="num">
                                      <p:cBhvr>
                                        <p:cTn id="70" dur="500" fill="hold"/>
                                        <p:tgtEl>
                                          <p:spTgt spid="22"/>
                                        </p:tgtEl>
                                        <p:attrNameLst>
                                          <p:attrName>ppt_w</p:attrName>
                                        </p:attrNameLst>
                                      </p:cBhvr>
                                      <p:tavLst>
                                        <p:tav tm="0">
                                          <p:val>
                                            <p:fltVal val="0"/>
                                          </p:val>
                                        </p:tav>
                                        <p:tav tm="100000">
                                          <p:val>
                                            <p:strVal val="#ppt_w"/>
                                          </p:val>
                                        </p:tav>
                                      </p:tavLst>
                                    </p:anim>
                                    <p:anim calcmode="lin" valueType="num">
                                      <p:cBhvr>
                                        <p:cTn id="71" dur="500" fill="hold"/>
                                        <p:tgtEl>
                                          <p:spTgt spid="22"/>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8" fill="hold" grpId="0" nodeType="after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wipe(left)">
                                      <p:cBhvr>
                                        <p:cTn id="75" dur="500"/>
                                        <p:tgtEl>
                                          <p:spTgt spid="21"/>
                                        </p:tgtEl>
                                      </p:cBhvr>
                                    </p:animEffect>
                                  </p:childTnLst>
                                </p:cTn>
                              </p:par>
                            </p:childTnLst>
                          </p:cTn>
                        </p:par>
                        <p:par>
                          <p:cTn id="76" fill="hold">
                            <p:stCondLst>
                              <p:cond delay="7000"/>
                            </p:stCondLst>
                            <p:childTnLst>
                              <p:par>
                                <p:cTn id="77" presetID="23" presetClass="entr" presetSubtype="16"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childTnLst>
                                </p:cTn>
                              </p:par>
                            </p:childTnLst>
                          </p:cTn>
                        </p:par>
                        <p:par>
                          <p:cTn id="81" fill="hold">
                            <p:stCondLst>
                              <p:cond delay="7500"/>
                            </p:stCondLst>
                            <p:childTnLst>
                              <p:par>
                                <p:cTn id="82" presetID="22" presetClass="entr" presetSubtype="8" fill="hold" grpId="0" nodeType="afterEffect">
                                  <p:stCondLst>
                                    <p:cond delay="0"/>
                                  </p:stCondLst>
                                  <p:childTnLst>
                                    <p:set>
                                      <p:cBhvr>
                                        <p:cTn id="83" dur="1" fill="hold">
                                          <p:stCondLst>
                                            <p:cond delay="0"/>
                                          </p:stCondLst>
                                        </p:cTn>
                                        <p:tgtEl>
                                          <p:spTgt spid="23"/>
                                        </p:tgtEl>
                                        <p:attrNameLst>
                                          <p:attrName>style.visibility</p:attrName>
                                        </p:attrNameLst>
                                      </p:cBhvr>
                                      <p:to>
                                        <p:strVal val="visible"/>
                                      </p:to>
                                    </p:set>
                                    <p:animEffect transition="in" filter="wipe(left)">
                                      <p:cBhvr>
                                        <p:cTn id="8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0" grpId="0" bldLvl="0" animBg="1"/>
      <p:bldP spid="24" grpId="0" bldLvl="0" animBg="1"/>
      <p:bldP spid="26" grpId="0" bldLvl="0" animBg="1"/>
      <p:bldP spid="27" grpId="0"/>
      <p:bldP spid="28" grpId="0"/>
      <p:bldP spid="29" grpId="0"/>
      <p:bldP spid="35" grpId="0" bldLvl="0" animBg="1"/>
      <p:bldP spid="36" grpId="0" bldLvl="0" animBg="1"/>
      <p:bldP spid="37" grpId="0" bldLvl="0" animBg="1"/>
      <p:bldP spid="38" grpId="0"/>
      <p:bldP spid="39" grpId="0"/>
      <p:bldP spid="21" grpId="0" animBg="1"/>
      <p:bldP spid="22" grpId="0" bldLvl="0" animBg="1"/>
      <p:bldP spid="23" grpId="0" animBg="1"/>
      <p:bldP spid="30"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p:cNvPicPr>
            <a:picLocks noChangeAspect="1"/>
          </p:cNvPicPr>
          <p:nvPr/>
        </p:nvPicPr>
        <p:blipFill>
          <a:blip r:embed="rId13">
            <a:extLst>
              <a:ext uri="{28A0092B-C50C-407E-A947-70E740481C1C}">
                <a14:useLocalDpi xmlns:a14="http://schemas.microsoft.com/office/drawing/2010/main" val="0"/>
              </a:ext>
            </a:extLst>
          </a:blip>
          <a:srcRect l="9947" r="9947"/>
          <a:stretch>
            <a:fillRect/>
          </a:stretch>
        </p:blipFill>
        <p:spPr>
          <a:xfrm>
            <a:off x="3172" y="1785"/>
            <a:ext cx="7619493" cy="6854430"/>
          </a:xfrm>
          <a:prstGeom prst="rect">
            <a:avLst/>
          </a:prstGeom>
        </p:spPr>
      </p:pic>
      <p:sp>
        <p:nvSpPr>
          <p:cNvPr id="4" name="矩形 3"/>
          <p:cNvSpPr/>
          <p:nvPr/>
        </p:nvSpPr>
        <p:spPr>
          <a:xfrm>
            <a:off x="3181" y="-17435"/>
            <a:ext cx="12151302" cy="6873651"/>
          </a:xfrm>
          <a:prstGeom prst="rect">
            <a:avLst/>
          </a:prstGeom>
          <a:solidFill>
            <a:srgbClr val="0E387F">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panose="020F0502020204030204"/>
              <a:ea typeface="微软雅黑" panose="020B0503020204020204" charset="-122"/>
            </a:endParaRPr>
          </a:p>
        </p:txBody>
      </p:sp>
      <p:sp>
        <p:nvSpPr>
          <p:cNvPr id="20" name="任意多边形"/>
          <p:cNvSpPr/>
          <p:nvPr/>
        </p:nvSpPr>
        <p:spPr>
          <a:xfrm rot="16200000">
            <a:off x="3179005" y="1729122"/>
            <a:ext cx="6854430" cy="3399755"/>
          </a:xfrm>
          <a:custGeom>
            <a:avLst/>
            <a:gdLst>
              <a:gd name="connsiteX0" fmla="*/ 4238271 w 12204400"/>
              <a:gd name="connsiteY0" fmla="*/ 0 h 3000194"/>
              <a:gd name="connsiteX1" fmla="*/ 12181892 w 12204400"/>
              <a:gd name="connsiteY1" fmla="*/ 2366387 h 3000194"/>
              <a:gd name="connsiteX2" fmla="*/ 12204400 w 12204400"/>
              <a:gd name="connsiteY2" fmla="*/ 2382933 h 3000194"/>
              <a:gd name="connsiteX3" fmla="*/ 12204400 w 12204400"/>
              <a:gd name="connsiteY3" fmla="*/ 3000194 h 3000194"/>
              <a:gd name="connsiteX4" fmla="*/ 0 w 12204400"/>
              <a:gd name="connsiteY4" fmla="*/ 3000194 h 3000194"/>
              <a:gd name="connsiteX5" fmla="*/ 0 w 12204400"/>
              <a:gd name="connsiteY5" fmla="*/ 606289 h 3000194"/>
              <a:gd name="connsiteX6" fmla="*/ 176143 w 12204400"/>
              <a:gd name="connsiteY6" fmla="*/ 552740 h 3000194"/>
              <a:gd name="connsiteX7" fmla="*/ 4238271 w 12204400"/>
              <a:gd name="connsiteY7" fmla="*/ 0 h 300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4400" h="3000194">
                <a:moveTo>
                  <a:pt x="4238271" y="0"/>
                </a:moveTo>
                <a:cubicBezTo>
                  <a:pt x="7296780" y="0"/>
                  <a:pt x="10083837" y="896110"/>
                  <a:pt x="12181892" y="2366387"/>
                </a:cubicBezTo>
                <a:lnTo>
                  <a:pt x="12204400" y="2382933"/>
                </a:lnTo>
                <a:lnTo>
                  <a:pt x="12204400" y="3000194"/>
                </a:lnTo>
                <a:lnTo>
                  <a:pt x="0" y="3000194"/>
                </a:lnTo>
                <a:lnTo>
                  <a:pt x="0" y="606289"/>
                </a:lnTo>
                <a:lnTo>
                  <a:pt x="176143" y="552740"/>
                </a:lnTo>
                <a:cubicBezTo>
                  <a:pt x="1442779" y="195153"/>
                  <a:pt x="2810967" y="0"/>
                  <a:pt x="4238271" y="0"/>
                </a:cubicBezTo>
                <a:close/>
              </a:path>
            </a:pathLst>
          </a:custGeom>
          <a:solidFill>
            <a:srgbClr val="71BB17">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sz="1600">
              <a:solidFill>
                <a:srgbClr val="FFFFFF"/>
              </a:solidFill>
            </a:endParaRPr>
          </a:p>
        </p:txBody>
      </p:sp>
      <p:sp>
        <p:nvSpPr>
          <p:cNvPr id="24" name="任意多边形"/>
          <p:cNvSpPr/>
          <p:nvPr/>
        </p:nvSpPr>
        <p:spPr>
          <a:xfrm rot="16200000">
            <a:off x="3466833" y="1729122"/>
            <a:ext cx="6854430" cy="3399755"/>
          </a:xfrm>
          <a:custGeom>
            <a:avLst/>
            <a:gdLst>
              <a:gd name="connsiteX0" fmla="*/ 4238271 w 12204400"/>
              <a:gd name="connsiteY0" fmla="*/ 0 h 3000194"/>
              <a:gd name="connsiteX1" fmla="*/ 12181892 w 12204400"/>
              <a:gd name="connsiteY1" fmla="*/ 2366387 h 3000194"/>
              <a:gd name="connsiteX2" fmla="*/ 12204400 w 12204400"/>
              <a:gd name="connsiteY2" fmla="*/ 2382933 h 3000194"/>
              <a:gd name="connsiteX3" fmla="*/ 12204400 w 12204400"/>
              <a:gd name="connsiteY3" fmla="*/ 3000194 h 3000194"/>
              <a:gd name="connsiteX4" fmla="*/ 0 w 12204400"/>
              <a:gd name="connsiteY4" fmla="*/ 3000194 h 3000194"/>
              <a:gd name="connsiteX5" fmla="*/ 0 w 12204400"/>
              <a:gd name="connsiteY5" fmla="*/ 606289 h 3000194"/>
              <a:gd name="connsiteX6" fmla="*/ 176143 w 12204400"/>
              <a:gd name="connsiteY6" fmla="*/ 552740 h 3000194"/>
              <a:gd name="connsiteX7" fmla="*/ 4238271 w 12204400"/>
              <a:gd name="connsiteY7" fmla="*/ 0 h 300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4400" h="3000194">
                <a:moveTo>
                  <a:pt x="4238271" y="0"/>
                </a:moveTo>
                <a:cubicBezTo>
                  <a:pt x="7296780" y="0"/>
                  <a:pt x="10083837" y="896110"/>
                  <a:pt x="12181892" y="2366387"/>
                </a:cubicBezTo>
                <a:lnTo>
                  <a:pt x="12204400" y="2382933"/>
                </a:lnTo>
                <a:lnTo>
                  <a:pt x="12204400" y="3000194"/>
                </a:lnTo>
                <a:lnTo>
                  <a:pt x="0" y="3000194"/>
                </a:lnTo>
                <a:lnTo>
                  <a:pt x="0" y="606289"/>
                </a:lnTo>
                <a:lnTo>
                  <a:pt x="176143" y="552740"/>
                </a:lnTo>
                <a:cubicBezTo>
                  <a:pt x="1442779" y="195153"/>
                  <a:pt x="2810967" y="0"/>
                  <a:pt x="4238271" y="0"/>
                </a:cubicBezTo>
                <a:close/>
              </a:path>
            </a:pathLst>
          </a:custGeom>
          <a:solidFill>
            <a:srgbClr val="1C4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sz="1600">
              <a:solidFill>
                <a:srgbClr val="FFFFFF"/>
              </a:solidFill>
            </a:endParaRPr>
          </a:p>
        </p:txBody>
      </p:sp>
      <p:sp>
        <p:nvSpPr>
          <p:cNvPr id="25" name="任意多边形"/>
          <p:cNvSpPr/>
          <p:nvPr/>
        </p:nvSpPr>
        <p:spPr>
          <a:xfrm rot="16200000">
            <a:off x="5614536" y="229094"/>
            <a:ext cx="6854431" cy="6399814"/>
          </a:xfrm>
          <a:custGeom>
            <a:avLst/>
            <a:gdLst>
              <a:gd name="connsiteX0" fmla="*/ 6858001 w 6858001"/>
              <a:gd name="connsiteY0" fmla="*/ 2228989 h 6403147"/>
              <a:gd name="connsiteX1" fmla="*/ 6858001 w 6858001"/>
              <a:gd name="connsiteY1" fmla="*/ 2774314 h 6403147"/>
              <a:gd name="connsiteX2" fmla="*/ 6858001 w 6858001"/>
              <a:gd name="connsiteY2" fmla="*/ 2806373 h 6403147"/>
              <a:gd name="connsiteX3" fmla="*/ 6858001 w 6858001"/>
              <a:gd name="connsiteY3" fmla="*/ 6403147 h 6403147"/>
              <a:gd name="connsiteX4" fmla="*/ 0 w 6858001"/>
              <a:gd name="connsiteY4" fmla="*/ 6403146 h 6403147"/>
              <a:gd name="connsiteX5" fmla="*/ 0 w 6858001"/>
              <a:gd name="connsiteY5" fmla="*/ 2774314 h 6403147"/>
              <a:gd name="connsiteX6" fmla="*/ 2 w 6858001"/>
              <a:gd name="connsiteY6" fmla="*/ 2774314 h 6403147"/>
              <a:gd name="connsiteX7" fmla="*/ 2 w 6858001"/>
              <a:gd name="connsiteY7" fmla="*/ 567121 h 6403147"/>
              <a:gd name="connsiteX8" fmla="*/ 98982 w 6858001"/>
              <a:gd name="connsiteY8" fmla="*/ 517031 h 6403147"/>
              <a:gd name="connsiteX9" fmla="*/ 2381607 w 6858001"/>
              <a:gd name="connsiteY9" fmla="*/ 0 h 6403147"/>
              <a:gd name="connsiteX10" fmla="*/ 6845353 w 6858001"/>
              <a:gd name="connsiteY10" fmla="*/ 2213512 h 6403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58001" h="6403147">
                <a:moveTo>
                  <a:pt x="6858001" y="2228989"/>
                </a:moveTo>
                <a:lnTo>
                  <a:pt x="6858001" y="2774314"/>
                </a:lnTo>
                <a:lnTo>
                  <a:pt x="6858001" y="2806373"/>
                </a:lnTo>
                <a:lnTo>
                  <a:pt x="6858001" y="6403147"/>
                </a:lnTo>
                <a:lnTo>
                  <a:pt x="0" y="6403146"/>
                </a:lnTo>
                <a:lnTo>
                  <a:pt x="0" y="2774314"/>
                </a:lnTo>
                <a:lnTo>
                  <a:pt x="2" y="2774314"/>
                </a:lnTo>
                <a:lnTo>
                  <a:pt x="2" y="567121"/>
                </a:lnTo>
                <a:lnTo>
                  <a:pt x="98982" y="517031"/>
                </a:lnTo>
                <a:cubicBezTo>
                  <a:pt x="810741" y="182545"/>
                  <a:pt x="1579564" y="0"/>
                  <a:pt x="2381607" y="0"/>
                </a:cubicBezTo>
                <a:cubicBezTo>
                  <a:pt x="4100270" y="0"/>
                  <a:pt x="5666396" y="838219"/>
                  <a:pt x="6845353" y="221351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00">
              <a:defRPr/>
            </a:pPr>
            <a:endParaRPr lang="zh-CN" altLang="en-US" sz="1600" dirty="0">
              <a:solidFill>
                <a:srgbClr val="FFFFFF"/>
              </a:solidFill>
            </a:endParaRPr>
          </a:p>
        </p:txBody>
      </p:sp>
      <p:sp>
        <p:nvSpPr>
          <p:cNvPr id="26" name="椭圆"/>
          <p:cNvSpPr/>
          <p:nvPr/>
        </p:nvSpPr>
        <p:spPr>
          <a:xfrm>
            <a:off x="5056227" y="1211294"/>
            <a:ext cx="1813591" cy="1813591"/>
          </a:xfrm>
          <a:prstGeom prst="ellipse">
            <a:avLst/>
          </a:prstGeom>
          <a:solidFill>
            <a:schemeClr val="accent1"/>
          </a:solidFill>
          <a:ln w="1270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sz="1600">
              <a:solidFill>
                <a:srgbClr val="FFFFFF"/>
              </a:solidFill>
            </a:endParaRPr>
          </a:p>
        </p:txBody>
      </p:sp>
      <p:sp>
        <p:nvSpPr>
          <p:cNvPr id="28" name="文字"/>
          <p:cNvSpPr/>
          <p:nvPr>
            <p:custDataLst>
              <p:tags r:id="rId1"/>
            </p:custDataLst>
          </p:nvPr>
        </p:nvSpPr>
        <p:spPr>
          <a:xfrm>
            <a:off x="7921944" y="2958075"/>
            <a:ext cx="3739472" cy="460770"/>
          </a:xfrm>
          <a:prstGeom prst="rect">
            <a:avLst/>
          </a:prstGeom>
          <a:noFill/>
          <a:extLst>
            <a:ext uri="{909E8E84-426E-40DD-AFC4-6F175D3DCCD1}">
              <a14:hiddenFill xmlns:a14="http://schemas.microsoft.com/office/drawing/2010/main">
                <a:solidFill>
                  <a:srgbClr val="92D050"/>
                </a:solidFill>
              </a14:hiddenFill>
            </a:ext>
          </a:extLst>
        </p:spPr>
        <p:txBody>
          <a:bodyPr wrap="square">
            <a:normAutofit/>
          </a:bodyPr>
          <a:lstStyle/>
          <a:p>
            <a:pPr algn="l" defTabSz="914400">
              <a:defRPr/>
            </a:pPr>
            <a:r>
              <a:rPr lang="et-EE" altLang="zh-CN" sz="1600" b="1" spc="250" dirty="0" err="1">
                <a:solidFill>
                  <a:schemeClr val="tx1"/>
                </a:solidFill>
                <a:latin typeface="Times New Roman" panose="02020603050405020304" pitchFamily="18" charset="0"/>
                <a:ea typeface="黑体" panose="02010609060101010101" pitchFamily="49" charset="-122"/>
                <a:cs typeface="Times New Roman" panose="02020603050405020304" pitchFamily="18" charset="0"/>
              </a:rPr>
              <a:t>Replenishment</a:t>
            </a:r>
            <a:r>
              <a:rPr lang="et-EE" altLang="zh-CN" sz="1600" b="1" spc="250" dirty="0">
                <a:solidFill>
                  <a:schemeClr val="tx1"/>
                </a:solidFill>
                <a:latin typeface="Times New Roman" panose="02020603050405020304" pitchFamily="18" charset="0"/>
                <a:ea typeface="黑体" panose="02010609060101010101" pitchFamily="49" charset="-122"/>
                <a:cs typeface="Times New Roman" panose="02020603050405020304" pitchFamily="18" charset="0"/>
              </a:rPr>
              <a:t> </a:t>
            </a:r>
            <a:r>
              <a:rPr lang="et-EE" altLang="zh-CN" sz="1600" b="1" spc="250" dirty="0" err="1">
                <a:solidFill>
                  <a:schemeClr val="tx1"/>
                </a:solidFill>
                <a:latin typeface="Times New Roman" panose="02020603050405020304" pitchFamily="18" charset="0"/>
                <a:ea typeface="黑体" panose="02010609060101010101" pitchFamily="49" charset="-122"/>
                <a:cs typeface="Times New Roman" panose="02020603050405020304" pitchFamily="18" charset="0"/>
              </a:rPr>
              <a:t>operations</a:t>
            </a:r>
          </a:p>
        </p:txBody>
      </p:sp>
      <p:sp>
        <p:nvSpPr>
          <p:cNvPr id="29" name="文本"/>
          <p:cNvSpPr/>
          <p:nvPr>
            <p:custDataLst>
              <p:tags r:id="rId2"/>
            </p:custDataLst>
          </p:nvPr>
        </p:nvSpPr>
        <p:spPr>
          <a:xfrm>
            <a:off x="7921976" y="3846129"/>
            <a:ext cx="3266615" cy="830564"/>
          </a:xfrm>
          <a:prstGeom prst="rect">
            <a:avLst/>
          </a:prstGeom>
          <a:noFill/>
        </p:spPr>
        <p:txBody>
          <a:bodyPr wrap="square">
            <a:normAutofit/>
          </a:bodyPr>
          <a:lstStyle/>
          <a:p>
            <a:pPr algn="l" defTabSz="914400">
              <a:defRPr/>
            </a:pPr>
            <a:r>
              <a:rPr lang="et-EE" altLang="zh-CN" sz="1600" b="1" spc="250" dirty="0" err="1">
                <a:latin typeface="Times New Roman" panose="02020603050405020304" pitchFamily="18" charset="0"/>
                <a:ea typeface="黑体" panose="02010609060101010101" pitchFamily="49" charset="-122"/>
                <a:cs typeface="Times New Roman" panose="02020603050405020304" pitchFamily="18" charset="0"/>
              </a:rPr>
              <a:t>Picking</a:t>
            </a:r>
            <a:r>
              <a:rPr lang="et-EE" altLang="zh-CN" sz="1600" b="1" spc="250" dirty="0">
                <a:latin typeface="Times New Roman" panose="02020603050405020304" pitchFamily="18" charset="0"/>
                <a:ea typeface="黑体" panose="02010609060101010101" pitchFamily="49" charset="-122"/>
                <a:cs typeface="Times New Roman" panose="02020603050405020304" pitchFamily="18" charset="0"/>
              </a:rPr>
              <a:t> </a:t>
            </a:r>
            <a:r>
              <a:rPr lang="et-EE" altLang="zh-CN" sz="1600" b="1" spc="250" dirty="0" err="1">
                <a:latin typeface="Times New Roman" panose="02020603050405020304" pitchFamily="18" charset="0"/>
                <a:ea typeface="黑体" panose="02010609060101010101" pitchFamily="49" charset="-122"/>
                <a:cs typeface="Times New Roman" panose="02020603050405020304" pitchFamily="18" charset="0"/>
              </a:rPr>
              <a:t>operations</a:t>
            </a:r>
            <a:endParaRPr lang="zh-CN" altLang="en-US" sz="1600" b="1" spc="25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35" name="文本框"/>
          <p:cNvSpPr>
            <a:spLocks noChangeAspect="1"/>
          </p:cNvSpPr>
          <p:nvPr>
            <p:custDataLst>
              <p:tags r:id="rId3"/>
            </p:custDataLst>
          </p:nvPr>
        </p:nvSpPr>
        <p:spPr>
          <a:xfrm>
            <a:off x="7312368" y="3797381"/>
            <a:ext cx="530303" cy="530303"/>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lIns="71962" rtlCol="0" anchor="ctr">
            <a:normAutofit fontScale="87500" lnSpcReduction="20000"/>
          </a:bodyPr>
          <a:lstStyle/>
          <a:p>
            <a:pPr algn="ctr" defTabSz="914400">
              <a:defRPr/>
            </a:pPr>
            <a:r>
              <a:rPr lang="en-US" altLang="zh-CN" sz="2400" i="1" dirty="0">
                <a:solidFill>
                  <a:srgbClr val="FFFFFF"/>
                </a:solidFill>
                <a:latin typeface="黑体" panose="02010609060101010101" pitchFamily="49" charset="-122"/>
                <a:ea typeface="黑体" panose="02010609060101010101" pitchFamily="49" charset="-122"/>
                <a:cs typeface="Arial" panose="020B0604020202020204" pitchFamily="34" charset="0"/>
              </a:rPr>
              <a:t>3</a:t>
            </a:r>
            <a:endParaRPr lang="zh-CN" altLang="en-US" sz="2400" i="1" dirty="0">
              <a:solidFill>
                <a:srgbClr val="FFFFFF"/>
              </a:solidFill>
              <a:latin typeface="黑体" panose="02010609060101010101" pitchFamily="49" charset="-122"/>
              <a:ea typeface="黑体" panose="02010609060101010101" pitchFamily="49" charset="-122"/>
              <a:cs typeface="Arial" panose="020B0604020202020204" pitchFamily="34" charset="0"/>
            </a:endParaRPr>
          </a:p>
        </p:txBody>
      </p:sp>
      <p:sp>
        <p:nvSpPr>
          <p:cNvPr id="36" name="文本框"/>
          <p:cNvSpPr>
            <a:spLocks noChangeAspect="1"/>
          </p:cNvSpPr>
          <p:nvPr>
            <p:custDataLst>
              <p:tags r:id="rId4"/>
            </p:custDataLst>
          </p:nvPr>
        </p:nvSpPr>
        <p:spPr>
          <a:xfrm>
            <a:off x="7289921" y="2889027"/>
            <a:ext cx="530303" cy="530303"/>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lIns="71962" rtlCol="0" anchor="ctr">
            <a:normAutofit fontScale="87500" lnSpcReduction="20000"/>
          </a:bodyPr>
          <a:lstStyle/>
          <a:p>
            <a:pPr algn="ctr" defTabSz="914400">
              <a:defRPr/>
            </a:pPr>
            <a:r>
              <a:rPr lang="en-US" altLang="zh-CN" sz="2400" i="1" dirty="0">
                <a:solidFill>
                  <a:srgbClr val="FFFFFF"/>
                </a:solidFill>
                <a:latin typeface="黑体" panose="02010609060101010101" pitchFamily="49" charset="-122"/>
                <a:ea typeface="黑体" panose="02010609060101010101" pitchFamily="49" charset="-122"/>
                <a:cs typeface="Arial" panose="020B0604020202020204" pitchFamily="34" charset="0"/>
              </a:rPr>
              <a:t>2</a:t>
            </a:r>
            <a:endParaRPr lang="zh-CN" altLang="en-US" sz="2400" i="1" dirty="0">
              <a:solidFill>
                <a:srgbClr val="FFFFFF"/>
              </a:solidFill>
              <a:latin typeface="黑体" panose="02010609060101010101" pitchFamily="49" charset="-122"/>
              <a:ea typeface="黑体" panose="02010609060101010101" pitchFamily="49" charset="-122"/>
              <a:cs typeface="Arial" panose="020B0604020202020204" pitchFamily="34" charset="0"/>
            </a:endParaRPr>
          </a:p>
        </p:txBody>
      </p:sp>
      <p:sp>
        <p:nvSpPr>
          <p:cNvPr id="37" name="文本框"/>
          <p:cNvSpPr>
            <a:spLocks noChangeAspect="1"/>
          </p:cNvSpPr>
          <p:nvPr>
            <p:custDataLst>
              <p:tags r:id="rId5"/>
            </p:custDataLst>
          </p:nvPr>
        </p:nvSpPr>
        <p:spPr>
          <a:xfrm>
            <a:off x="7256432" y="1875819"/>
            <a:ext cx="530303" cy="530303"/>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lIns="71962" rtlCol="0" anchor="ctr">
            <a:normAutofit fontScale="87500" lnSpcReduction="20000"/>
          </a:bodyPr>
          <a:lstStyle/>
          <a:p>
            <a:pPr algn="ctr" defTabSz="914400">
              <a:defRPr/>
            </a:pPr>
            <a:r>
              <a:rPr lang="en-US" altLang="zh-CN" sz="2400" i="1" dirty="0">
                <a:solidFill>
                  <a:srgbClr val="FFFFFF"/>
                </a:solidFill>
                <a:latin typeface="黑体" panose="02010609060101010101" pitchFamily="49" charset="-122"/>
                <a:ea typeface="黑体" panose="02010609060101010101" pitchFamily="49" charset="-122"/>
                <a:cs typeface="Arial" panose="020B0604020202020204" pitchFamily="34" charset="0"/>
              </a:rPr>
              <a:t>1</a:t>
            </a:r>
            <a:endParaRPr lang="zh-CN" altLang="en-US" sz="2400" i="1" dirty="0">
              <a:solidFill>
                <a:srgbClr val="FFFFFF"/>
              </a:solidFill>
              <a:latin typeface="黑体" panose="02010609060101010101" pitchFamily="49" charset="-122"/>
              <a:ea typeface="黑体" panose="02010609060101010101" pitchFamily="49" charset="-122"/>
              <a:cs typeface="Arial" panose="020B0604020202020204" pitchFamily="34" charset="0"/>
            </a:endParaRPr>
          </a:p>
        </p:txBody>
      </p:sp>
      <p:sp>
        <p:nvSpPr>
          <p:cNvPr id="39" name="标题"/>
          <p:cNvSpPr txBox="1">
            <a:spLocks noChangeArrowheads="1"/>
          </p:cNvSpPr>
          <p:nvPr/>
        </p:nvSpPr>
        <p:spPr bwMode="auto">
          <a:xfrm>
            <a:off x="5128129" y="1635424"/>
            <a:ext cx="1669815" cy="830782"/>
          </a:xfrm>
          <a:prstGeom prst="rect">
            <a:avLst/>
          </a:prstGeom>
          <a:noFill/>
          <a:ln>
            <a:noFill/>
          </a:ln>
        </p:spPr>
        <p:txBody>
          <a:bodyPr wrap="square" lIns="89953" rIns="89953" anchor="ctr" anchorCtr="1">
            <a:norm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a:lnSpc>
                <a:spcPct val="120000"/>
              </a:lnSpc>
              <a:defRPr/>
            </a:pPr>
            <a:r>
              <a:rPr lang="et-EE" altLang="zh-CN" sz="1730" b="1" spc="600">
                <a:solidFill>
                  <a:srgbClr val="FFFFFF"/>
                </a:solidFill>
                <a:latin typeface="Times New Roman" panose="02020603050405020304" pitchFamily="18" charset="0"/>
                <a:ea typeface="+mj-ea"/>
                <a:cs typeface="Times New Roman" panose="02020603050405020304" pitchFamily="18" charset="0"/>
              </a:rPr>
              <a:t>Catalog</a:t>
            </a:r>
            <a:endParaRPr lang="en-US" altLang="zh-CN" sz="1730" b="1" spc="600" dirty="0">
              <a:solidFill>
                <a:srgbClr val="FFFFFF"/>
              </a:solidFill>
              <a:latin typeface="Times New Roman" panose="02020603050405020304" pitchFamily="18" charset="0"/>
              <a:ea typeface="+mj-ea"/>
              <a:cs typeface="Times New Roman" panose="02020603050405020304" pitchFamily="18" charset="0"/>
            </a:endParaRPr>
          </a:p>
        </p:txBody>
      </p:sp>
      <p:sp>
        <p:nvSpPr>
          <p:cNvPr id="11" name="文本"/>
          <p:cNvSpPr/>
          <p:nvPr>
            <p:custDataLst>
              <p:tags r:id="rId6"/>
            </p:custDataLst>
          </p:nvPr>
        </p:nvSpPr>
        <p:spPr>
          <a:xfrm>
            <a:off x="7922260" y="4669155"/>
            <a:ext cx="3640455" cy="469900"/>
          </a:xfrm>
          <a:prstGeom prst="rect">
            <a:avLst/>
          </a:prstGeom>
          <a:noFill/>
          <a:extLst>
            <a:ext uri="{909E8E84-426E-40DD-AFC4-6F175D3DCCD1}">
              <a14:hiddenFill xmlns:a14="http://schemas.microsoft.com/office/drawing/2010/main">
                <a:solidFill>
                  <a:srgbClr val="92D050"/>
                </a:solidFill>
              </a14:hiddenFill>
            </a:ext>
          </a:extLst>
        </p:spPr>
        <p:txBody>
          <a:bodyPr wrap="square">
            <a:normAutofit/>
          </a:bodyPr>
          <a:lstStyle/>
          <a:p>
            <a:pPr algn="l" defTabSz="914400">
              <a:defRPr/>
            </a:pPr>
            <a:r>
              <a:rPr lang="et-EE" altLang="zh-CN" sz="1600" b="1" spc="250" dirty="0" err="1">
                <a:solidFill>
                  <a:schemeClr val="tx1"/>
                </a:solidFill>
                <a:latin typeface="Times New Roman" panose="02020603050405020304" pitchFamily="18" charset="0"/>
                <a:ea typeface="黑体" panose="02010609060101010101" pitchFamily="49" charset="-122"/>
                <a:cs typeface="Times New Roman" panose="02020603050405020304" pitchFamily="18" charset="0"/>
              </a:rPr>
              <a:t>Inspection</a:t>
            </a:r>
            <a:r>
              <a:rPr lang="et-EE" altLang="zh-CN" sz="1600" b="1" spc="250" dirty="0">
                <a:solidFill>
                  <a:schemeClr val="tx1"/>
                </a:solidFill>
                <a:latin typeface="Times New Roman" panose="02020603050405020304" pitchFamily="18" charset="0"/>
                <a:ea typeface="黑体" panose="02010609060101010101" pitchFamily="49" charset="-122"/>
                <a:cs typeface="Times New Roman" panose="02020603050405020304" pitchFamily="18" charset="0"/>
              </a:rPr>
              <a:t> </a:t>
            </a:r>
            <a:r>
              <a:rPr lang="et-EE" altLang="zh-CN" sz="1600" b="1" spc="250" dirty="0" err="1">
                <a:solidFill>
                  <a:schemeClr val="tx1"/>
                </a:solidFill>
                <a:latin typeface="Times New Roman" panose="02020603050405020304" pitchFamily="18" charset="0"/>
                <a:ea typeface="黑体" panose="02010609060101010101" pitchFamily="49" charset="-122"/>
                <a:cs typeface="Times New Roman" panose="02020603050405020304" pitchFamily="18" charset="0"/>
              </a:rPr>
              <a:t>operations</a:t>
            </a:r>
          </a:p>
        </p:txBody>
      </p:sp>
      <p:sp>
        <p:nvSpPr>
          <p:cNvPr id="12" name="文本框"/>
          <p:cNvSpPr>
            <a:spLocks noChangeAspect="1"/>
          </p:cNvSpPr>
          <p:nvPr>
            <p:custDataLst>
              <p:tags r:id="rId7"/>
            </p:custDataLst>
          </p:nvPr>
        </p:nvSpPr>
        <p:spPr>
          <a:xfrm>
            <a:off x="7312368" y="4609614"/>
            <a:ext cx="530303" cy="530303"/>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lIns="71962" rtlCol="0" anchor="ctr">
            <a:normAutofit fontScale="87500" lnSpcReduction="20000"/>
          </a:bodyPr>
          <a:lstStyle/>
          <a:p>
            <a:pPr algn="ctr" defTabSz="914400">
              <a:defRPr/>
            </a:pPr>
            <a:r>
              <a:rPr lang="en-US" altLang="zh-CN" sz="2400" i="1" dirty="0">
                <a:solidFill>
                  <a:srgbClr val="FFFFFF"/>
                </a:solidFill>
                <a:latin typeface="黑体" panose="02010609060101010101" pitchFamily="49" charset="-122"/>
                <a:ea typeface="黑体" panose="02010609060101010101" pitchFamily="49" charset="-122"/>
                <a:cs typeface="Arial" panose="020B0604020202020204" pitchFamily="34" charset="0"/>
              </a:rPr>
              <a:t>4</a:t>
            </a:r>
            <a:endParaRPr lang="zh-CN" altLang="en-US" sz="2400" i="1" dirty="0">
              <a:solidFill>
                <a:srgbClr val="FFFFFF"/>
              </a:solidFill>
              <a:latin typeface="黑体" panose="02010609060101010101" pitchFamily="49" charset="-122"/>
              <a:ea typeface="黑体" panose="02010609060101010101" pitchFamily="49" charset="-122"/>
              <a:cs typeface="Arial" panose="020B0604020202020204" pitchFamily="34" charset="0"/>
            </a:endParaRPr>
          </a:p>
        </p:txBody>
      </p:sp>
      <p:grpSp>
        <p:nvGrpSpPr>
          <p:cNvPr id="2" name="组合 1"/>
          <p:cNvGrpSpPr/>
          <p:nvPr/>
        </p:nvGrpSpPr>
        <p:grpSpPr>
          <a:xfrm>
            <a:off x="9263934" y="6163100"/>
            <a:ext cx="2701633" cy="930537"/>
            <a:chOff x="8291333" y="6183259"/>
            <a:chExt cx="2703040" cy="931022"/>
          </a:xfrm>
        </p:grpSpPr>
        <p:pic>
          <p:nvPicPr>
            <p:cNvPr id="9" name="图片 8"/>
            <p:cNvPicPr>
              <a:picLocks noChangeAspect="1"/>
            </p:cNvPicPr>
            <p:nvPr/>
          </p:nvPicPr>
          <p:blipFill>
            <a:blip r:embed="rId14" cstate="print">
              <a:extLst>
                <a:ext uri="{BEBA8EAE-BF5A-486C-A8C5-ECC9F3942E4B}">
                  <a14:imgProps xmlns:a14="http://schemas.microsoft.com/office/drawing/2010/main">
                    <a14:imgLayer r:embed="rId15">
                      <a14:imgEffect>
                        <a14:brightnessContrast contrast="-20000"/>
                      </a14:imgEffect>
                      <a14:imgEffect>
                        <a14:colorTemperature colorTemp="112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10124629" y="6183259"/>
              <a:ext cx="869744" cy="931022"/>
            </a:xfrm>
            <a:prstGeom prst="rect">
              <a:avLst/>
            </a:prstGeom>
          </p:spPr>
        </p:pic>
        <p:sp>
          <p:nvSpPr>
            <p:cNvPr id="10" name="文本框 9"/>
            <p:cNvSpPr txBox="1"/>
            <p:nvPr/>
          </p:nvSpPr>
          <p:spPr>
            <a:xfrm>
              <a:off x="8291333" y="6511232"/>
              <a:ext cx="2143759"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695" tIns="45695" rIns="45695" bIns="45695" numCol="1" spcCol="38100" rtlCol="0" anchor="t">
              <a:normAutofit/>
            </a:bodyPr>
            <a:lstStyle/>
            <a:p>
              <a:pPr defTabSz="914400" hangingPunct="0"/>
              <a:r>
                <a:rPr lang="en-US" altLang="zh-CN" sz="720">
                  <a:solidFill>
                    <a:srgbClr val="014864"/>
                  </a:solidFill>
                  <a:latin typeface="黑体" panose="02010609060101010101" pitchFamily="49" charset="-122"/>
                  <a:ea typeface="黑体" panose="02010609060101010101" pitchFamily="49" charset="-122"/>
                  <a:sym typeface="Calibri" panose="020F0502020204030204"/>
                </a:rPr>
                <a:t>Partner Companies and Technical Support.</a:t>
              </a:r>
              <a:endParaRPr lang="zh-CN" altLang="en-US" sz="720" dirty="0">
                <a:solidFill>
                  <a:srgbClr val="014864"/>
                </a:solidFill>
                <a:latin typeface="黑体" panose="02010609060101010101" pitchFamily="49" charset="-122"/>
                <a:ea typeface="黑体" panose="02010609060101010101" pitchFamily="49" charset="-122"/>
                <a:sym typeface="Calibri" panose="020F0502020204030204"/>
              </a:endParaRPr>
            </a:p>
          </p:txBody>
        </p:sp>
      </p:grpSp>
      <p:sp>
        <p:nvSpPr>
          <p:cNvPr id="22" name="文本"/>
          <p:cNvSpPr/>
          <p:nvPr>
            <p:custDataLst>
              <p:tags r:id="rId8"/>
            </p:custDataLst>
          </p:nvPr>
        </p:nvSpPr>
        <p:spPr>
          <a:xfrm>
            <a:off x="7921944" y="1961656"/>
            <a:ext cx="4512500" cy="527410"/>
          </a:xfrm>
          <a:prstGeom prst="rect">
            <a:avLst/>
          </a:prstGeom>
          <a:noFill/>
          <a:extLst>
            <a:ext uri="{909E8E84-426E-40DD-AFC4-6F175D3DCCD1}">
              <a14:hiddenFill xmlns:a14="http://schemas.microsoft.com/office/drawing/2010/main">
                <a:solidFill>
                  <a:srgbClr val="71BB17"/>
                </a:solidFill>
              </a14:hiddenFill>
            </a:ext>
          </a:extLst>
        </p:spPr>
        <p:txBody>
          <a:bodyPr wrap="square">
            <a:normAutofit/>
          </a:bodyPr>
          <a:lstStyle/>
          <a:p>
            <a:pPr algn="l" defTabSz="914400">
              <a:defRPr/>
            </a:pPr>
            <a:r>
              <a:rPr lang="et-EE" altLang="zh-CN" sz="1600" b="1" spc="250" dirty="0" err="1">
                <a:solidFill>
                  <a:schemeClr val="tx1"/>
                </a:solidFill>
                <a:latin typeface="Times New Roman" panose="02020603050405020304" pitchFamily="18" charset="0"/>
                <a:ea typeface="黑体" panose="02010609060101010101" pitchFamily="49" charset="-122"/>
                <a:cs typeface="Times New Roman" panose="02020603050405020304" pitchFamily="18" charset="0"/>
              </a:rPr>
              <a:t>Preparation</a:t>
            </a:r>
            <a:r>
              <a:rPr lang="et-EE" altLang="zh-CN" sz="1600" b="1" spc="250" dirty="0">
                <a:solidFill>
                  <a:schemeClr val="tx1"/>
                </a:solidFill>
                <a:latin typeface="Times New Roman" panose="02020603050405020304" pitchFamily="18" charset="0"/>
                <a:ea typeface="黑体" panose="02010609060101010101" pitchFamily="49" charset="-122"/>
                <a:cs typeface="Times New Roman" panose="02020603050405020304" pitchFamily="18" charset="0"/>
              </a:rPr>
              <a:t> of </a:t>
            </a:r>
            <a:r>
              <a:rPr lang="et-EE" altLang="zh-CN" sz="1600" b="1" spc="250" dirty="0" err="1">
                <a:solidFill>
                  <a:schemeClr val="tx1"/>
                </a:solidFill>
                <a:latin typeface="Times New Roman" panose="02020603050405020304" pitchFamily="18" charset="0"/>
                <a:ea typeface="黑体" panose="02010609060101010101" pitchFamily="49" charset="-122"/>
                <a:cs typeface="Times New Roman" panose="02020603050405020304" pitchFamily="18" charset="0"/>
              </a:rPr>
              <a:t>outbound</a:t>
            </a:r>
            <a:r>
              <a:rPr lang="en-US" altLang="et-EE" sz="1600" b="1" spc="250" dirty="0" err="1">
                <a:solidFill>
                  <a:schemeClr val="tx1"/>
                </a:solidFill>
                <a:latin typeface="Times New Roman" panose="02020603050405020304" pitchFamily="18" charset="0"/>
                <a:ea typeface="黑体" panose="02010609060101010101" pitchFamily="49" charset="-122"/>
                <a:cs typeface="Times New Roman" panose="02020603050405020304" pitchFamily="18" charset="0"/>
              </a:rPr>
              <a:t> </a:t>
            </a:r>
            <a:r>
              <a:rPr lang="et-EE" altLang="zh-CN" sz="1600" b="1" spc="250" dirty="0" err="1">
                <a:solidFill>
                  <a:schemeClr val="tx1"/>
                </a:solidFill>
                <a:latin typeface="Times New Roman" panose="02020603050405020304" pitchFamily="18" charset="0"/>
                <a:ea typeface="黑体" panose="02010609060101010101" pitchFamily="49" charset="-122"/>
                <a:cs typeface="Times New Roman" panose="02020603050405020304" pitchFamily="18" charset="0"/>
              </a:rPr>
              <a:t>operations</a:t>
            </a:r>
          </a:p>
        </p:txBody>
      </p:sp>
      <p:sp>
        <p:nvSpPr>
          <p:cNvPr id="5" name="文本框"/>
          <p:cNvSpPr>
            <a:spLocks noChangeAspect="1"/>
          </p:cNvSpPr>
          <p:nvPr>
            <p:custDataLst>
              <p:tags r:id="rId9"/>
            </p:custDataLst>
          </p:nvPr>
        </p:nvSpPr>
        <p:spPr>
          <a:xfrm>
            <a:off x="7312368" y="5421991"/>
            <a:ext cx="530303" cy="530303"/>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lIns="71962" rtlCol="0" anchor="ctr">
            <a:normAutofit fontScale="87500" lnSpcReduction="20000"/>
          </a:bodyPr>
          <a:lstStyle/>
          <a:p>
            <a:pPr algn="ctr" defTabSz="914400">
              <a:defRPr/>
            </a:pPr>
            <a:r>
              <a:rPr lang="en-US" altLang="zh-CN" sz="2400" i="1" dirty="0">
                <a:solidFill>
                  <a:srgbClr val="FFFFFF"/>
                </a:solidFill>
                <a:latin typeface="黑体" panose="02010609060101010101" pitchFamily="49" charset="-122"/>
                <a:ea typeface="黑体" panose="02010609060101010101" pitchFamily="49" charset="-122"/>
                <a:cs typeface="Arial" panose="020B0604020202020204" pitchFamily="34" charset="0"/>
              </a:rPr>
              <a:t>5</a:t>
            </a:r>
          </a:p>
        </p:txBody>
      </p:sp>
      <p:sp>
        <p:nvSpPr>
          <p:cNvPr id="6" name="文本"/>
          <p:cNvSpPr/>
          <p:nvPr>
            <p:custDataLst>
              <p:tags r:id="rId10"/>
            </p:custDataLst>
          </p:nvPr>
        </p:nvSpPr>
        <p:spPr>
          <a:xfrm>
            <a:off x="7931150" y="5499735"/>
            <a:ext cx="3729990" cy="452755"/>
          </a:xfrm>
          <a:prstGeom prst="rect">
            <a:avLst/>
          </a:prstGeom>
          <a:solidFill>
            <a:srgbClr val="71BB17"/>
          </a:solidFill>
        </p:spPr>
        <p:txBody>
          <a:bodyPr wrap="square">
            <a:normAutofit/>
          </a:bodyPr>
          <a:lstStyle/>
          <a:p>
            <a:pPr algn="l" defTabSz="914400">
              <a:defRPr/>
            </a:pPr>
            <a:r>
              <a:rPr lang="et-EE" altLang="zh-CN" sz="1600" b="1" spc="250" dirty="0">
                <a:solidFill>
                  <a:schemeClr val="bg1"/>
                </a:solidFill>
                <a:latin typeface="Times New Roman" panose="02020603050405020304" pitchFamily="18" charset="0"/>
                <a:ea typeface="黑体" panose="02010609060101010101" pitchFamily="49" charset="-122"/>
                <a:cs typeface="Times New Roman" panose="02020603050405020304" pitchFamily="18" charset="0"/>
              </a:rPr>
              <a:t>Shipping </a:t>
            </a:r>
            <a:r>
              <a:rPr lang="et-EE" altLang="zh-CN" sz="1600" b="1" spc="250" dirty="0" err="1">
                <a:solidFill>
                  <a:schemeClr val="bg1"/>
                </a:solidFill>
                <a:latin typeface="Times New Roman" panose="02020603050405020304" pitchFamily="18" charset="0"/>
                <a:ea typeface="黑体" panose="02010609060101010101" pitchFamily="49" charset="-122"/>
                <a:cs typeface="Times New Roman" panose="02020603050405020304" pitchFamily="18" charset="0"/>
              </a:rPr>
              <a:t>operations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down)">
                                      <p:cBhvr>
                                        <p:cTn id="11" dur="500"/>
                                        <p:tgtEl>
                                          <p:spTgt spid="2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par>
                          <p:cTn id="19" fill="hold">
                            <p:stCondLst>
                              <p:cond delay="1500"/>
                            </p:stCondLst>
                            <p:childTnLst>
                              <p:par>
                                <p:cTn id="20" presetID="23" presetClass="entr" presetSubtype="16"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p:cTn id="22" dur="500" fill="hold"/>
                                        <p:tgtEl>
                                          <p:spTgt spid="26"/>
                                        </p:tgtEl>
                                        <p:attrNameLst>
                                          <p:attrName>ppt_w</p:attrName>
                                        </p:attrNameLst>
                                      </p:cBhvr>
                                      <p:tavLst>
                                        <p:tav tm="0">
                                          <p:val>
                                            <p:fltVal val="0"/>
                                          </p:val>
                                        </p:tav>
                                        <p:tav tm="100000">
                                          <p:val>
                                            <p:strVal val="#ppt_w"/>
                                          </p:val>
                                        </p:tav>
                                      </p:tavLst>
                                    </p:anim>
                                    <p:anim calcmode="lin" valueType="num">
                                      <p:cBhvr>
                                        <p:cTn id="23" dur="500" fill="hold"/>
                                        <p:tgtEl>
                                          <p:spTgt spid="26"/>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16" presetClass="entr" presetSubtype="37" fill="hold" grpId="0" nodeType="after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barn(outVertical)">
                                      <p:cBhvr>
                                        <p:cTn id="27" dur="500"/>
                                        <p:tgtEl>
                                          <p:spTgt spid="39"/>
                                        </p:tgtEl>
                                      </p:cBhvr>
                                    </p:animEffect>
                                  </p:childTnLst>
                                </p:cTn>
                              </p:par>
                            </p:childTnLst>
                          </p:cTn>
                        </p:par>
                        <p:par>
                          <p:cTn id="28" fill="hold">
                            <p:stCondLst>
                              <p:cond delay="2500"/>
                            </p:stCondLst>
                            <p:childTnLst>
                              <p:par>
                                <p:cTn id="29" presetID="23" presetClass="entr" presetSubtype="16" fill="hold" grpId="0"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23" presetClass="entr" presetSubtype="16"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 calcmode="lin" valueType="num">
                                      <p:cBhvr>
                                        <p:cTn id="36" dur="500" fill="hold"/>
                                        <p:tgtEl>
                                          <p:spTgt spid="36"/>
                                        </p:tgtEl>
                                        <p:attrNameLst>
                                          <p:attrName>ppt_w</p:attrName>
                                        </p:attrNameLst>
                                      </p:cBhvr>
                                      <p:tavLst>
                                        <p:tav tm="0">
                                          <p:val>
                                            <p:fltVal val="0"/>
                                          </p:val>
                                        </p:tav>
                                        <p:tav tm="100000">
                                          <p:val>
                                            <p:strVal val="#ppt_w"/>
                                          </p:val>
                                        </p:tav>
                                      </p:tavLst>
                                    </p:anim>
                                    <p:anim calcmode="lin" valueType="num">
                                      <p:cBhvr>
                                        <p:cTn id="37" dur="500" fill="hold"/>
                                        <p:tgtEl>
                                          <p:spTgt spid="36"/>
                                        </p:tgtEl>
                                        <p:attrNameLst>
                                          <p:attrName>ppt_h</p:attrName>
                                        </p:attrNameLst>
                                      </p:cBhvr>
                                      <p:tavLst>
                                        <p:tav tm="0">
                                          <p:val>
                                            <p:fltVal val="0"/>
                                          </p:val>
                                        </p:tav>
                                        <p:tav tm="100000">
                                          <p:val>
                                            <p:strVal val="#ppt_h"/>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wipe(left)">
                                      <p:cBhvr>
                                        <p:cTn id="41" dur="500"/>
                                        <p:tgtEl>
                                          <p:spTgt spid="28"/>
                                        </p:tgtEl>
                                      </p:cBhvr>
                                    </p:animEffect>
                                  </p:childTnLst>
                                </p:cTn>
                              </p:par>
                            </p:childTnLst>
                          </p:cTn>
                        </p:par>
                        <p:par>
                          <p:cTn id="42" fill="hold">
                            <p:stCondLst>
                              <p:cond delay="4000"/>
                            </p:stCondLst>
                            <p:childTnLst>
                              <p:par>
                                <p:cTn id="43" presetID="23" presetClass="entr" presetSubtype="16" fill="hold" grpId="0" nodeType="afterEffect">
                                  <p:stCondLst>
                                    <p:cond delay="0"/>
                                  </p:stCondLst>
                                  <p:childTnLst>
                                    <p:set>
                                      <p:cBhvr>
                                        <p:cTn id="44" dur="1" fill="hold">
                                          <p:stCondLst>
                                            <p:cond delay="0"/>
                                          </p:stCondLst>
                                        </p:cTn>
                                        <p:tgtEl>
                                          <p:spTgt spid="35"/>
                                        </p:tgtEl>
                                        <p:attrNameLst>
                                          <p:attrName>style.visibility</p:attrName>
                                        </p:attrNameLst>
                                      </p:cBhvr>
                                      <p:to>
                                        <p:strVal val="visible"/>
                                      </p:to>
                                    </p:set>
                                    <p:anim calcmode="lin" valueType="num">
                                      <p:cBhvr>
                                        <p:cTn id="45" dur="500" fill="hold"/>
                                        <p:tgtEl>
                                          <p:spTgt spid="35"/>
                                        </p:tgtEl>
                                        <p:attrNameLst>
                                          <p:attrName>ppt_w</p:attrName>
                                        </p:attrNameLst>
                                      </p:cBhvr>
                                      <p:tavLst>
                                        <p:tav tm="0">
                                          <p:val>
                                            <p:fltVal val="0"/>
                                          </p:val>
                                        </p:tav>
                                        <p:tav tm="100000">
                                          <p:val>
                                            <p:strVal val="#ppt_w"/>
                                          </p:val>
                                        </p:tav>
                                      </p:tavLst>
                                    </p:anim>
                                    <p:anim calcmode="lin" valueType="num">
                                      <p:cBhvr>
                                        <p:cTn id="46" dur="500" fill="hold"/>
                                        <p:tgtEl>
                                          <p:spTgt spid="35"/>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22" presetClass="entr" presetSubtype="8"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wipe(left)">
                                      <p:cBhvr>
                                        <p:cTn id="50" dur="500"/>
                                        <p:tgtEl>
                                          <p:spTgt spid="29"/>
                                        </p:tgtEl>
                                      </p:cBhvr>
                                    </p:animEffect>
                                  </p:childTnLst>
                                </p:cTn>
                              </p:par>
                            </p:childTnLst>
                          </p:cTn>
                        </p:par>
                        <p:par>
                          <p:cTn id="51" fill="hold">
                            <p:stCondLst>
                              <p:cond delay="5000"/>
                            </p:stCondLst>
                            <p:childTnLst>
                              <p:par>
                                <p:cTn id="52" presetID="23" presetClass="entr" presetSubtype="16"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p:cTn id="54" dur="500" fill="hold"/>
                                        <p:tgtEl>
                                          <p:spTgt spid="12"/>
                                        </p:tgtEl>
                                        <p:attrNameLst>
                                          <p:attrName>ppt_w</p:attrName>
                                        </p:attrNameLst>
                                      </p:cBhvr>
                                      <p:tavLst>
                                        <p:tav tm="0">
                                          <p:val>
                                            <p:fltVal val="0"/>
                                          </p:val>
                                        </p:tav>
                                        <p:tav tm="100000">
                                          <p:val>
                                            <p:strVal val="#ppt_w"/>
                                          </p:val>
                                        </p:tav>
                                      </p:tavLst>
                                    </p:anim>
                                    <p:anim calcmode="lin" valueType="num">
                                      <p:cBhvr>
                                        <p:cTn id="55" dur="500" fill="hold"/>
                                        <p:tgtEl>
                                          <p:spTgt spid="12"/>
                                        </p:tgtEl>
                                        <p:attrNameLst>
                                          <p:attrName>ppt_h</p:attrName>
                                        </p:attrNameLst>
                                      </p:cBhvr>
                                      <p:tavLst>
                                        <p:tav tm="0">
                                          <p:val>
                                            <p:fltVal val="0"/>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left)">
                                      <p:cBhvr>
                                        <p:cTn id="59" dur="500"/>
                                        <p:tgtEl>
                                          <p:spTgt spid="11"/>
                                        </p:tgtEl>
                                      </p:cBhvr>
                                    </p:animEffect>
                                  </p:childTnLst>
                                </p:cTn>
                              </p:par>
                              <p:par>
                                <p:cTn id="60" presetID="53" presetClass="entr" presetSubtype="16" fill="hold" nodeType="withEffect">
                                  <p:stCondLst>
                                    <p:cond delay="0"/>
                                  </p:stCondLst>
                                  <p:childTnLst>
                                    <p:set>
                                      <p:cBhvr>
                                        <p:cTn id="61" dur="1" fill="hold">
                                          <p:stCondLst>
                                            <p:cond delay="0"/>
                                          </p:stCondLst>
                                        </p:cTn>
                                        <p:tgtEl>
                                          <p:spTgt spid="2"/>
                                        </p:tgtEl>
                                        <p:attrNameLst>
                                          <p:attrName>style.visibility</p:attrName>
                                        </p:attrNameLst>
                                      </p:cBhvr>
                                      <p:to>
                                        <p:strVal val="visible"/>
                                      </p:to>
                                    </p:set>
                                    <p:anim calcmode="lin" valueType="num">
                                      <p:cBhvr>
                                        <p:cTn id="62" dur="500" fill="hold"/>
                                        <p:tgtEl>
                                          <p:spTgt spid="2"/>
                                        </p:tgtEl>
                                        <p:attrNameLst>
                                          <p:attrName>ppt_w</p:attrName>
                                        </p:attrNameLst>
                                      </p:cBhvr>
                                      <p:tavLst>
                                        <p:tav tm="0">
                                          <p:val>
                                            <p:fltVal val="0"/>
                                          </p:val>
                                        </p:tav>
                                        <p:tav tm="100000">
                                          <p:val>
                                            <p:strVal val="#ppt_w"/>
                                          </p:val>
                                        </p:tav>
                                      </p:tavLst>
                                    </p:anim>
                                    <p:anim calcmode="lin" valueType="num">
                                      <p:cBhvr>
                                        <p:cTn id="63" dur="500" fill="hold"/>
                                        <p:tgtEl>
                                          <p:spTgt spid="2"/>
                                        </p:tgtEl>
                                        <p:attrNameLst>
                                          <p:attrName>ppt_h</p:attrName>
                                        </p:attrNameLst>
                                      </p:cBhvr>
                                      <p:tavLst>
                                        <p:tav tm="0">
                                          <p:val>
                                            <p:fltVal val="0"/>
                                          </p:val>
                                        </p:tav>
                                        <p:tav tm="100000">
                                          <p:val>
                                            <p:strVal val="#ppt_h"/>
                                          </p:val>
                                        </p:tav>
                                      </p:tavLst>
                                    </p:anim>
                                    <p:animEffect transition="in" filter="fade">
                                      <p:cBhvr>
                                        <p:cTn id="64" dur="500"/>
                                        <p:tgtEl>
                                          <p:spTgt spid="2"/>
                                        </p:tgtEl>
                                      </p:cBhvr>
                                    </p:animEffect>
                                  </p:childTnLst>
                                </p:cTn>
                              </p:par>
                            </p:childTnLst>
                          </p:cTn>
                        </p:par>
                        <p:par>
                          <p:cTn id="65" fill="hold">
                            <p:stCondLst>
                              <p:cond delay="60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6500"/>
                            </p:stCondLst>
                            <p:childTnLst>
                              <p:par>
                                <p:cTn id="70" presetID="23" presetClass="entr" presetSubtype="16" fill="hold" grpId="0" nodeType="afterEffect">
                                  <p:stCondLst>
                                    <p:cond delay="0"/>
                                  </p:stCondLst>
                                  <p:childTnLst>
                                    <p:set>
                                      <p:cBhvr>
                                        <p:cTn id="71" dur="1" fill="hold">
                                          <p:stCondLst>
                                            <p:cond delay="0"/>
                                          </p:stCondLst>
                                        </p:cTn>
                                        <p:tgtEl>
                                          <p:spTgt spid="5"/>
                                        </p:tgtEl>
                                        <p:attrNameLst>
                                          <p:attrName>style.visibility</p:attrName>
                                        </p:attrNameLst>
                                      </p:cBhvr>
                                      <p:to>
                                        <p:strVal val="visible"/>
                                      </p:to>
                                    </p:set>
                                    <p:anim calcmode="lin" valueType="num">
                                      <p:cBhvr>
                                        <p:cTn id="72" dur="500" fill="hold"/>
                                        <p:tgtEl>
                                          <p:spTgt spid="5"/>
                                        </p:tgtEl>
                                        <p:attrNameLst>
                                          <p:attrName>ppt_w</p:attrName>
                                        </p:attrNameLst>
                                      </p:cBhvr>
                                      <p:tavLst>
                                        <p:tav tm="0">
                                          <p:val>
                                            <p:fltVal val="0"/>
                                          </p:val>
                                        </p:tav>
                                        <p:tav tm="100000">
                                          <p:val>
                                            <p:strVal val="#ppt_w"/>
                                          </p:val>
                                        </p:tav>
                                      </p:tavLst>
                                    </p:anim>
                                    <p:anim calcmode="lin" valueType="num">
                                      <p:cBhvr>
                                        <p:cTn id="73" dur="500" fill="hold"/>
                                        <p:tgtEl>
                                          <p:spTgt spid="5"/>
                                        </p:tgtEl>
                                        <p:attrNameLst>
                                          <p:attrName>ppt_h</p:attrName>
                                        </p:attrNameLst>
                                      </p:cBhvr>
                                      <p:tavLst>
                                        <p:tav tm="0">
                                          <p:val>
                                            <p:fltVal val="0"/>
                                          </p:val>
                                        </p:tav>
                                        <p:tav tm="100000">
                                          <p:val>
                                            <p:strVal val="#ppt_h"/>
                                          </p:val>
                                        </p:tav>
                                      </p:tavLst>
                                    </p:anim>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6"/>
                                        </p:tgtEl>
                                        <p:attrNameLst>
                                          <p:attrName>style.visibility</p:attrName>
                                        </p:attrNameLst>
                                      </p:cBhvr>
                                      <p:to>
                                        <p:strVal val="visible"/>
                                      </p:to>
                                    </p:set>
                                    <p:animEffect transition="in" filter="wipe(left)">
                                      <p:cBhvr>
                                        <p:cTn id="7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20" grpId="0" bldLvl="0" animBg="1"/>
      <p:bldP spid="24" grpId="0" bldLvl="0" animBg="1"/>
      <p:bldP spid="26" grpId="0" bldLvl="0" animBg="1"/>
      <p:bldP spid="28" grpId="0" bldLvl="0" animBg="1"/>
      <p:bldP spid="29" grpId="0"/>
      <p:bldP spid="35" grpId="0" bldLvl="0" animBg="1"/>
      <p:bldP spid="36" grpId="0" bldLvl="0" animBg="1"/>
      <p:bldP spid="37" grpId="0" bldLvl="0" animBg="1"/>
      <p:bldP spid="39" grpId="0"/>
      <p:bldP spid="11" grpId="0" bldLvl="0" animBg="1"/>
      <p:bldP spid="12" grpId="0" bldLvl="0" animBg="1"/>
      <p:bldP spid="22" grpId="0" bldLvl="0" animBg="1"/>
      <p:bldP spid="5" grpId="0" bldLvl="0" animBg="1"/>
      <p:bldP spid="6"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5" name="组合 49"/>
          <p:cNvGrpSpPr/>
          <p:nvPr/>
        </p:nvGrpSpPr>
        <p:grpSpPr>
          <a:xfrm>
            <a:off x="3108678" y="2581219"/>
            <a:ext cx="2166183" cy="1867399"/>
            <a:chOff x="0" y="0"/>
            <a:chExt cx="2166181" cy="1867397"/>
          </a:xfrm>
        </p:grpSpPr>
        <p:sp>
          <p:nvSpPr>
            <p:cNvPr id="371" name="六边形 50"/>
            <p:cNvSpPr/>
            <p:nvPr/>
          </p:nvSpPr>
          <p:spPr>
            <a:xfrm>
              <a:off x="0" y="0"/>
              <a:ext cx="2166181" cy="186739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4655" y="0"/>
                  </a:lnTo>
                  <a:lnTo>
                    <a:pt x="16945" y="0"/>
                  </a:lnTo>
                  <a:lnTo>
                    <a:pt x="21600" y="10800"/>
                  </a:lnTo>
                  <a:lnTo>
                    <a:pt x="16945" y="21600"/>
                  </a:lnTo>
                  <a:lnTo>
                    <a:pt x="4655" y="21600"/>
                  </a:lnTo>
                  <a:close/>
                </a:path>
              </a:pathLst>
            </a:custGeom>
            <a:gradFill flip="none" rotWithShape="1">
              <a:gsLst>
                <a:gs pos="0">
                  <a:srgbClr val="D9D9D9"/>
                </a:gs>
                <a:gs pos="100000">
                  <a:srgbClr val="FFFFFF"/>
                </a:gs>
              </a:gsLst>
              <a:lin ang="2700000" scaled="0"/>
            </a:gradFill>
            <a:ln w="19050" cap="flat">
              <a:solidFill>
                <a:srgbClr val="ECECEC"/>
              </a:solidFill>
              <a:prstDash val="solid"/>
              <a:round/>
            </a:ln>
            <a:effectLst>
              <a:outerShdw blurRad="190500" dist="63500" dir="2700000" rotWithShape="0">
                <a:srgbClr val="000000">
                  <a:alpha val="30000"/>
                </a:srgbClr>
              </a:outerShdw>
            </a:effectLst>
          </p:spPr>
          <p:txBody>
            <a:bodyPr wrap="square" lIns="45719" tIns="45719" rIns="45719" bIns="45719" numCol="1" anchor="t">
              <a:noAutofit/>
            </a:bodyPr>
            <a:lstStyle/>
            <a:p>
              <a:pPr hangingPunct="0">
                <a:defRPr>
                  <a:solidFill>
                    <a:srgbClr val="003366"/>
                  </a:solidFill>
                  <a:latin typeface="Agency FB" panose="020B0503020202020204"/>
                  <a:ea typeface="Agency FB" panose="020B0503020202020204"/>
                  <a:cs typeface="Agency FB" panose="020B0503020202020204"/>
                  <a:sym typeface="Agency FB" panose="020B0503020202020204"/>
                </a:defRPr>
              </a:pPr>
              <a:endParaRPr kern="0">
                <a:solidFill>
                  <a:srgbClr val="003366"/>
                </a:solidFill>
                <a:latin typeface="Agency FB" panose="020B0503020202020204"/>
                <a:ea typeface="Agency FB" panose="020B0503020202020204"/>
                <a:cs typeface="Agency FB" panose="020B0503020202020204"/>
                <a:sym typeface="Agency FB" panose="020B0503020202020204"/>
              </a:endParaRPr>
            </a:p>
          </p:txBody>
        </p:sp>
        <p:sp>
          <p:nvSpPr>
            <p:cNvPr id="372" name="任意多边形 51"/>
            <p:cNvSpPr/>
            <p:nvPr/>
          </p:nvSpPr>
          <p:spPr>
            <a:xfrm>
              <a:off x="226554" y="116222"/>
              <a:ext cx="1718304" cy="747231"/>
            </a:xfrm>
            <a:custGeom>
              <a:avLst/>
              <a:gdLst/>
              <a:ahLst/>
              <a:cxnLst>
                <a:cxn ang="0">
                  <a:pos x="wd2" y="hd2"/>
                </a:cxn>
                <a:cxn ang="5400000">
                  <a:pos x="wd2" y="hd2"/>
                </a:cxn>
                <a:cxn ang="10800000">
                  <a:pos x="wd2" y="hd2"/>
                </a:cxn>
                <a:cxn ang="16200000">
                  <a:pos x="wd2" y="hd2"/>
                </a:cxn>
              </a:cxnLst>
              <a:rect l="0" t="0" r="r" b="b"/>
              <a:pathLst>
                <a:path w="21600" h="21600" extrusionOk="0">
                  <a:moveTo>
                    <a:pt x="4655" y="0"/>
                  </a:moveTo>
                  <a:lnTo>
                    <a:pt x="16945" y="0"/>
                  </a:lnTo>
                  <a:lnTo>
                    <a:pt x="21600" y="21407"/>
                  </a:lnTo>
                  <a:lnTo>
                    <a:pt x="21558" y="21600"/>
                  </a:lnTo>
                  <a:lnTo>
                    <a:pt x="42" y="21600"/>
                  </a:lnTo>
                  <a:lnTo>
                    <a:pt x="0" y="21407"/>
                  </a:lnTo>
                  <a:lnTo>
                    <a:pt x="4655" y="0"/>
                  </a:lnTo>
                  <a:close/>
                </a:path>
              </a:pathLst>
            </a:custGeom>
            <a:solidFill>
              <a:schemeClr val="accent1"/>
            </a:solidFill>
            <a:ln w="12700" cap="flat">
              <a:noFill/>
              <a:miter lim="400000"/>
            </a:ln>
            <a:effectLst/>
          </p:spPr>
          <p:txBody>
            <a:bodyPr wrap="square" lIns="45719" tIns="45719" rIns="45719" bIns="45719" numCol="1" anchor="ctr">
              <a:noAutofit/>
            </a:bodyPr>
            <a:lstStyle/>
            <a:p>
              <a:pPr algn="ctr" hangingPunct="0">
                <a:defRPr>
                  <a:solidFill>
                    <a:srgbClr val="003366"/>
                  </a:solidFill>
                  <a:latin typeface="Agency FB" panose="020B0503020202020204"/>
                  <a:ea typeface="Agency FB" panose="020B0503020202020204"/>
                  <a:cs typeface="Agency FB" panose="020B0503020202020204"/>
                  <a:sym typeface="Agency FB" panose="020B0503020202020204"/>
                </a:defRPr>
              </a:pPr>
              <a:endParaRPr kern="0">
                <a:solidFill>
                  <a:srgbClr val="003366"/>
                </a:solidFill>
                <a:latin typeface="Agency FB" panose="020B0503020202020204"/>
                <a:ea typeface="Agency FB" panose="020B0503020202020204"/>
                <a:cs typeface="Agency FB" panose="020B0503020202020204"/>
                <a:sym typeface="Agency FB" panose="020B0503020202020204"/>
              </a:endParaRPr>
            </a:p>
          </p:txBody>
        </p:sp>
        <p:sp>
          <p:nvSpPr>
            <p:cNvPr id="373" name="文本框 52"/>
            <p:cNvSpPr txBox="1"/>
            <p:nvPr/>
          </p:nvSpPr>
          <p:spPr>
            <a:xfrm>
              <a:off x="824329" y="933697"/>
              <a:ext cx="517525" cy="828674"/>
            </a:xfrm>
            <a:prstGeom prst="rect">
              <a:avLst/>
            </a:prstGeom>
            <a:noFill/>
            <a:ln w="12700" cap="flat">
              <a:noFill/>
              <a:miter lim="400000"/>
            </a:ln>
            <a:effectLst/>
          </p:spPr>
          <p:txBody>
            <a:bodyPr wrap="none" lIns="45719" tIns="45719" rIns="45719" bIns="45719" numCol="1" anchor="t">
              <a:spAutoFit/>
            </a:bodyPr>
            <a:lstStyle>
              <a:lvl1pPr algn="ctr">
                <a:defRPr sz="4800" b="1">
                  <a:solidFill>
                    <a:schemeClr val="accent1"/>
                  </a:solidFill>
                  <a:latin typeface="Agency FB" panose="020B0503020202020204"/>
                  <a:ea typeface="Agency FB" panose="020B0503020202020204"/>
                  <a:cs typeface="Agency FB" panose="020B0503020202020204"/>
                  <a:sym typeface="Agency FB" panose="020B0503020202020204"/>
                </a:defRPr>
              </a:lvl1pPr>
            </a:lstStyle>
            <a:p>
              <a:pPr hangingPunct="0"/>
              <a:r>
                <a:rPr kern="0" dirty="0">
                  <a:solidFill>
                    <a:srgbClr val="003366"/>
                  </a:solidFill>
                </a:rPr>
                <a:t>0</a:t>
              </a:r>
              <a:r>
                <a:rPr lang="en-US" kern="0" dirty="0">
                  <a:solidFill>
                    <a:srgbClr val="003366"/>
                  </a:solidFill>
                </a:rPr>
                <a:t>1</a:t>
              </a:r>
            </a:p>
          </p:txBody>
        </p:sp>
        <p:sp>
          <p:nvSpPr>
            <p:cNvPr id="374" name="Freeform 26"/>
            <p:cNvSpPr/>
            <p:nvPr/>
          </p:nvSpPr>
          <p:spPr>
            <a:xfrm>
              <a:off x="887933" y="303580"/>
              <a:ext cx="378336" cy="397492"/>
            </a:xfrm>
            <a:custGeom>
              <a:avLst/>
              <a:gdLst/>
              <a:ahLst/>
              <a:cxnLst>
                <a:cxn ang="0">
                  <a:pos x="wd2" y="hd2"/>
                </a:cxn>
                <a:cxn ang="5400000">
                  <a:pos x="wd2" y="hd2"/>
                </a:cxn>
                <a:cxn ang="10800000">
                  <a:pos x="wd2" y="hd2"/>
                </a:cxn>
                <a:cxn ang="16200000">
                  <a:pos x="wd2" y="hd2"/>
                </a:cxn>
              </a:cxnLst>
              <a:rect l="0" t="0" r="r" b="b"/>
              <a:pathLst>
                <a:path w="21600" h="21600" extrusionOk="0">
                  <a:moveTo>
                    <a:pt x="5203" y="3086"/>
                  </a:moveTo>
                  <a:lnTo>
                    <a:pt x="1011" y="3086"/>
                  </a:lnTo>
                  <a:lnTo>
                    <a:pt x="1011" y="1702"/>
                  </a:lnTo>
                  <a:lnTo>
                    <a:pt x="5203" y="1702"/>
                  </a:lnTo>
                  <a:lnTo>
                    <a:pt x="5203" y="3086"/>
                  </a:lnTo>
                  <a:close/>
                  <a:moveTo>
                    <a:pt x="5203" y="6349"/>
                  </a:moveTo>
                  <a:lnTo>
                    <a:pt x="1011" y="6349"/>
                  </a:lnTo>
                  <a:lnTo>
                    <a:pt x="1011" y="4966"/>
                  </a:lnTo>
                  <a:lnTo>
                    <a:pt x="5203" y="4966"/>
                  </a:lnTo>
                  <a:lnTo>
                    <a:pt x="5203" y="6349"/>
                  </a:lnTo>
                  <a:close/>
                  <a:moveTo>
                    <a:pt x="5203" y="9612"/>
                  </a:moveTo>
                  <a:lnTo>
                    <a:pt x="1011" y="9612"/>
                  </a:lnTo>
                  <a:lnTo>
                    <a:pt x="1011" y="8229"/>
                  </a:lnTo>
                  <a:lnTo>
                    <a:pt x="5203" y="8229"/>
                  </a:lnTo>
                  <a:lnTo>
                    <a:pt x="5203" y="9612"/>
                  </a:lnTo>
                  <a:close/>
                  <a:moveTo>
                    <a:pt x="0" y="21600"/>
                  </a:moveTo>
                  <a:lnTo>
                    <a:pt x="6214" y="21600"/>
                  </a:lnTo>
                  <a:lnTo>
                    <a:pt x="6214" y="0"/>
                  </a:lnTo>
                  <a:lnTo>
                    <a:pt x="0" y="0"/>
                  </a:lnTo>
                  <a:lnTo>
                    <a:pt x="0" y="21600"/>
                  </a:lnTo>
                  <a:close/>
                  <a:moveTo>
                    <a:pt x="12878" y="3086"/>
                  </a:moveTo>
                  <a:lnTo>
                    <a:pt x="8685" y="3086"/>
                  </a:lnTo>
                  <a:lnTo>
                    <a:pt x="8685" y="1702"/>
                  </a:lnTo>
                  <a:lnTo>
                    <a:pt x="12878" y="1702"/>
                  </a:lnTo>
                  <a:lnTo>
                    <a:pt x="12878" y="3086"/>
                  </a:lnTo>
                  <a:close/>
                  <a:moveTo>
                    <a:pt x="12878" y="6349"/>
                  </a:moveTo>
                  <a:lnTo>
                    <a:pt x="8685" y="6349"/>
                  </a:lnTo>
                  <a:lnTo>
                    <a:pt x="8685" y="4966"/>
                  </a:lnTo>
                  <a:lnTo>
                    <a:pt x="12878" y="4966"/>
                  </a:lnTo>
                  <a:lnTo>
                    <a:pt x="12878" y="6349"/>
                  </a:lnTo>
                  <a:close/>
                  <a:moveTo>
                    <a:pt x="12878" y="9612"/>
                  </a:moveTo>
                  <a:lnTo>
                    <a:pt x="8685" y="9612"/>
                  </a:lnTo>
                  <a:lnTo>
                    <a:pt x="8685" y="8229"/>
                  </a:lnTo>
                  <a:lnTo>
                    <a:pt x="12878" y="8229"/>
                  </a:lnTo>
                  <a:lnTo>
                    <a:pt x="12878" y="9612"/>
                  </a:lnTo>
                  <a:close/>
                  <a:moveTo>
                    <a:pt x="7674" y="21600"/>
                  </a:moveTo>
                  <a:lnTo>
                    <a:pt x="13888" y="21600"/>
                  </a:lnTo>
                  <a:lnTo>
                    <a:pt x="13888" y="0"/>
                  </a:lnTo>
                  <a:lnTo>
                    <a:pt x="7674" y="0"/>
                  </a:lnTo>
                  <a:lnTo>
                    <a:pt x="7674" y="21600"/>
                  </a:lnTo>
                  <a:close/>
                  <a:moveTo>
                    <a:pt x="20552" y="3086"/>
                  </a:moveTo>
                  <a:lnTo>
                    <a:pt x="16359" y="3086"/>
                  </a:lnTo>
                  <a:lnTo>
                    <a:pt x="16359" y="1702"/>
                  </a:lnTo>
                  <a:lnTo>
                    <a:pt x="20552" y="1702"/>
                  </a:lnTo>
                  <a:lnTo>
                    <a:pt x="20552" y="3086"/>
                  </a:lnTo>
                  <a:close/>
                  <a:moveTo>
                    <a:pt x="20552" y="6349"/>
                  </a:moveTo>
                  <a:lnTo>
                    <a:pt x="16359" y="6349"/>
                  </a:lnTo>
                  <a:lnTo>
                    <a:pt x="16359" y="4966"/>
                  </a:lnTo>
                  <a:lnTo>
                    <a:pt x="20552" y="4966"/>
                  </a:lnTo>
                  <a:lnTo>
                    <a:pt x="20552" y="6349"/>
                  </a:lnTo>
                  <a:close/>
                  <a:moveTo>
                    <a:pt x="20552" y="9612"/>
                  </a:moveTo>
                  <a:lnTo>
                    <a:pt x="16359" y="9612"/>
                  </a:lnTo>
                  <a:lnTo>
                    <a:pt x="16359" y="8229"/>
                  </a:lnTo>
                  <a:lnTo>
                    <a:pt x="20552" y="8229"/>
                  </a:lnTo>
                  <a:lnTo>
                    <a:pt x="20552" y="9612"/>
                  </a:lnTo>
                  <a:close/>
                  <a:moveTo>
                    <a:pt x="15348" y="21600"/>
                  </a:moveTo>
                  <a:lnTo>
                    <a:pt x="21600" y="21600"/>
                  </a:lnTo>
                  <a:lnTo>
                    <a:pt x="21600" y="0"/>
                  </a:lnTo>
                  <a:lnTo>
                    <a:pt x="15348" y="0"/>
                  </a:lnTo>
                  <a:lnTo>
                    <a:pt x="15348" y="21600"/>
                  </a:lnTo>
                  <a:close/>
                </a:path>
              </a:pathLst>
            </a:custGeom>
            <a:solidFill>
              <a:srgbClr val="FDFDFD"/>
            </a:solidFill>
            <a:ln w="12700" cap="flat">
              <a:noFill/>
              <a:miter lim="400000"/>
            </a:ln>
            <a:effectLst/>
          </p:spPr>
          <p:txBody>
            <a:bodyPr wrap="square" lIns="45719" tIns="45719" rIns="45719" bIns="45719" numCol="1" anchor="t">
              <a:noAutofit/>
            </a:bodyPr>
            <a:lstStyle/>
            <a:p>
              <a:pPr hangingPunct="0">
                <a:defRPr>
                  <a:solidFill>
                    <a:srgbClr val="003366"/>
                  </a:solidFill>
                  <a:latin typeface="Agency FB" panose="020B0503020202020204"/>
                  <a:ea typeface="Agency FB" panose="020B0503020202020204"/>
                  <a:cs typeface="Agency FB" panose="020B0503020202020204"/>
                  <a:sym typeface="Agency FB" panose="020B0503020202020204"/>
                </a:defRPr>
              </a:pPr>
              <a:endParaRPr kern="0">
                <a:solidFill>
                  <a:srgbClr val="003366"/>
                </a:solidFill>
                <a:latin typeface="Agency FB" panose="020B0503020202020204"/>
                <a:ea typeface="Agency FB" panose="020B0503020202020204"/>
                <a:cs typeface="Agency FB" panose="020B0503020202020204"/>
                <a:sym typeface="Agency FB" panose="020B0503020202020204"/>
              </a:endParaRPr>
            </a:p>
          </p:txBody>
        </p:sp>
      </p:grpSp>
      <p:sp>
        <p:nvSpPr>
          <p:cNvPr id="393" name="文本框 71"/>
          <p:cNvSpPr txBox="1"/>
          <p:nvPr/>
        </p:nvSpPr>
        <p:spPr>
          <a:xfrm>
            <a:off x="5714918" y="3043698"/>
            <a:ext cx="4321334" cy="1568450"/>
          </a:xfrm>
          <a:prstGeom prst="rect">
            <a:avLst/>
          </a:prstGeom>
          <a:ln w="12700">
            <a:miter lim="400000"/>
          </a:ln>
        </p:spPr>
        <p:txBody>
          <a:bodyPr wrap="square" lIns="45719" rIns="45719">
            <a:spAutoFit/>
          </a:bodyPr>
          <a:lstStyle/>
          <a:p>
            <a:pPr hangingPunct="0"/>
            <a:r>
              <a:rPr lang="zh-CN" altLang="en-US" sz="4800" kern="0" dirty="0">
                <a:solidFill>
                  <a:srgbClr val="003366"/>
                </a:solidFill>
                <a:sym typeface="+mn-ea"/>
              </a:rPr>
              <a:t>发运作业岗位人员及其职责</a:t>
            </a:r>
            <a:endParaRPr lang="zh-CN" altLang="en-US" sz="4800" b="1" kern="0" dirty="0">
              <a:solidFill>
                <a:srgbClr val="595959"/>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26" name="文本框 25"/>
          <p:cNvSpPr txBox="1"/>
          <p:nvPr/>
        </p:nvSpPr>
        <p:spPr>
          <a:xfrm>
            <a:off x="957972" y="349710"/>
            <a:ext cx="6600997"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hangingPunct="0"/>
            <a:r>
              <a:rPr lang="zh-CN" altLang="en-US" sz="2400" kern="0" dirty="0">
                <a:solidFill>
                  <a:srgbClr val="003366"/>
                </a:solidFill>
                <a:latin typeface="微软雅黑" panose="020B0503020204020204" charset="-122"/>
                <a:ea typeface="微软雅黑" panose="020B0503020204020204" charset="-122"/>
                <a:sym typeface="Calibri" panose="020F0502020204030204"/>
              </a:rPr>
              <a:t>作业流程介绍</a:t>
            </a:r>
          </a:p>
        </p:txBody>
      </p:sp>
    </p:spTree>
  </p:cSld>
  <p:clrMapOvr>
    <a:masterClrMapping/>
  </p:clrMapOvr>
  <mc:AlternateContent xmlns:mc="http://schemas.openxmlformats.org/markup-compatibility/2006" xmlns:p14="http://schemas.microsoft.com/office/powerpoint/2010/main">
    <mc:Choice Requires="p14">
      <p:transition spd="slow" p14:dur="1200" advClick="0" advTm="3000">
        <p:dissolve/>
      </p:transition>
    </mc:Choice>
    <mc:Fallback xmlns="">
      <p:transition spd="slow" advClick="0" advTm="3000">
        <p:dissolv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indefinite" fill="hold"/>
                                        <p:tgtEl>
                                          <p:spTgt spid="375"/>
                                        </p:tgtEl>
                                        <p:attrNameLst>
                                          <p:attrName>style.visibility</p:attrName>
                                        </p:attrNameLst>
                                      </p:cBhvr>
                                      <p:to>
                                        <p:strVal val="visible"/>
                                      </p:to>
                                    </p:set>
                                    <p:anim calcmode="lin" valueType="num">
                                      <p:cBhvr>
                                        <p:cTn id="7" dur="750" fill="hold"/>
                                        <p:tgtEl>
                                          <p:spTgt spid="375"/>
                                        </p:tgtEl>
                                        <p:attrNameLst>
                                          <p:attrName>ppt_w</p:attrName>
                                        </p:attrNameLst>
                                      </p:cBhvr>
                                      <p:tavLst>
                                        <p:tav tm="0">
                                          <p:val>
                                            <p:strVal val="4*#ppt_w"/>
                                          </p:val>
                                        </p:tav>
                                        <p:tav tm="100000">
                                          <p:val>
                                            <p:strVal val="#ppt_w"/>
                                          </p:val>
                                        </p:tav>
                                      </p:tavLst>
                                    </p:anim>
                                    <p:anim calcmode="lin" valueType="num">
                                      <p:cBhvr>
                                        <p:cTn id="8" dur="750" fill="hold"/>
                                        <p:tgtEl>
                                          <p:spTgt spid="375"/>
                                        </p:tgtEl>
                                        <p:attrNameLst>
                                          <p:attrName>ppt_h</p:attrName>
                                        </p:attrNameLst>
                                      </p:cBhvr>
                                      <p:tavLst>
                                        <p:tav tm="0">
                                          <p:val>
                                            <p:strVal val="4*#ppt_h"/>
                                          </p:val>
                                        </p:tav>
                                        <p:tav tm="100000">
                                          <p:val>
                                            <p:strVal val="#ppt_h"/>
                                          </p:val>
                                        </p:tav>
                                      </p:tavLst>
                                    </p:anim>
                                  </p:childTnLst>
                                </p:cTn>
                              </p:par>
                            </p:childTnLst>
                          </p:cTn>
                        </p:par>
                        <p:par>
                          <p:cTn id="9" fill="hold">
                            <p:stCondLst>
                              <p:cond delay="1000"/>
                            </p:stCondLst>
                            <p:childTnLst>
                              <p:par>
                                <p:cTn id="10" presetID="26" presetClass="emph" presetSubtype="0" fill="hold" grpId="1" nodeType="afterEffect">
                                  <p:stCondLst>
                                    <p:cond delay="0"/>
                                  </p:stCondLst>
                                  <p:childTnLst>
                                    <p:animEffect transition="out" filter="fade">
                                      <p:cBhvr>
                                        <p:cTn id="11" dur="500" fill="hold" tmFilter="0, 0; .2, .5; .8, .5; 1, 0"/>
                                        <p:tgtEl>
                                          <p:spTgt spid="375"/>
                                        </p:tgtEl>
                                      </p:cBhvr>
                                    </p:animEffect>
                                    <p:animScale>
                                      <p:cBhvr>
                                        <p:cTn id="12" dur="250" autoRev="1" fill="hold"/>
                                        <p:tgtEl>
                                          <p:spTgt spid="375"/>
                                        </p:tgtEl>
                                      </p:cBhvr>
                                      <p:by x="105000" y="105000"/>
                                    </p:animScale>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indefinite" fill="hold"/>
                                        <p:tgtEl>
                                          <p:spTgt spid="393"/>
                                        </p:tgtEl>
                                        <p:attrNameLst>
                                          <p:attrName>style.visibility</p:attrName>
                                        </p:attrNameLst>
                                      </p:cBhvr>
                                      <p:to>
                                        <p:strVal val="visible"/>
                                      </p:to>
                                    </p:set>
                                    <p:animEffect transition="in" filter="wipe(left)">
                                      <p:cBhvr>
                                        <p:cTn id="16" dur="500"/>
                                        <p:tgtEl>
                                          <p:spTgt spid="3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5" grpId="0" bldLvl="0" animBg="1" advAuto="0"/>
      <p:bldP spid="375" grpId="1" bldLvl="0" animBg="1" advAuto="0"/>
      <p:bldP spid="393" grpId="0"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5" name="组合 49"/>
          <p:cNvGrpSpPr/>
          <p:nvPr/>
        </p:nvGrpSpPr>
        <p:grpSpPr>
          <a:xfrm>
            <a:off x="3108678" y="2581219"/>
            <a:ext cx="2166183" cy="1867399"/>
            <a:chOff x="0" y="0"/>
            <a:chExt cx="2166181" cy="1867397"/>
          </a:xfrm>
        </p:grpSpPr>
        <p:sp>
          <p:nvSpPr>
            <p:cNvPr id="371" name="六边形 50"/>
            <p:cNvSpPr/>
            <p:nvPr/>
          </p:nvSpPr>
          <p:spPr>
            <a:xfrm>
              <a:off x="0" y="0"/>
              <a:ext cx="2166181" cy="186739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4655" y="0"/>
                  </a:lnTo>
                  <a:lnTo>
                    <a:pt x="16945" y="0"/>
                  </a:lnTo>
                  <a:lnTo>
                    <a:pt x="21600" y="10800"/>
                  </a:lnTo>
                  <a:lnTo>
                    <a:pt x="16945" y="21600"/>
                  </a:lnTo>
                  <a:lnTo>
                    <a:pt x="4655" y="21600"/>
                  </a:lnTo>
                  <a:close/>
                </a:path>
              </a:pathLst>
            </a:custGeom>
            <a:gradFill flip="none" rotWithShape="1">
              <a:gsLst>
                <a:gs pos="0">
                  <a:srgbClr val="D9D9D9"/>
                </a:gs>
                <a:gs pos="100000">
                  <a:srgbClr val="FFFFFF"/>
                </a:gs>
              </a:gsLst>
              <a:lin ang="2700000" scaled="0"/>
            </a:gradFill>
            <a:ln w="19050" cap="flat">
              <a:solidFill>
                <a:srgbClr val="ECECEC"/>
              </a:solidFill>
              <a:prstDash val="solid"/>
              <a:round/>
            </a:ln>
            <a:effectLst>
              <a:outerShdw blurRad="190500" dist="63500" dir="2700000" rotWithShape="0">
                <a:srgbClr val="000000">
                  <a:alpha val="30000"/>
                </a:srgbClr>
              </a:outerShdw>
            </a:effectLst>
          </p:spPr>
          <p:txBody>
            <a:bodyPr wrap="square" lIns="45719" tIns="45719" rIns="45719" bIns="45719" numCol="1" anchor="t">
              <a:noAutofit/>
            </a:bodyPr>
            <a:lstStyle/>
            <a:p>
              <a:pPr hangingPunct="0">
                <a:defRPr>
                  <a:solidFill>
                    <a:srgbClr val="003366"/>
                  </a:solidFill>
                  <a:latin typeface="Agency FB" panose="020B0503020202020204"/>
                  <a:ea typeface="Agency FB" panose="020B0503020202020204"/>
                  <a:cs typeface="Agency FB" panose="020B0503020202020204"/>
                  <a:sym typeface="Agency FB" panose="020B0503020202020204"/>
                </a:defRPr>
              </a:pPr>
              <a:endParaRPr kern="0">
                <a:solidFill>
                  <a:srgbClr val="003366"/>
                </a:solidFill>
                <a:latin typeface="Agency FB" panose="020B0503020202020204"/>
                <a:ea typeface="Agency FB" panose="020B0503020202020204"/>
                <a:cs typeface="Agency FB" panose="020B0503020202020204"/>
                <a:sym typeface="Agency FB" panose="020B0503020202020204"/>
              </a:endParaRPr>
            </a:p>
          </p:txBody>
        </p:sp>
        <p:sp>
          <p:nvSpPr>
            <p:cNvPr id="372" name="任意多边形 51"/>
            <p:cNvSpPr/>
            <p:nvPr/>
          </p:nvSpPr>
          <p:spPr>
            <a:xfrm>
              <a:off x="226554" y="116222"/>
              <a:ext cx="1718304" cy="747231"/>
            </a:xfrm>
            <a:custGeom>
              <a:avLst/>
              <a:gdLst/>
              <a:ahLst/>
              <a:cxnLst>
                <a:cxn ang="0">
                  <a:pos x="wd2" y="hd2"/>
                </a:cxn>
                <a:cxn ang="5400000">
                  <a:pos x="wd2" y="hd2"/>
                </a:cxn>
                <a:cxn ang="10800000">
                  <a:pos x="wd2" y="hd2"/>
                </a:cxn>
                <a:cxn ang="16200000">
                  <a:pos x="wd2" y="hd2"/>
                </a:cxn>
              </a:cxnLst>
              <a:rect l="0" t="0" r="r" b="b"/>
              <a:pathLst>
                <a:path w="21600" h="21600" extrusionOk="0">
                  <a:moveTo>
                    <a:pt x="4655" y="0"/>
                  </a:moveTo>
                  <a:lnTo>
                    <a:pt x="16945" y="0"/>
                  </a:lnTo>
                  <a:lnTo>
                    <a:pt x="21600" y="21407"/>
                  </a:lnTo>
                  <a:lnTo>
                    <a:pt x="21558" y="21600"/>
                  </a:lnTo>
                  <a:lnTo>
                    <a:pt x="42" y="21600"/>
                  </a:lnTo>
                  <a:lnTo>
                    <a:pt x="0" y="21407"/>
                  </a:lnTo>
                  <a:lnTo>
                    <a:pt x="4655" y="0"/>
                  </a:lnTo>
                  <a:close/>
                </a:path>
              </a:pathLst>
            </a:custGeom>
            <a:solidFill>
              <a:schemeClr val="accent1"/>
            </a:solidFill>
            <a:ln w="12700" cap="flat">
              <a:noFill/>
              <a:miter lim="400000"/>
            </a:ln>
            <a:effectLst/>
          </p:spPr>
          <p:txBody>
            <a:bodyPr wrap="square" lIns="45719" tIns="45719" rIns="45719" bIns="45719" numCol="1" anchor="ctr">
              <a:noAutofit/>
            </a:bodyPr>
            <a:lstStyle/>
            <a:p>
              <a:pPr algn="ctr" hangingPunct="0">
                <a:defRPr>
                  <a:solidFill>
                    <a:srgbClr val="003366"/>
                  </a:solidFill>
                  <a:latin typeface="Agency FB" panose="020B0503020202020204"/>
                  <a:ea typeface="Agency FB" panose="020B0503020202020204"/>
                  <a:cs typeface="Agency FB" panose="020B0503020202020204"/>
                  <a:sym typeface="Agency FB" panose="020B0503020202020204"/>
                </a:defRPr>
              </a:pPr>
              <a:endParaRPr kern="0">
                <a:solidFill>
                  <a:srgbClr val="003366"/>
                </a:solidFill>
                <a:latin typeface="Agency FB" panose="020B0503020202020204"/>
                <a:ea typeface="Agency FB" panose="020B0503020202020204"/>
                <a:cs typeface="Agency FB" panose="020B0503020202020204"/>
                <a:sym typeface="Agency FB" panose="020B0503020202020204"/>
              </a:endParaRPr>
            </a:p>
          </p:txBody>
        </p:sp>
        <p:sp>
          <p:nvSpPr>
            <p:cNvPr id="373" name="文本框 52"/>
            <p:cNvSpPr txBox="1"/>
            <p:nvPr/>
          </p:nvSpPr>
          <p:spPr>
            <a:xfrm>
              <a:off x="824329" y="933697"/>
              <a:ext cx="517525" cy="828674"/>
            </a:xfrm>
            <a:prstGeom prst="rect">
              <a:avLst/>
            </a:prstGeom>
            <a:noFill/>
            <a:ln w="12700" cap="flat">
              <a:noFill/>
              <a:miter lim="400000"/>
            </a:ln>
            <a:effectLst/>
          </p:spPr>
          <p:txBody>
            <a:bodyPr wrap="none" lIns="45719" tIns="45719" rIns="45719" bIns="45719" numCol="1" anchor="t">
              <a:noAutofit/>
            </a:bodyPr>
            <a:lstStyle>
              <a:lvl1pPr algn="ctr">
                <a:defRPr sz="4800" b="1">
                  <a:solidFill>
                    <a:schemeClr val="accent1"/>
                  </a:solidFill>
                  <a:latin typeface="Agency FB" panose="020B0503020202020204"/>
                  <a:ea typeface="Agency FB" panose="020B0503020202020204"/>
                  <a:cs typeface="Agency FB" panose="020B0503020202020204"/>
                  <a:sym typeface="Agency FB" panose="020B0503020202020204"/>
                </a:defRPr>
              </a:lvl1pPr>
            </a:lstStyle>
            <a:p>
              <a:pPr hangingPunct="0"/>
              <a:r>
                <a:rPr kern="0" dirty="0">
                  <a:solidFill>
                    <a:srgbClr val="003366"/>
                  </a:solidFill>
                </a:rPr>
                <a:t>0</a:t>
              </a:r>
              <a:r>
                <a:rPr lang="en-US" kern="0" dirty="0">
                  <a:solidFill>
                    <a:srgbClr val="003366"/>
                  </a:solidFill>
                </a:rPr>
                <a:t>1</a:t>
              </a:r>
            </a:p>
          </p:txBody>
        </p:sp>
        <p:sp>
          <p:nvSpPr>
            <p:cNvPr id="374" name="Freeform 26"/>
            <p:cNvSpPr/>
            <p:nvPr/>
          </p:nvSpPr>
          <p:spPr>
            <a:xfrm>
              <a:off x="887933" y="303580"/>
              <a:ext cx="378336" cy="397492"/>
            </a:xfrm>
            <a:custGeom>
              <a:avLst/>
              <a:gdLst/>
              <a:ahLst/>
              <a:cxnLst>
                <a:cxn ang="0">
                  <a:pos x="wd2" y="hd2"/>
                </a:cxn>
                <a:cxn ang="5400000">
                  <a:pos x="wd2" y="hd2"/>
                </a:cxn>
                <a:cxn ang="10800000">
                  <a:pos x="wd2" y="hd2"/>
                </a:cxn>
                <a:cxn ang="16200000">
                  <a:pos x="wd2" y="hd2"/>
                </a:cxn>
              </a:cxnLst>
              <a:rect l="0" t="0" r="r" b="b"/>
              <a:pathLst>
                <a:path w="21600" h="21600" extrusionOk="0">
                  <a:moveTo>
                    <a:pt x="5203" y="3086"/>
                  </a:moveTo>
                  <a:lnTo>
                    <a:pt x="1011" y="3086"/>
                  </a:lnTo>
                  <a:lnTo>
                    <a:pt x="1011" y="1702"/>
                  </a:lnTo>
                  <a:lnTo>
                    <a:pt x="5203" y="1702"/>
                  </a:lnTo>
                  <a:lnTo>
                    <a:pt x="5203" y="3086"/>
                  </a:lnTo>
                  <a:close/>
                  <a:moveTo>
                    <a:pt x="5203" y="6349"/>
                  </a:moveTo>
                  <a:lnTo>
                    <a:pt x="1011" y="6349"/>
                  </a:lnTo>
                  <a:lnTo>
                    <a:pt x="1011" y="4966"/>
                  </a:lnTo>
                  <a:lnTo>
                    <a:pt x="5203" y="4966"/>
                  </a:lnTo>
                  <a:lnTo>
                    <a:pt x="5203" y="6349"/>
                  </a:lnTo>
                  <a:close/>
                  <a:moveTo>
                    <a:pt x="5203" y="9612"/>
                  </a:moveTo>
                  <a:lnTo>
                    <a:pt x="1011" y="9612"/>
                  </a:lnTo>
                  <a:lnTo>
                    <a:pt x="1011" y="8229"/>
                  </a:lnTo>
                  <a:lnTo>
                    <a:pt x="5203" y="8229"/>
                  </a:lnTo>
                  <a:lnTo>
                    <a:pt x="5203" y="9612"/>
                  </a:lnTo>
                  <a:close/>
                  <a:moveTo>
                    <a:pt x="0" y="21600"/>
                  </a:moveTo>
                  <a:lnTo>
                    <a:pt x="6214" y="21600"/>
                  </a:lnTo>
                  <a:lnTo>
                    <a:pt x="6214" y="0"/>
                  </a:lnTo>
                  <a:lnTo>
                    <a:pt x="0" y="0"/>
                  </a:lnTo>
                  <a:lnTo>
                    <a:pt x="0" y="21600"/>
                  </a:lnTo>
                  <a:close/>
                  <a:moveTo>
                    <a:pt x="12878" y="3086"/>
                  </a:moveTo>
                  <a:lnTo>
                    <a:pt x="8685" y="3086"/>
                  </a:lnTo>
                  <a:lnTo>
                    <a:pt x="8685" y="1702"/>
                  </a:lnTo>
                  <a:lnTo>
                    <a:pt x="12878" y="1702"/>
                  </a:lnTo>
                  <a:lnTo>
                    <a:pt x="12878" y="3086"/>
                  </a:lnTo>
                  <a:close/>
                  <a:moveTo>
                    <a:pt x="12878" y="6349"/>
                  </a:moveTo>
                  <a:lnTo>
                    <a:pt x="8685" y="6349"/>
                  </a:lnTo>
                  <a:lnTo>
                    <a:pt x="8685" y="4966"/>
                  </a:lnTo>
                  <a:lnTo>
                    <a:pt x="12878" y="4966"/>
                  </a:lnTo>
                  <a:lnTo>
                    <a:pt x="12878" y="6349"/>
                  </a:lnTo>
                  <a:close/>
                  <a:moveTo>
                    <a:pt x="12878" y="9612"/>
                  </a:moveTo>
                  <a:lnTo>
                    <a:pt x="8685" y="9612"/>
                  </a:lnTo>
                  <a:lnTo>
                    <a:pt x="8685" y="8229"/>
                  </a:lnTo>
                  <a:lnTo>
                    <a:pt x="12878" y="8229"/>
                  </a:lnTo>
                  <a:lnTo>
                    <a:pt x="12878" y="9612"/>
                  </a:lnTo>
                  <a:close/>
                  <a:moveTo>
                    <a:pt x="7674" y="21600"/>
                  </a:moveTo>
                  <a:lnTo>
                    <a:pt x="13888" y="21600"/>
                  </a:lnTo>
                  <a:lnTo>
                    <a:pt x="13888" y="0"/>
                  </a:lnTo>
                  <a:lnTo>
                    <a:pt x="7674" y="0"/>
                  </a:lnTo>
                  <a:lnTo>
                    <a:pt x="7674" y="21600"/>
                  </a:lnTo>
                  <a:close/>
                  <a:moveTo>
                    <a:pt x="20552" y="3086"/>
                  </a:moveTo>
                  <a:lnTo>
                    <a:pt x="16359" y="3086"/>
                  </a:lnTo>
                  <a:lnTo>
                    <a:pt x="16359" y="1702"/>
                  </a:lnTo>
                  <a:lnTo>
                    <a:pt x="20552" y="1702"/>
                  </a:lnTo>
                  <a:lnTo>
                    <a:pt x="20552" y="3086"/>
                  </a:lnTo>
                  <a:close/>
                  <a:moveTo>
                    <a:pt x="20552" y="6349"/>
                  </a:moveTo>
                  <a:lnTo>
                    <a:pt x="16359" y="6349"/>
                  </a:lnTo>
                  <a:lnTo>
                    <a:pt x="16359" y="4966"/>
                  </a:lnTo>
                  <a:lnTo>
                    <a:pt x="20552" y="4966"/>
                  </a:lnTo>
                  <a:lnTo>
                    <a:pt x="20552" y="6349"/>
                  </a:lnTo>
                  <a:close/>
                  <a:moveTo>
                    <a:pt x="20552" y="9612"/>
                  </a:moveTo>
                  <a:lnTo>
                    <a:pt x="16359" y="9612"/>
                  </a:lnTo>
                  <a:lnTo>
                    <a:pt x="16359" y="8229"/>
                  </a:lnTo>
                  <a:lnTo>
                    <a:pt x="20552" y="8229"/>
                  </a:lnTo>
                  <a:lnTo>
                    <a:pt x="20552" y="9612"/>
                  </a:lnTo>
                  <a:close/>
                  <a:moveTo>
                    <a:pt x="15348" y="21600"/>
                  </a:moveTo>
                  <a:lnTo>
                    <a:pt x="21600" y="21600"/>
                  </a:lnTo>
                  <a:lnTo>
                    <a:pt x="21600" y="0"/>
                  </a:lnTo>
                  <a:lnTo>
                    <a:pt x="15348" y="0"/>
                  </a:lnTo>
                  <a:lnTo>
                    <a:pt x="15348" y="21600"/>
                  </a:lnTo>
                  <a:close/>
                </a:path>
              </a:pathLst>
            </a:custGeom>
            <a:solidFill>
              <a:srgbClr val="FDFDFD"/>
            </a:solidFill>
            <a:ln w="12700" cap="flat">
              <a:noFill/>
              <a:miter lim="400000"/>
            </a:ln>
            <a:effectLst/>
          </p:spPr>
          <p:txBody>
            <a:bodyPr wrap="square" lIns="45719" tIns="45719" rIns="45719" bIns="45719" numCol="1" anchor="t">
              <a:noAutofit/>
            </a:bodyPr>
            <a:lstStyle/>
            <a:p>
              <a:pPr hangingPunct="0">
                <a:defRPr>
                  <a:solidFill>
                    <a:srgbClr val="003366"/>
                  </a:solidFill>
                  <a:latin typeface="Agency FB" panose="020B0503020202020204"/>
                  <a:ea typeface="Agency FB" panose="020B0503020202020204"/>
                  <a:cs typeface="Agency FB" panose="020B0503020202020204"/>
                  <a:sym typeface="Agency FB" panose="020B0503020202020204"/>
                </a:defRPr>
              </a:pPr>
              <a:endParaRPr kern="0">
                <a:solidFill>
                  <a:srgbClr val="003366"/>
                </a:solidFill>
                <a:latin typeface="Agency FB" panose="020B0503020202020204"/>
                <a:ea typeface="Agency FB" panose="020B0503020202020204"/>
                <a:cs typeface="Agency FB" panose="020B0503020202020204"/>
                <a:sym typeface="Agency FB" panose="020B0503020202020204"/>
              </a:endParaRPr>
            </a:p>
          </p:txBody>
        </p:sp>
      </p:grpSp>
      <p:sp>
        <p:nvSpPr>
          <p:cNvPr id="393" name="文本框 71"/>
          <p:cNvSpPr txBox="1"/>
          <p:nvPr/>
        </p:nvSpPr>
        <p:spPr>
          <a:xfrm>
            <a:off x="5715000" y="3043555"/>
            <a:ext cx="5415915" cy="1568450"/>
          </a:xfrm>
          <a:prstGeom prst="rect">
            <a:avLst/>
          </a:prstGeom>
          <a:ln w="12700">
            <a:miter lim="400000"/>
          </a:ln>
        </p:spPr>
        <p:txBody>
          <a:bodyPr wrap="square" lIns="45719" rIns="45719">
            <a:normAutofit/>
          </a:bodyPr>
          <a:lstStyle/>
          <a:p>
            <a:pPr hangingPunct="0"/>
            <a:r>
              <a:rPr lang="en-US" altLang="zh-CN" sz="3070" kern="0">
                <a:solidFill>
                  <a:srgbClr val="003366"/>
                </a:solidFill>
                <a:latin typeface="Times New Roman" panose="02020603050405020304" pitchFamily="18" charset="0"/>
                <a:cs typeface="Times New Roman" panose="02020603050405020304" pitchFamily="18" charset="0"/>
                <a:sym typeface="+mn-ea"/>
              </a:rPr>
              <a:t>The personnel of the shipping operation and their duties</a:t>
            </a:r>
            <a:endParaRPr lang="zh-CN" altLang="en-US" sz="3070" b="1" kern="0" dirty="0">
              <a:solidFill>
                <a:srgbClr val="595959"/>
              </a:solidFill>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endParaRPr>
          </a:p>
        </p:txBody>
      </p:sp>
      <p:sp>
        <p:nvSpPr>
          <p:cNvPr id="26" name="文本框 25"/>
          <p:cNvSpPr txBox="1"/>
          <p:nvPr/>
        </p:nvSpPr>
        <p:spPr>
          <a:xfrm>
            <a:off x="957972" y="349710"/>
            <a:ext cx="6600997"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ormAutofit/>
          </a:bodyPr>
          <a:lstStyle/>
          <a:p>
            <a:pPr hangingPunct="0"/>
            <a:r>
              <a:rPr lang="en-US" altLang="zh-CN" sz="2400" kern="0">
                <a:solidFill>
                  <a:srgbClr val="003366"/>
                </a:solidFill>
                <a:latin typeface="Times New Roman" panose="02020603050405020304" pitchFamily="18" charset="0"/>
                <a:ea typeface="微软雅黑" panose="020B0503020204020204" charset="-122"/>
                <a:cs typeface="Times New Roman" panose="02020603050405020304" pitchFamily="18" charset="0"/>
                <a:sym typeface="Calibri" panose="020F0502020204030204"/>
              </a:rPr>
              <a:t>The operation process </a:t>
            </a:r>
            <a:endParaRPr lang="zh-CN" altLang="en-US" sz="2400" kern="0" dirty="0">
              <a:solidFill>
                <a:srgbClr val="003366"/>
              </a:solidFill>
              <a:latin typeface="Times New Roman" panose="02020603050405020304" pitchFamily="18" charset="0"/>
              <a:ea typeface="微软雅黑" panose="020B0503020204020204" charset="-122"/>
              <a:cs typeface="Times New Roman" panose="02020603050405020304" pitchFamily="18" charset="0"/>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3000">
        <p:dissolve/>
      </p:transition>
    </mc:Choice>
    <mc:Fallback xmlns="">
      <p:transition spd="slow" advClick="0" advTm="3000">
        <p:dissolv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indefinite" fill="hold"/>
                                        <p:tgtEl>
                                          <p:spTgt spid="375"/>
                                        </p:tgtEl>
                                        <p:attrNameLst>
                                          <p:attrName>style.visibility</p:attrName>
                                        </p:attrNameLst>
                                      </p:cBhvr>
                                      <p:to>
                                        <p:strVal val="visible"/>
                                      </p:to>
                                    </p:set>
                                    <p:anim calcmode="lin" valueType="num">
                                      <p:cBhvr>
                                        <p:cTn id="7" dur="750" fill="hold"/>
                                        <p:tgtEl>
                                          <p:spTgt spid="375"/>
                                        </p:tgtEl>
                                        <p:attrNameLst>
                                          <p:attrName>ppt_w</p:attrName>
                                        </p:attrNameLst>
                                      </p:cBhvr>
                                      <p:tavLst>
                                        <p:tav tm="0">
                                          <p:val>
                                            <p:strVal val="4*#ppt_w"/>
                                          </p:val>
                                        </p:tav>
                                        <p:tav tm="100000">
                                          <p:val>
                                            <p:strVal val="#ppt_w"/>
                                          </p:val>
                                        </p:tav>
                                      </p:tavLst>
                                    </p:anim>
                                    <p:anim calcmode="lin" valueType="num">
                                      <p:cBhvr>
                                        <p:cTn id="8" dur="750" fill="hold"/>
                                        <p:tgtEl>
                                          <p:spTgt spid="375"/>
                                        </p:tgtEl>
                                        <p:attrNameLst>
                                          <p:attrName>ppt_h</p:attrName>
                                        </p:attrNameLst>
                                      </p:cBhvr>
                                      <p:tavLst>
                                        <p:tav tm="0">
                                          <p:val>
                                            <p:strVal val="4*#ppt_h"/>
                                          </p:val>
                                        </p:tav>
                                        <p:tav tm="100000">
                                          <p:val>
                                            <p:strVal val="#ppt_h"/>
                                          </p:val>
                                        </p:tav>
                                      </p:tavLst>
                                    </p:anim>
                                  </p:childTnLst>
                                </p:cTn>
                              </p:par>
                            </p:childTnLst>
                          </p:cTn>
                        </p:par>
                        <p:par>
                          <p:cTn id="9" fill="hold">
                            <p:stCondLst>
                              <p:cond delay="1000"/>
                            </p:stCondLst>
                            <p:childTnLst>
                              <p:par>
                                <p:cTn id="10" presetID="26" presetClass="emph" presetSubtype="0" fill="hold" grpId="1" nodeType="afterEffect">
                                  <p:stCondLst>
                                    <p:cond delay="0"/>
                                  </p:stCondLst>
                                  <p:childTnLst>
                                    <p:animEffect transition="out" filter="fade">
                                      <p:cBhvr>
                                        <p:cTn id="11" dur="500" fill="hold" tmFilter="0, 0; .2, .5; .8, .5; 1, 0"/>
                                        <p:tgtEl>
                                          <p:spTgt spid="375"/>
                                        </p:tgtEl>
                                      </p:cBhvr>
                                    </p:animEffect>
                                    <p:animScale>
                                      <p:cBhvr>
                                        <p:cTn id="12" dur="250" autoRev="1" fill="hold"/>
                                        <p:tgtEl>
                                          <p:spTgt spid="375"/>
                                        </p:tgtEl>
                                      </p:cBhvr>
                                      <p:by x="105000" y="105000"/>
                                    </p:animScale>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indefinite" fill="hold"/>
                                        <p:tgtEl>
                                          <p:spTgt spid="393"/>
                                        </p:tgtEl>
                                        <p:attrNameLst>
                                          <p:attrName>style.visibility</p:attrName>
                                        </p:attrNameLst>
                                      </p:cBhvr>
                                      <p:to>
                                        <p:strVal val="visible"/>
                                      </p:to>
                                    </p:set>
                                    <p:animEffect transition="in" filter="wipe(left)">
                                      <p:cBhvr>
                                        <p:cTn id="16" dur="500"/>
                                        <p:tgtEl>
                                          <p:spTgt spid="3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5" grpId="0" bldLvl="0" animBg="1" advAuto="0"/>
      <p:bldP spid="375" grpId="1" bldLvl="0" animBg="1" advAuto="0"/>
      <p:bldP spid="393" grpId="0"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文本框 2"/>
          <p:cNvSpPr txBox="1"/>
          <p:nvPr/>
        </p:nvSpPr>
        <p:spPr>
          <a:xfrm>
            <a:off x="1102994" y="318605"/>
            <a:ext cx="6853651" cy="583565"/>
          </a:xfrm>
          <a:prstGeom prst="rect">
            <a:avLst/>
          </a:prstGeom>
          <a:ln w="12700">
            <a:miter lim="400000"/>
          </a:ln>
        </p:spPr>
        <p:txBody>
          <a:bodyPr wrap="square" lIns="45719" rIns="45719">
            <a:spAutoFit/>
          </a:bodyPr>
          <a:lstStyle>
            <a:lvl1pPr>
              <a:defRPr sz="3200" b="1">
                <a:solidFill>
                  <a:schemeClr val="accent1"/>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hangingPunct="0"/>
            <a:r>
              <a:rPr lang="zh-CN" altLang="en-US" kern="0" dirty="0">
                <a:solidFill>
                  <a:srgbClr val="003366"/>
                </a:solidFill>
              </a:rPr>
              <a:t>一、人员职责表</a:t>
            </a:r>
          </a:p>
        </p:txBody>
      </p:sp>
      <p:graphicFrame>
        <p:nvGraphicFramePr>
          <p:cNvPr id="3" name="表格 2"/>
          <p:cNvGraphicFramePr>
            <a:graphicFrameLocks noGrp="1"/>
          </p:cNvGraphicFramePr>
          <p:nvPr/>
        </p:nvGraphicFramePr>
        <p:xfrm>
          <a:off x="619915" y="1045733"/>
          <a:ext cx="10800000" cy="5178153"/>
        </p:xfrm>
        <a:graphic>
          <a:graphicData uri="http://schemas.openxmlformats.org/drawingml/2006/table">
            <a:tbl>
              <a:tblPr bandRow="1">
                <a:tableStyleId>{69CF1AB2-1976-4502-BF36-3FF5EA218861}</a:tableStyleId>
              </a:tblPr>
              <a:tblGrid>
                <a:gridCol w="714712">
                  <a:extLst>
                    <a:ext uri="{9D8B030D-6E8A-4147-A177-3AD203B41FA5}">
                      <a16:colId xmlns:a16="http://schemas.microsoft.com/office/drawing/2014/main" val="20000"/>
                    </a:ext>
                  </a:extLst>
                </a:gridCol>
                <a:gridCol w="1608402">
                  <a:extLst>
                    <a:ext uri="{9D8B030D-6E8A-4147-A177-3AD203B41FA5}">
                      <a16:colId xmlns:a16="http://schemas.microsoft.com/office/drawing/2014/main" val="20001"/>
                    </a:ext>
                  </a:extLst>
                </a:gridCol>
                <a:gridCol w="1652123">
                  <a:extLst>
                    <a:ext uri="{9D8B030D-6E8A-4147-A177-3AD203B41FA5}">
                      <a16:colId xmlns:a16="http://schemas.microsoft.com/office/drawing/2014/main" val="20002"/>
                    </a:ext>
                  </a:extLst>
                </a:gridCol>
                <a:gridCol w="1860375">
                  <a:extLst>
                    <a:ext uri="{9D8B030D-6E8A-4147-A177-3AD203B41FA5}">
                      <a16:colId xmlns:a16="http://schemas.microsoft.com/office/drawing/2014/main" val="20003"/>
                    </a:ext>
                  </a:extLst>
                </a:gridCol>
                <a:gridCol w="1346689">
                  <a:extLst>
                    <a:ext uri="{9D8B030D-6E8A-4147-A177-3AD203B41FA5}">
                      <a16:colId xmlns:a16="http://schemas.microsoft.com/office/drawing/2014/main" val="20004"/>
                    </a:ext>
                  </a:extLst>
                </a:gridCol>
                <a:gridCol w="1193972">
                  <a:extLst>
                    <a:ext uri="{9D8B030D-6E8A-4147-A177-3AD203B41FA5}">
                      <a16:colId xmlns:a16="http://schemas.microsoft.com/office/drawing/2014/main" val="20005"/>
                    </a:ext>
                  </a:extLst>
                </a:gridCol>
                <a:gridCol w="1139189">
                  <a:extLst>
                    <a:ext uri="{9D8B030D-6E8A-4147-A177-3AD203B41FA5}">
                      <a16:colId xmlns:a16="http://schemas.microsoft.com/office/drawing/2014/main" val="20006"/>
                    </a:ext>
                  </a:extLst>
                </a:gridCol>
                <a:gridCol w="1284538">
                  <a:extLst>
                    <a:ext uri="{9D8B030D-6E8A-4147-A177-3AD203B41FA5}">
                      <a16:colId xmlns:a16="http://schemas.microsoft.com/office/drawing/2014/main" val="20007"/>
                    </a:ext>
                  </a:extLst>
                </a:gridCol>
              </a:tblGrid>
              <a:tr h="433386">
                <a:tc rowSpan="2">
                  <a:txBody>
                    <a:bodyPr/>
                    <a:lstStyle/>
                    <a:p>
                      <a:pPr algn="ctr" rtl="0" fontAlgn="ctr">
                        <a:spcBef>
                          <a:spcPts val="600"/>
                        </a:spcBef>
                        <a:spcAft>
                          <a:spcPts val="600"/>
                        </a:spcAft>
                      </a:pPr>
                      <a:r>
                        <a:rPr lang="en-US" altLang="zh-CN" sz="1400" b="0" u="none" strike="noStrike" dirty="0">
                          <a:solidFill>
                            <a:schemeClr val="accent1"/>
                          </a:solidFill>
                          <a:effectLst/>
                          <a:latin typeface="微软雅黑" panose="020B0503020204020204" charset="-122"/>
                          <a:ea typeface="微软雅黑" panose="020B0503020204020204" charset="-122"/>
                        </a:rPr>
                        <a:t>B2B</a:t>
                      </a:r>
                      <a:r>
                        <a:rPr lang="zh-CN" altLang="en-US" sz="1400" b="0" u="none" strike="noStrike" dirty="0">
                          <a:solidFill>
                            <a:schemeClr val="accent1"/>
                          </a:solidFill>
                          <a:effectLst/>
                          <a:latin typeface="微软雅黑" panose="020B0503020204020204" charset="-122"/>
                          <a:ea typeface="微软雅黑" panose="020B0503020204020204" charset="-122"/>
                        </a:rPr>
                        <a:t>发运</a:t>
                      </a:r>
                      <a:endParaRPr lang="zh-CN" altLang="en-US" sz="1400" b="0" i="0" u="none" strike="noStrike" dirty="0">
                        <a:solidFill>
                          <a:schemeClr val="accent1"/>
                        </a:solidFill>
                        <a:effectLst/>
                        <a:latin typeface="微软雅黑" panose="020B0503020204020204" charset="-122"/>
                        <a:ea typeface="微软雅黑" panose="020B0503020204020204" charset="-122"/>
                      </a:endParaRPr>
                    </a:p>
                  </a:txBody>
                  <a:tcPr marL="8293" marR="8293" marT="8293" marB="0" anchor="ctr"/>
                </a:tc>
                <a:tc>
                  <a:txBody>
                    <a:bodyPr/>
                    <a:lstStyle/>
                    <a:p>
                      <a:pPr algn="ctr" rtl="0" fontAlgn="ctr">
                        <a:spcBef>
                          <a:spcPts val="600"/>
                        </a:spcBef>
                        <a:spcAft>
                          <a:spcPts val="600"/>
                        </a:spcAft>
                      </a:pPr>
                      <a:r>
                        <a:rPr lang="zh-CN" altLang="en-US" sz="1400" b="1" u="none" strike="noStrike" dirty="0">
                          <a:solidFill>
                            <a:schemeClr val="accent1"/>
                          </a:solidFill>
                          <a:effectLst/>
                          <a:latin typeface="微软雅黑" panose="020B0503020204020204" charset="-122"/>
                          <a:ea typeface="微软雅黑" panose="020B0503020204020204" charset="-122"/>
                        </a:rPr>
                        <a:t>配送司机</a:t>
                      </a:r>
                      <a:endParaRPr lang="zh-CN" altLang="en-US" sz="1400" b="1" i="0" u="none" strike="noStrike" dirty="0">
                        <a:solidFill>
                          <a:schemeClr val="accent1"/>
                        </a:solidFill>
                        <a:effectLst/>
                        <a:latin typeface="微软雅黑" panose="020B0503020204020204" charset="-122"/>
                        <a:ea typeface="微软雅黑" panose="020B0503020204020204" charset="-122"/>
                      </a:endParaRPr>
                    </a:p>
                  </a:txBody>
                  <a:tcPr marL="8293" marR="8293" marT="8293" marB="0" anchor="ctr"/>
                </a:tc>
                <a:tc>
                  <a:txBody>
                    <a:bodyPr/>
                    <a:lstStyle/>
                    <a:p>
                      <a:pPr algn="ctr" rtl="0" fontAlgn="ctr">
                        <a:spcBef>
                          <a:spcPts val="600"/>
                        </a:spcBef>
                        <a:spcAft>
                          <a:spcPts val="600"/>
                        </a:spcAft>
                      </a:pPr>
                      <a:r>
                        <a:rPr lang="zh-CN" altLang="en-US" sz="1400" b="1" u="none" strike="noStrike">
                          <a:solidFill>
                            <a:schemeClr val="accent1"/>
                          </a:solidFill>
                          <a:effectLst/>
                          <a:latin typeface="微软雅黑" panose="020B0503020204020204" charset="-122"/>
                          <a:ea typeface="微软雅黑" panose="020B0503020204020204" charset="-122"/>
                        </a:rPr>
                        <a:t>仓储发货组员</a:t>
                      </a:r>
                      <a:endParaRPr lang="zh-CN" altLang="en-US" sz="1400" b="1" i="0" u="none" strike="noStrike">
                        <a:solidFill>
                          <a:schemeClr val="accent1"/>
                        </a:solidFill>
                        <a:effectLst/>
                        <a:latin typeface="微软雅黑" panose="020B0503020204020204" charset="-122"/>
                        <a:ea typeface="微软雅黑" panose="020B0503020204020204" charset="-122"/>
                      </a:endParaRPr>
                    </a:p>
                  </a:txBody>
                  <a:tcPr marL="8293" marR="8293" marT="8293" marB="0" anchor="ctr"/>
                </a:tc>
                <a:tc>
                  <a:txBody>
                    <a:bodyPr/>
                    <a:lstStyle/>
                    <a:p>
                      <a:pPr algn="ctr" rtl="0" fontAlgn="ctr">
                        <a:spcBef>
                          <a:spcPts val="600"/>
                        </a:spcBef>
                        <a:spcAft>
                          <a:spcPts val="600"/>
                        </a:spcAft>
                      </a:pPr>
                      <a:r>
                        <a:rPr lang="zh-CN" altLang="en-US" sz="1400" b="1" u="none" strike="noStrike">
                          <a:solidFill>
                            <a:schemeClr val="accent1"/>
                          </a:solidFill>
                          <a:effectLst/>
                          <a:latin typeface="微软雅黑" panose="020B0503020204020204" charset="-122"/>
                          <a:ea typeface="微软雅黑" panose="020B0503020204020204" charset="-122"/>
                        </a:rPr>
                        <a:t>仓储发货组长</a:t>
                      </a:r>
                      <a:endParaRPr lang="zh-CN" altLang="en-US" sz="1400" b="1" i="0" u="none" strike="noStrike">
                        <a:solidFill>
                          <a:schemeClr val="accent1"/>
                        </a:solidFill>
                        <a:effectLst/>
                        <a:latin typeface="微软雅黑" panose="020B0503020204020204" charset="-122"/>
                        <a:ea typeface="微软雅黑" panose="020B0503020204020204" charset="-122"/>
                      </a:endParaRPr>
                    </a:p>
                  </a:txBody>
                  <a:tcPr marL="8293" marR="8293" marT="8293" marB="0" anchor="ctr"/>
                </a:tc>
                <a:tc>
                  <a:txBody>
                    <a:bodyPr/>
                    <a:lstStyle/>
                    <a:p>
                      <a:pPr algn="ctr" rtl="0" fontAlgn="ctr">
                        <a:spcBef>
                          <a:spcPts val="600"/>
                        </a:spcBef>
                        <a:spcAft>
                          <a:spcPts val="600"/>
                        </a:spcAft>
                      </a:pPr>
                      <a:r>
                        <a:rPr lang="zh-CN" altLang="en-US" sz="1400" b="1" u="none" strike="noStrike" dirty="0">
                          <a:solidFill>
                            <a:schemeClr val="accent1"/>
                          </a:solidFill>
                          <a:effectLst/>
                          <a:latin typeface="微软雅黑" panose="020B0503020204020204" charset="-122"/>
                          <a:ea typeface="微软雅黑" panose="020B0503020204020204" charset="-122"/>
                        </a:rPr>
                        <a:t>仓储库存组长</a:t>
                      </a:r>
                      <a:endParaRPr lang="zh-CN" altLang="en-US" sz="1400" b="1" i="0" u="none" strike="noStrike" dirty="0">
                        <a:solidFill>
                          <a:schemeClr val="accent1"/>
                        </a:solidFill>
                        <a:effectLst/>
                        <a:latin typeface="微软雅黑" panose="020B0503020204020204" charset="-122"/>
                        <a:ea typeface="微软雅黑" panose="020B0503020204020204" charset="-122"/>
                      </a:endParaRPr>
                    </a:p>
                  </a:txBody>
                  <a:tcPr marL="8293" marR="8293" marT="8293" marB="0" anchor="ctr"/>
                </a:tc>
                <a:tc>
                  <a:txBody>
                    <a:bodyPr/>
                    <a:lstStyle/>
                    <a:p>
                      <a:pPr algn="ctr" rtl="0" fontAlgn="ctr">
                        <a:spcBef>
                          <a:spcPts val="600"/>
                        </a:spcBef>
                        <a:spcAft>
                          <a:spcPts val="600"/>
                        </a:spcAft>
                      </a:pPr>
                      <a:r>
                        <a:rPr lang="zh-CN" altLang="en-US" sz="1400" b="1" u="none" strike="noStrike">
                          <a:solidFill>
                            <a:schemeClr val="accent1"/>
                          </a:solidFill>
                          <a:effectLst/>
                          <a:latin typeface="微软雅黑" panose="020B0503020204020204" charset="-122"/>
                          <a:ea typeface="微软雅黑" panose="020B0503020204020204" charset="-122"/>
                        </a:rPr>
                        <a:t>仓储验货组长</a:t>
                      </a:r>
                      <a:endParaRPr lang="zh-CN" altLang="en-US" sz="1400" b="1" i="0" u="none" strike="noStrike">
                        <a:solidFill>
                          <a:schemeClr val="accent1"/>
                        </a:solidFill>
                        <a:effectLst/>
                        <a:latin typeface="微软雅黑" panose="020B0503020204020204" charset="-122"/>
                        <a:ea typeface="微软雅黑" panose="020B0503020204020204" charset="-122"/>
                      </a:endParaRPr>
                    </a:p>
                  </a:txBody>
                  <a:tcPr marL="8293" marR="8293" marT="8293" marB="0" anchor="ctr"/>
                </a:tc>
                <a:tc>
                  <a:txBody>
                    <a:bodyPr/>
                    <a:lstStyle/>
                    <a:p>
                      <a:pPr algn="ctr" rtl="0" fontAlgn="ctr">
                        <a:spcBef>
                          <a:spcPts val="600"/>
                        </a:spcBef>
                        <a:spcAft>
                          <a:spcPts val="600"/>
                        </a:spcAft>
                      </a:pPr>
                      <a:r>
                        <a:rPr lang="zh-CN" altLang="en-US" sz="1400" b="1" u="none" strike="noStrike">
                          <a:solidFill>
                            <a:schemeClr val="accent1"/>
                          </a:solidFill>
                          <a:effectLst/>
                          <a:latin typeface="微软雅黑" panose="020B0503020204020204" charset="-122"/>
                          <a:ea typeface="微软雅黑" panose="020B0503020204020204" charset="-122"/>
                        </a:rPr>
                        <a:t>仓储拣货组长</a:t>
                      </a:r>
                      <a:endParaRPr lang="zh-CN" altLang="en-US" sz="1400" b="1" i="0" u="none" strike="noStrike">
                        <a:solidFill>
                          <a:schemeClr val="accent1"/>
                        </a:solidFill>
                        <a:effectLst/>
                        <a:latin typeface="微软雅黑" panose="020B0503020204020204" charset="-122"/>
                        <a:ea typeface="微软雅黑" panose="020B0503020204020204" charset="-122"/>
                      </a:endParaRPr>
                    </a:p>
                  </a:txBody>
                  <a:tcPr marL="8293" marR="8293" marT="8293" marB="0" anchor="ctr"/>
                </a:tc>
                <a:tc>
                  <a:txBody>
                    <a:bodyPr/>
                    <a:lstStyle/>
                    <a:p>
                      <a:pPr algn="ctr" rtl="0" fontAlgn="ctr">
                        <a:spcBef>
                          <a:spcPts val="600"/>
                        </a:spcBef>
                        <a:spcAft>
                          <a:spcPts val="600"/>
                        </a:spcAft>
                      </a:pPr>
                      <a:r>
                        <a:rPr lang="zh-CN" altLang="en-US" sz="1400" b="1" u="none" strike="noStrike" dirty="0">
                          <a:solidFill>
                            <a:schemeClr val="accent1"/>
                          </a:solidFill>
                          <a:effectLst/>
                          <a:latin typeface="微软雅黑" panose="020B0503020204020204" charset="-122"/>
                          <a:ea typeface="微软雅黑" panose="020B0503020204020204" charset="-122"/>
                        </a:rPr>
                        <a:t>货主客服专员</a:t>
                      </a:r>
                      <a:endParaRPr lang="zh-CN" altLang="en-US" sz="1400" b="1" i="0" u="none" strike="noStrike" dirty="0">
                        <a:solidFill>
                          <a:schemeClr val="accent1"/>
                        </a:solidFill>
                        <a:effectLst/>
                        <a:latin typeface="微软雅黑" panose="020B0503020204020204" charset="-122"/>
                        <a:ea typeface="微软雅黑" panose="020B0503020204020204" charset="-122"/>
                      </a:endParaRPr>
                    </a:p>
                  </a:txBody>
                  <a:tcPr marL="8293" marR="8293" marT="8293" marB="0" anchor="ctr"/>
                </a:tc>
                <a:extLst>
                  <a:ext uri="{0D108BD9-81ED-4DB2-BD59-A6C34878D82A}">
                    <a16:rowId xmlns:a16="http://schemas.microsoft.com/office/drawing/2014/main" val="10000"/>
                  </a:ext>
                </a:extLst>
              </a:tr>
              <a:tr h="4744767">
                <a:tc vMerge="1">
                  <a:txBody>
                    <a:bodyPr/>
                    <a:lstStyle/>
                    <a:p>
                      <a:endParaRPr lang="zh-CN"/>
                    </a:p>
                  </a:txBody>
                  <a:tcPr/>
                </a:tc>
                <a:tc>
                  <a:txBody>
                    <a:bodyPr/>
                    <a:lstStyle/>
                    <a:p>
                      <a:pPr algn="l" fontAlgn="ctr">
                        <a:spcBef>
                          <a:spcPts val="600"/>
                        </a:spcBef>
                        <a:spcAft>
                          <a:spcPts val="600"/>
                        </a:spcAft>
                      </a:pPr>
                      <a:r>
                        <a:rPr lang="zh-CN" altLang="en-US" sz="1400" b="0" u="none" strike="noStrike" dirty="0">
                          <a:solidFill>
                            <a:schemeClr val="accent1"/>
                          </a:solidFill>
                          <a:effectLst/>
                          <a:latin typeface="微软雅黑" panose="020B0503020204020204" charset="-122"/>
                          <a:ea typeface="微软雅黑" panose="020B0503020204020204" charset="-122"/>
                        </a:rPr>
                        <a:t>①到达仓库找到实物后，核对调度</a:t>
                      </a:r>
                      <a:r>
                        <a:rPr lang="en-US" altLang="zh-CN" sz="1400" b="0" u="none" strike="noStrike" dirty="0">
                          <a:solidFill>
                            <a:schemeClr val="accent1"/>
                          </a:solidFill>
                          <a:effectLst/>
                          <a:latin typeface="微软雅黑" panose="020B0503020204020204" charset="-122"/>
                          <a:ea typeface="微软雅黑" panose="020B0503020204020204" charset="-122"/>
                        </a:rPr>
                        <a:t>【</a:t>
                      </a:r>
                      <a:r>
                        <a:rPr lang="zh-CN" altLang="en-US" sz="1400" b="0" u="none" strike="noStrike" dirty="0">
                          <a:solidFill>
                            <a:schemeClr val="accent1"/>
                          </a:solidFill>
                          <a:effectLst/>
                          <a:latin typeface="微软雅黑" panose="020B0503020204020204" charset="-122"/>
                          <a:ea typeface="微软雅黑" panose="020B0503020204020204" charset="-122"/>
                        </a:rPr>
                        <a:t>配送出库单</a:t>
                      </a:r>
                      <a:r>
                        <a:rPr lang="en-US" altLang="zh-CN" sz="1400" b="0" u="none" strike="noStrike" dirty="0">
                          <a:solidFill>
                            <a:schemeClr val="accent1"/>
                          </a:solidFill>
                          <a:effectLst/>
                          <a:latin typeface="微软雅黑" panose="020B0503020204020204" charset="-122"/>
                          <a:ea typeface="微软雅黑" panose="020B0503020204020204" charset="-122"/>
                        </a:rPr>
                        <a:t>】</a:t>
                      </a:r>
                      <a:r>
                        <a:rPr lang="zh-CN" altLang="en-US" sz="1400" b="0" u="none" strike="noStrike" dirty="0">
                          <a:solidFill>
                            <a:schemeClr val="accent1"/>
                          </a:solidFill>
                          <a:effectLst/>
                          <a:latin typeface="微软雅黑" panose="020B0503020204020204" charset="-122"/>
                          <a:ea typeface="微软雅黑" panose="020B0503020204020204" charset="-122"/>
                        </a:rPr>
                        <a:t>、“验货交接单”及实物，三者无差异后，签字并由发货组员复核。</a:t>
                      </a:r>
                      <a:br>
                        <a:rPr lang="zh-CN" altLang="en-US" sz="1400" b="0" u="none" strike="noStrike" dirty="0">
                          <a:solidFill>
                            <a:schemeClr val="accent1"/>
                          </a:solidFill>
                          <a:effectLst/>
                          <a:latin typeface="微软雅黑" panose="020B0503020204020204" charset="-122"/>
                          <a:ea typeface="微软雅黑" panose="020B0503020204020204" charset="-122"/>
                        </a:rPr>
                      </a:br>
                      <a:r>
                        <a:rPr lang="zh-CN" altLang="en-US" sz="1400" b="0" u="none" strike="noStrike" dirty="0">
                          <a:solidFill>
                            <a:schemeClr val="accent1"/>
                          </a:solidFill>
                          <a:effectLst/>
                          <a:latin typeface="微软雅黑" panose="020B0503020204020204" charset="-122"/>
                          <a:ea typeface="微软雅黑" panose="020B0503020204020204" charset="-122"/>
                        </a:rPr>
                        <a:t>②待发货组员复核放行后，将货物拉出仓库，装车出发送货。</a:t>
                      </a:r>
                      <a:br>
                        <a:rPr lang="zh-CN" altLang="en-US" sz="1400" b="0" u="none" strike="noStrike" dirty="0">
                          <a:solidFill>
                            <a:schemeClr val="accent1"/>
                          </a:solidFill>
                          <a:effectLst/>
                          <a:latin typeface="微软雅黑" panose="020B0503020204020204" charset="-122"/>
                          <a:ea typeface="微软雅黑" panose="020B0503020204020204" charset="-122"/>
                        </a:rPr>
                      </a:br>
                      <a:r>
                        <a:rPr lang="zh-CN" altLang="en-US" sz="1400" b="0" u="none" strike="noStrike" dirty="0">
                          <a:solidFill>
                            <a:schemeClr val="accent1"/>
                          </a:solidFill>
                          <a:effectLst/>
                          <a:latin typeface="微软雅黑" panose="020B0503020204020204" charset="-122"/>
                          <a:ea typeface="微软雅黑" panose="020B0503020204020204" charset="-122"/>
                        </a:rPr>
                        <a:t>③有缺货的单据，根据“验货交接单”上的缺货信息，核对实发数量与货物实物数量一致后，签字出库。</a:t>
                      </a:r>
                      <a:endParaRPr lang="zh-CN" altLang="en-US" sz="1400" b="0" i="0" u="none" strike="noStrike" dirty="0">
                        <a:solidFill>
                          <a:schemeClr val="accent1"/>
                        </a:solidFill>
                        <a:effectLst/>
                        <a:latin typeface="微软雅黑" panose="020B0503020204020204" charset="-122"/>
                        <a:ea typeface="微软雅黑" panose="020B0503020204020204" charset="-122"/>
                      </a:endParaRPr>
                    </a:p>
                  </a:txBody>
                  <a:tcPr marL="8293" marR="8293" marT="8293" marB="0" anchor="ctr"/>
                </a:tc>
                <a:tc>
                  <a:txBody>
                    <a:bodyPr/>
                    <a:lstStyle/>
                    <a:p>
                      <a:pPr marL="0" marR="0" lvl="0" indent="0" algn="l" defTabSz="914400" rtl="0" eaLnBrk="1" fontAlgn="ctr" latinLnBrk="0" hangingPunct="1">
                        <a:lnSpc>
                          <a:spcPct val="100000"/>
                        </a:lnSpc>
                        <a:spcBef>
                          <a:spcPts val="600"/>
                        </a:spcBef>
                        <a:spcAft>
                          <a:spcPts val="600"/>
                        </a:spcAft>
                        <a:buClrTx/>
                        <a:buSzTx/>
                        <a:buFontTx/>
                        <a:buNone/>
                        <a:defRPr/>
                      </a:pPr>
                      <a:r>
                        <a:rPr lang="zh-CN" altLang="en-US" sz="1400" b="0" i="0" u="none" strike="noStrike" cap="none" spc="0" baseline="0" dirty="0">
                          <a:solidFill>
                            <a:schemeClr val="accent1"/>
                          </a:solidFill>
                          <a:effectLst/>
                          <a:uFillTx/>
                          <a:latin typeface="微软雅黑" panose="020B0503020204020204" charset="-122"/>
                          <a:ea typeface="微软雅黑" panose="020B0503020204020204" charset="-122"/>
                          <a:cs typeface="+mn-cs"/>
                          <a:sym typeface="Calibri" panose="020F0502020204030204"/>
                        </a:rPr>
                        <a:t>①对出库货物逐单复核，完成系统发运操作，并签字出库。</a:t>
                      </a:r>
                      <a:endParaRPr lang="en-US" altLang="zh-CN" sz="1400" b="0" i="0" u="none" strike="noStrike" cap="none" spc="0" baseline="0" dirty="0">
                        <a:solidFill>
                          <a:schemeClr val="accent1"/>
                        </a:solidFill>
                        <a:effectLst/>
                        <a:uFillTx/>
                        <a:latin typeface="微软雅黑" panose="020B0503020204020204" charset="-122"/>
                        <a:ea typeface="微软雅黑" panose="020B0503020204020204" charset="-122"/>
                        <a:cs typeface="+mn-cs"/>
                        <a:sym typeface="Calibri" panose="020F0502020204030204"/>
                      </a:endParaRPr>
                    </a:p>
                    <a:p>
                      <a:pPr marL="0" marR="0" lvl="0" indent="0" algn="l" defTabSz="914400" rtl="0" eaLnBrk="1" fontAlgn="ctr" latinLnBrk="0" hangingPunct="1">
                        <a:lnSpc>
                          <a:spcPct val="100000"/>
                        </a:lnSpc>
                        <a:spcBef>
                          <a:spcPts val="600"/>
                        </a:spcBef>
                        <a:spcAft>
                          <a:spcPts val="600"/>
                        </a:spcAft>
                        <a:buClrTx/>
                        <a:buSzTx/>
                        <a:buFontTx/>
                        <a:buNone/>
                        <a:defRPr/>
                      </a:pPr>
                      <a:r>
                        <a:rPr lang="zh-CN" altLang="en-US" sz="1400" b="0" i="0" u="none" strike="noStrike" cap="none" spc="0" baseline="0" dirty="0">
                          <a:solidFill>
                            <a:schemeClr val="accent1"/>
                          </a:solidFill>
                          <a:effectLst/>
                          <a:uFillTx/>
                          <a:latin typeface="微软雅黑" panose="020B0503020204020204" charset="-122"/>
                          <a:ea typeface="微软雅黑" panose="020B0503020204020204" charset="-122"/>
                          <a:cs typeface="+mn-cs"/>
                          <a:sym typeface="Calibri" panose="020F0502020204030204"/>
                        </a:rPr>
                        <a:t>②针对有缺货的单据，根据“验货交接单”上的缺货信息，核对实发数量与货物实物数量一致后，签字出库。</a:t>
                      </a:r>
                      <a:endParaRPr lang="en-US" altLang="zh-CN" sz="1400" b="0" i="0" u="none" strike="noStrike" cap="none" spc="0" baseline="0" dirty="0">
                        <a:solidFill>
                          <a:schemeClr val="accent1"/>
                        </a:solidFill>
                        <a:effectLst/>
                        <a:uFillTx/>
                        <a:latin typeface="微软雅黑" panose="020B0503020204020204" charset="-122"/>
                        <a:ea typeface="微软雅黑" panose="020B0503020204020204" charset="-122"/>
                        <a:cs typeface="+mn-cs"/>
                        <a:sym typeface="Calibri" panose="020F0502020204030204"/>
                      </a:endParaRPr>
                    </a:p>
                    <a:p>
                      <a:pPr marL="0" marR="0" lvl="0" indent="0" algn="l" defTabSz="914400" rtl="0" eaLnBrk="1" fontAlgn="ctr" latinLnBrk="0" hangingPunct="1">
                        <a:lnSpc>
                          <a:spcPct val="100000"/>
                        </a:lnSpc>
                        <a:spcBef>
                          <a:spcPts val="600"/>
                        </a:spcBef>
                        <a:spcAft>
                          <a:spcPts val="600"/>
                        </a:spcAft>
                        <a:buClrTx/>
                        <a:buSzTx/>
                        <a:buFontTx/>
                        <a:buNone/>
                        <a:defRPr/>
                      </a:pPr>
                      <a:r>
                        <a:rPr lang="zh-CN" altLang="en-US" sz="1400" b="0" i="0" u="none" strike="noStrike" cap="none" spc="0" baseline="0" dirty="0">
                          <a:solidFill>
                            <a:schemeClr val="accent1"/>
                          </a:solidFill>
                          <a:effectLst/>
                          <a:uFillTx/>
                          <a:latin typeface="微软雅黑" panose="020B0503020204020204" charset="-122"/>
                          <a:ea typeface="微软雅黑" panose="020B0503020204020204" charset="-122"/>
                          <a:cs typeface="+mn-cs"/>
                          <a:sym typeface="Calibri" panose="020F0502020204030204"/>
                        </a:rPr>
                        <a:t>③针对实物多于或少于单据数量的，将实物及单据交给发货组长协助跟进。</a:t>
                      </a:r>
                      <a:endParaRPr lang="zh-CN" altLang="en-US" sz="1400" b="0" i="0" u="none" strike="noStrike" dirty="0">
                        <a:solidFill>
                          <a:schemeClr val="accent1"/>
                        </a:solidFill>
                        <a:effectLst/>
                        <a:latin typeface="微软雅黑" panose="020B0503020204020204" charset="-122"/>
                        <a:ea typeface="微软雅黑" panose="020B0503020204020204" charset="-122"/>
                      </a:endParaRPr>
                    </a:p>
                  </a:txBody>
                  <a:tcPr marL="8293" marR="8293" marT="8293" marB="0" anchor="ctr"/>
                </a:tc>
                <a:tc>
                  <a:txBody>
                    <a:bodyPr/>
                    <a:lstStyle/>
                    <a:p>
                      <a:pPr algn="l" fontAlgn="ctr">
                        <a:spcBef>
                          <a:spcPts val="600"/>
                        </a:spcBef>
                        <a:spcAft>
                          <a:spcPts val="600"/>
                        </a:spcAft>
                      </a:pPr>
                      <a:r>
                        <a:rPr lang="zh-CN" altLang="en-US" sz="1400" b="0" u="none" strike="noStrike" dirty="0">
                          <a:solidFill>
                            <a:schemeClr val="accent1"/>
                          </a:solidFill>
                          <a:effectLst/>
                          <a:latin typeface="微软雅黑" panose="020B0503020204020204" charset="-122"/>
                          <a:ea typeface="微软雅黑" panose="020B0503020204020204" charset="-122"/>
                        </a:rPr>
                        <a:t>①实物多于单据数量，将单据及实物反馈至库存组长。</a:t>
                      </a:r>
                      <a:br>
                        <a:rPr lang="zh-CN" altLang="en-US" sz="1400" b="0" u="none" strike="noStrike" dirty="0">
                          <a:solidFill>
                            <a:schemeClr val="accent1"/>
                          </a:solidFill>
                          <a:effectLst/>
                          <a:latin typeface="微软雅黑" panose="020B0503020204020204" charset="-122"/>
                          <a:ea typeface="微软雅黑" panose="020B0503020204020204" charset="-122"/>
                        </a:rPr>
                      </a:br>
                      <a:r>
                        <a:rPr lang="zh-CN" altLang="en-US" sz="1400" b="0" u="none" strike="noStrike" dirty="0">
                          <a:solidFill>
                            <a:schemeClr val="accent1"/>
                          </a:solidFill>
                          <a:effectLst/>
                          <a:latin typeface="微软雅黑" panose="020B0503020204020204" charset="-122"/>
                          <a:ea typeface="微软雅黑" panose="020B0503020204020204" charset="-122"/>
                        </a:rPr>
                        <a:t>②实物少与单据数量，检查发货暂存区是否出现货物遗漏，未找到遗漏货物，反馈给库存组长补货。</a:t>
                      </a:r>
                      <a:br>
                        <a:rPr lang="zh-CN" altLang="en-US" sz="1400" b="0" u="none" strike="noStrike" dirty="0">
                          <a:solidFill>
                            <a:schemeClr val="accent1"/>
                          </a:solidFill>
                          <a:effectLst/>
                          <a:latin typeface="微软雅黑" panose="020B0503020204020204" charset="-122"/>
                          <a:ea typeface="微软雅黑" panose="020B0503020204020204" charset="-122"/>
                        </a:rPr>
                      </a:br>
                      <a:r>
                        <a:rPr lang="zh-CN" altLang="en-US" sz="1400" b="0" u="none" strike="noStrike" dirty="0">
                          <a:solidFill>
                            <a:schemeClr val="accent1"/>
                          </a:solidFill>
                          <a:effectLst/>
                          <a:latin typeface="微软雅黑" panose="020B0503020204020204" charset="-122"/>
                          <a:ea typeface="微软雅黑" panose="020B0503020204020204" charset="-122"/>
                        </a:rPr>
                        <a:t>③库存组长无法补拣货的单据，及时反馈至货主客服专员。货主客服专员经客户同意后，发货组长按照实物数量出库，并重新打印验货交接单。</a:t>
                      </a:r>
                      <a:endParaRPr lang="zh-CN" altLang="en-US" sz="1400" b="0" i="0" u="none" strike="noStrike" dirty="0">
                        <a:solidFill>
                          <a:schemeClr val="accent1"/>
                        </a:solidFill>
                        <a:effectLst/>
                        <a:latin typeface="微软雅黑" panose="020B0503020204020204" charset="-122"/>
                        <a:ea typeface="微软雅黑" panose="020B0503020204020204" charset="-122"/>
                      </a:endParaRPr>
                    </a:p>
                  </a:txBody>
                  <a:tcPr marL="8293" marR="8293" marT="8293" marB="0" anchor="ctr"/>
                </a:tc>
                <a:tc>
                  <a:txBody>
                    <a:bodyPr/>
                    <a:lstStyle/>
                    <a:p>
                      <a:pPr algn="l" fontAlgn="ctr">
                        <a:spcBef>
                          <a:spcPts val="600"/>
                        </a:spcBef>
                        <a:spcAft>
                          <a:spcPts val="600"/>
                        </a:spcAft>
                      </a:pPr>
                      <a:r>
                        <a:rPr lang="zh-CN" altLang="en-US" sz="1400" b="0" u="none" strike="noStrike" dirty="0">
                          <a:solidFill>
                            <a:schemeClr val="accent1"/>
                          </a:solidFill>
                          <a:effectLst/>
                          <a:latin typeface="微软雅黑" panose="020B0503020204020204" charset="-122"/>
                          <a:ea typeface="微软雅黑" panose="020B0503020204020204" charset="-122"/>
                        </a:rPr>
                        <a:t>①接收发货组长反馈的实物与单据不符信息，并进行实物拣选或退回操作，登记入“库存误差表”。</a:t>
                      </a:r>
                      <a:endParaRPr lang="en-US" altLang="zh-CN" sz="1400" b="0" u="none" strike="noStrike" dirty="0">
                        <a:solidFill>
                          <a:schemeClr val="accent1"/>
                        </a:solidFill>
                        <a:effectLst/>
                        <a:latin typeface="微软雅黑" panose="020B0503020204020204" charset="-122"/>
                        <a:ea typeface="微软雅黑" panose="020B0503020204020204" charset="-122"/>
                      </a:endParaRPr>
                    </a:p>
                    <a:p>
                      <a:pPr algn="l" fontAlgn="ctr">
                        <a:spcBef>
                          <a:spcPts val="600"/>
                        </a:spcBef>
                        <a:spcAft>
                          <a:spcPts val="600"/>
                        </a:spcAft>
                      </a:pPr>
                      <a:r>
                        <a:rPr lang="zh-CN" altLang="en-US" sz="1400" b="0" u="none" strike="noStrike" dirty="0">
                          <a:solidFill>
                            <a:schemeClr val="accent1"/>
                          </a:solidFill>
                          <a:effectLst/>
                          <a:latin typeface="微软雅黑" panose="020B0503020204020204" charset="-122"/>
                          <a:ea typeface="微软雅黑" panose="020B0503020204020204" charset="-122"/>
                        </a:rPr>
                        <a:t>②每天跟踪“库存误差表”。组织库存组盘点核对货物最终差异数量。</a:t>
                      </a:r>
                      <a:endParaRPr lang="en-US" altLang="zh-CN" sz="1400" b="0" u="none" strike="noStrike" dirty="0">
                        <a:solidFill>
                          <a:schemeClr val="accent1"/>
                        </a:solidFill>
                        <a:effectLst/>
                        <a:latin typeface="微软雅黑" panose="020B0503020204020204" charset="-122"/>
                        <a:ea typeface="微软雅黑" panose="020B0503020204020204" charset="-122"/>
                      </a:endParaRPr>
                    </a:p>
                    <a:p>
                      <a:pPr algn="l" fontAlgn="ctr">
                        <a:spcBef>
                          <a:spcPts val="600"/>
                        </a:spcBef>
                        <a:spcAft>
                          <a:spcPts val="600"/>
                        </a:spcAft>
                      </a:pPr>
                      <a:r>
                        <a:rPr lang="zh-CN" altLang="en-US" sz="1400" b="0" u="none" strike="noStrike" dirty="0">
                          <a:solidFill>
                            <a:schemeClr val="accent1"/>
                          </a:solidFill>
                          <a:effectLst/>
                          <a:latin typeface="微软雅黑" panose="020B0503020204020204" charset="-122"/>
                          <a:ea typeface="微软雅黑" panose="020B0503020204020204" charset="-122"/>
                        </a:rPr>
                        <a:t>②针对库存盘亏差异，代表仓储团队承担责任，制定改善办法，并接受货主考核。</a:t>
                      </a:r>
                      <a:endParaRPr lang="zh-CN" altLang="en-US" sz="1400" b="0" i="0" u="none" strike="noStrike" dirty="0">
                        <a:solidFill>
                          <a:schemeClr val="accent1"/>
                        </a:solidFill>
                        <a:effectLst/>
                        <a:latin typeface="微软雅黑" panose="020B0503020204020204" charset="-122"/>
                        <a:ea typeface="微软雅黑" panose="020B0503020204020204" charset="-122"/>
                      </a:endParaRPr>
                    </a:p>
                  </a:txBody>
                  <a:tcPr marL="8293" marR="8293" marT="8293" marB="0" anchor="ctr"/>
                </a:tc>
                <a:tc>
                  <a:txBody>
                    <a:bodyPr/>
                    <a:lstStyle/>
                    <a:p>
                      <a:pPr algn="l" fontAlgn="ctr">
                        <a:spcBef>
                          <a:spcPts val="600"/>
                        </a:spcBef>
                        <a:spcAft>
                          <a:spcPts val="600"/>
                        </a:spcAft>
                      </a:pPr>
                      <a:r>
                        <a:rPr lang="zh-CN" altLang="en-US" sz="1400" b="0" u="none" strike="noStrike" dirty="0">
                          <a:solidFill>
                            <a:schemeClr val="accent1"/>
                          </a:solidFill>
                          <a:effectLst/>
                          <a:latin typeface="微软雅黑" panose="020B0503020204020204" charset="-122"/>
                          <a:ea typeface="微软雅黑" panose="020B0503020204020204" charset="-122"/>
                        </a:rPr>
                        <a:t>①根据“拣货验货误差表”，跟进验货组员改善工作，并负责制定工作误差考核办法。</a:t>
                      </a:r>
                      <a:endParaRPr lang="zh-CN" altLang="en-US" sz="1400" b="0" i="0" u="none" strike="noStrike" dirty="0">
                        <a:solidFill>
                          <a:schemeClr val="accent1"/>
                        </a:solidFill>
                        <a:effectLst/>
                        <a:latin typeface="微软雅黑" panose="020B0503020204020204" charset="-122"/>
                        <a:ea typeface="微软雅黑" panose="020B0503020204020204" charset="-122"/>
                      </a:endParaRPr>
                    </a:p>
                  </a:txBody>
                  <a:tcPr marL="8293" marR="8293" marT="8293" marB="0" anchor="ctr"/>
                </a:tc>
                <a:tc>
                  <a:txBody>
                    <a:bodyPr/>
                    <a:lstStyle/>
                    <a:p>
                      <a:pPr algn="l" fontAlgn="ctr">
                        <a:spcBef>
                          <a:spcPts val="600"/>
                        </a:spcBef>
                        <a:spcAft>
                          <a:spcPts val="600"/>
                        </a:spcAft>
                      </a:pPr>
                      <a:r>
                        <a:rPr lang="zh-CN" altLang="en-US" sz="1400" b="0" u="none" strike="noStrike" dirty="0">
                          <a:solidFill>
                            <a:schemeClr val="accent1"/>
                          </a:solidFill>
                          <a:effectLst/>
                          <a:latin typeface="微软雅黑" panose="020B0503020204020204" charset="-122"/>
                          <a:ea typeface="微软雅黑" panose="020B0503020204020204" charset="-122"/>
                        </a:rPr>
                        <a:t>①根据“拣货验货误差表”，跟进拣货组员改善工作，并负责制定工作误差考核办法。</a:t>
                      </a:r>
                      <a:endParaRPr lang="zh-CN" altLang="en-US" sz="1400" b="0" i="0" u="none" strike="noStrike" dirty="0">
                        <a:solidFill>
                          <a:schemeClr val="accent1"/>
                        </a:solidFill>
                        <a:effectLst/>
                        <a:latin typeface="微软雅黑" panose="020B0503020204020204" charset="-122"/>
                        <a:ea typeface="微软雅黑" panose="020B0503020204020204" charset="-122"/>
                      </a:endParaRPr>
                    </a:p>
                  </a:txBody>
                  <a:tcPr marL="8293" marR="8293" marT="8293" marB="0" anchor="ctr"/>
                </a:tc>
                <a:tc>
                  <a:txBody>
                    <a:bodyPr/>
                    <a:lstStyle/>
                    <a:p>
                      <a:pPr algn="l" rtl="0" fontAlgn="ctr">
                        <a:spcBef>
                          <a:spcPts val="600"/>
                        </a:spcBef>
                        <a:spcAft>
                          <a:spcPts val="600"/>
                        </a:spcAft>
                      </a:pPr>
                      <a:r>
                        <a:rPr lang="zh-CN" altLang="en-US" sz="1400" b="0" u="none" strike="noStrike" dirty="0">
                          <a:solidFill>
                            <a:schemeClr val="accent1"/>
                          </a:solidFill>
                          <a:effectLst/>
                          <a:latin typeface="微软雅黑" panose="020B0503020204020204" charset="-122"/>
                          <a:ea typeface="微软雅黑" panose="020B0503020204020204" charset="-122"/>
                        </a:rPr>
                        <a:t>①接到因库存原因，导致客户订货出现差异时，与收货客户沟通送货差异。</a:t>
                      </a:r>
                      <a:br>
                        <a:rPr lang="zh-CN" altLang="en-US" sz="1400" b="0" u="none" strike="noStrike" dirty="0">
                          <a:solidFill>
                            <a:schemeClr val="accent1"/>
                          </a:solidFill>
                          <a:effectLst/>
                          <a:latin typeface="微软雅黑" panose="020B0503020204020204" charset="-122"/>
                          <a:ea typeface="微软雅黑" panose="020B0503020204020204" charset="-122"/>
                        </a:rPr>
                      </a:br>
                      <a:r>
                        <a:rPr lang="zh-CN" altLang="en-US" sz="1400" b="0" u="none" strike="noStrike" dirty="0">
                          <a:solidFill>
                            <a:schemeClr val="accent1"/>
                          </a:solidFill>
                          <a:effectLst/>
                          <a:latin typeface="微软雅黑" panose="020B0503020204020204" charset="-122"/>
                          <a:ea typeface="微软雅黑" panose="020B0503020204020204" charset="-122"/>
                        </a:rPr>
                        <a:t>②与客户沟通一致后，通知仓储团队继续发货。</a:t>
                      </a:r>
                      <a:br>
                        <a:rPr lang="zh-CN" altLang="en-US" sz="1400" b="0" u="none" strike="noStrike" dirty="0">
                          <a:solidFill>
                            <a:schemeClr val="accent1"/>
                          </a:solidFill>
                          <a:effectLst/>
                          <a:latin typeface="微软雅黑" panose="020B0503020204020204" charset="-122"/>
                          <a:ea typeface="微软雅黑" panose="020B0503020204020204" charset="-122"/>
                        </a:rPr>
                      </a:br>
                      <a:r>
                        <a:rPr lang="zh-CN" altLang="en-US" sz="1400" b="0" u="none" strike="noStrike" dirty="0">
                          <a:solidFill>
                            <a:schemeClr val="accent1"/>
                          </a:solidFill>
                          <a:effectLst/>
                          <a:latin typeface="微软雅黑" panose="020B0503020204020204" charset="-122"/>
                          <a:ea typeface="微软雅黑" panose="020B0503020204020204" charset="-122"/>
                        </a:rPr>
                        <a:t>③将缺货信息记录在“订单缺货表”中。并有权利对仓储团队制定工作误差考核办法。</a:t>
                      </a:r>
                      <a:endParaRPr lang="zh-CN" altLang="en-US" sz="1400" b="0" i="0" u="none" strike="noStrike" dirty="0">
                        <a:solidFill>
                          <a:schemeClr val="accent1"/>
                        </a:solidFill>
                        <a:effectLst/>
                        <a:latin typeface="微软雅黑" panose="020B0503020204020204" charset="-122"/>
                        <a:ea typeface="微软雅黑" panose="020B0503020204020204" charset="-122"/>
                      </a:endParaRPr>
                    </a:p>
                  </a:txBody>
                  <a:tcPr marL="8293" marR="8293" marT="8293" marB="0" anchor="ctr"/>
                </a:tc>
                <a:extLst>
                  <a:ext uri="{0D108BD9-81ED-4DB2-BD59-A6C34878D82A}">
                    <a16:rowId xmlns:a16="http://schemas.microsoft.com/office/drawing/2014/main" val="1000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文本框 2"/>
          <p:cNvSpPr txBox="1"/>
          <p:nvPr/>
        </p:nvSpPr>
        <p:spPr>
          <a:xfrm>
            <a:off x="1102994" y="318605"/>
            <a:ext cx="6853651" cy="583565"/>
          </a:xfrm>
          <a:prstGeom prst="rect">
            <a:avLst/>
          </a:prstGeom>
          <a:ln w="12700">
            <a:miter lim="400000"/>
          </a:ln>
        </p:spPr>
        <p:txBody>
          <a:bodyPr wrap="square" lIns="45719" rIns="45719">
            <a:normAutofit/>
          </a:bodyPr>
          <a:lstStyle>
            <a:lvl1pPr>
              <a:defRPr sz="3200" b="1">
                <a:solidFill>
                  <a:schemeClr val="accent1"/>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hangingPunct="0"/>
            <a:r>
              <a:rPr lang="en-US" altLang="zh-CN" sz="2275" kern="0">
                <a:solidFill>
                  <a:srgbClr val="003366"/>
                </a:solidFill>
                <a:latin typeface="Times New Roman" panose="02020603050405020304" pitchFamily="18" charset="0"/>
                <a:cs typeface="Times New Roman" panose="02020603050405020304" pitchFamily="18" charset="0"/>
              </a:rPr>
              <a:t>Ⅰ. Schedule of duties of personnel</a:t>
            </a:r>
            <a:endParaRPr lang="zh-CN" altLang="en-US" sz="2275" kern="0" dirty="0">
              <a:solidFill>
                <a:srgbClr val="003366"/>
              </a:solidFill>
              <a:latin typeface="Times New Roman" panose="02020603050405020304" pitchFamily="18" charset="0"/>
              <a:cs typeface="Times New Roman" panose="02020603050405020304" pitchFamily="18" charset="0"/>
            </a:endParaRPr>
          </a:p>
        </p:txBody>
      </p:sp>
      <p:graphicFrame>
        <p:nvGraphicFramePr>
          <p:cNvPr id="3" name="表格 2"/>
          <p:cNvGraphicFramePr>
            <a:graphicFrameLocks noGrp="1"/>
          </p:cNvGraphicFramePr>
          <p:nvPr/>
        </p:nvGraphicFramePr>
        <p:xfrm>
          <a:off x="619915" y="1045733"/>
          <a:ext cx="10800000" cy="5178153"/>
        </p:xfrm>
        <a:graphic>
          <a:graphicData uri="http://schemas.openxmlformats.org/drawingml/2006/table">
            <a:tbl>
              <a:tblPr bandRow="1">
                <a:tableStyleId>{69CF1AB2-1976-4502-BF36-3FF5EA218861}</a:tableStyleId>
              </a:tblPr>
              <a:tblGrid>
                <a:gridCol w="714712">
                  <a:extLst>
                    <a:ext uri="{9D8B030D-6E8A-4147-A177-3AD203B41FA5}">
                      <a16:colId xmlns:a16="http://schemas.microsoft.com/office/drawing/2014/main" val="20000"/>
                    </a:ext>
                  </a:extLst>
                </a:gridCol>
                <a:gridCol w="1608402">
                  <a:extLst>
                    <a:ext uri="{9D8B030D-6E8A-4147-A177-3AD203B41FA5}">
                      <a16:colId xmlns:a16="http://schemas.microsoft.com/office/drawing/2014/main" val="20001"/>
                    </a:ext>
                  </a:extLst>
                </a:gridCol>
                <a:gridCol w="1652123">
                  <a:extLst>
                    <a:ext uri="{9D8B030D-6E8A-4147-A177-3AD203B41FA5}">
                      <a16:colId xmlns:a16="http://schemas.microsoft.com/office/drawing/2014/main" val="20002"/>
                    </a:ext>
                  </a:extLst>
                </a:gridCol>
                <a:gridCol w="1860375">
                  <a:extLst>
                    <a:ext uri="{9D8B030D-6E8A-4147-A177-3AD203B41FA5}">
                      <a16:colId xmlns:a16="http://schemas.microsoft.com/office/drawing/2014/main" val="20003"/>
                    </a:ext>
                  </a:extLst>
                </a:gridCol>
                <a:gridCol w="1346689">
                  <a:extLst>
                    <a:ext uri="{9D8B030D-6E8A-4147-A177-3AD203B41FA5}">
                      <a16:colId xmlns:a16="http://schemas.microsoft.com/office/drawing/2014/main" val="20004"/>
                    </a:ext>
                  </a:extLst>
                </a:gridCol>
                <a:gridCol w="1193972">
                  <a:extLst>
                    <a:ext uri="{9D8B030D-6E8A-4147-A177-3AD203B41FA5}">
                      <a16:colId xmlns:a16="http://schemas.microsoft.com/office/drawing/2014/main" val="20005"/>
                    </a:ext>
                  </a:extLst>
                </a:gridCol>
                <a:gridCol w="1139189">
                  <a:extLst>
                    <a:ext uri="{9D8B030D-6E8A-4147-A177-3AD203B41FA5}">
                      <a16:colId xmlns:a16="http://schemas.microsoft.com/office/drawing/2014/main" val="20006"/>
                    </a:ext>
                  </a:extLst>
                </a:gridCol>
                <a:gridCol w="1284538">
                  <a:extLst>
                    <a:ext uri="{9D8B030D-6E8A-4147-A177-3AD203B41FA5}">
                      <a16:colId xmlns:a16="http://schemas.microsoft.com/office/drawing/2014/main" val="20007"/>
                    </a:ext>
                  </a:extLst>
                </a:gridCol>
              </a:tblGrid>
              <a:tr h="433386">
                <a:tc rowSpan="2">
                  <a:txBody>
                    <a:bodyPr/>
                    <a:lstStyle/>
                    <a:p>
                      <a:pPr algn="ctr" rtl="0" fontAlgn="ctr">
                        <a:spcBef>
                          <a:spcPts val="345"/>
                        </a:spcBef>
                        <a:spcAft>
                          <a:spcPts val="345"/>
                        </a:spcAft>
                      </a:pPr>
                      <a:r>
                        <a:rPr lang="en-US" altLang="zh-CN" sz="910" b="0" u="none" strike="noStrike" baseline="0">
                          <a:solidFill>
                            <a:schemeClr val="accent1"/>
                          </a:solidFill>
                          <a:effectLst/>
                          <a:latin typeface="Times New Roman" panose="02020603050405020304" pitchFamily="18" charset="0"/>
                          <a:ea typeface="微软雅黑" panose="020B0503020204020204" charset="-122"/>
                          <a:cs typeface="Times New Roman" panose="02020603050405020304" pitchFamily="18" charset="0"/>
                        </a:rPr>
                        <a:t>B2B shipping</a:t>
                      </a:r>
                      <a:endParaRPr lang="en-US" altLang="zh-CN" sz="910" b="0" i="0" u="none" strike="noStrike" baseline="0" dirty="0">
                        <a:solidFill>
                          <a:schemeClr val="accent1"/>
                        </a:solidFill>
                        <a:effectLst/>
                        <a:latin typeface="Times New Roman" panose="02020603050405020304" pitchFamily="18" charset="0"/>
                        <a:ea typeface="微软雅黑" panose="020B0503020204020204" charset="-122"/>
                        <a:cs typeface="Times New Roman" panose="02020603050405020304" pitchFamily="18" charset="0"/>
                      </a:endParaRPr>
                    </a:p>
                  </a:txBody>
                  <a:tcPr marL="8293" marR="8293" marT="8293" marB="0" anchor="ctr"/>
                </a:tc>
                <a:tc>
                  <a:txBody>
                    <a:bodyPr/>
                    <a:lstStyle/>
                    <a:p>
                      <a:pPr algn="ctr" rtl="0" fontAlgn="ctr">
                        <a:spcBef>
                          <a:spcPts val="310"/>
                        </a:spcBef>
                        <a:spcAft>
                          <a:spcPts val="310"/>
                        </a:spcAft>
                      </a:pPr>
                      <a:r>
                        <a:rPr lang="et-EE" altLang="zh-CN" sz="820" b="1" u="none" strike="noStrike" baseline="0">
                          <a:solidFill>
                            <a:schemeClr val="accent1"/>
                          </a:solidFill>
                          <a:effectLst/>
                          <a:latin typeface="Times New Roman" panose="02020603050405020304" pitchFamily="18" charset="0"/>
                          <a:ea typeface="微软雅黑" panose="020B0503020204020204" charset="-122"/>
                          <a:cs typeface="Times New Roman" panose="02020603050405020304" pitchFamily="18" charset="0"/>
                        </a:rPr>
                        <a:t>Distribution drivers</a:t>
                      </a:r>
                      <a:endParaRPr lang="et-EE" altLang="zh-CN" sz="820" b="1" i="0" u="none" strike="noStrike" baseline="0" dirty="0">
                        <a:solidFill>
                          <a:schemeClr val="accent1"/>
                        </a:solidFill>
                        <a:effectLst/>
                        <a:latin typeface="Times New Roman" panose="02020603050405020304" pitchFamily="18" charset="0"/>
                        <a:ea typeface="微软雅黑" panose="020B0503020204020204" charset="-122"/>
                        <a:cs typeface="Times New Roman" panose="02020603050405020304" pitchFamily="18" charset="0"/>
                      </a:endParaRPr>
                    </a:p>
                  </a:txBody>
                  <a:tcPr marL="8293" marR="8293" marT="8293" marB="0" anchor="ctr"/>
                </a:tc>
                <a:tc>
                  <a:txBody>
                    <a:bodyPr/>
                    <a:lstStyle/>
                    <a:p>
                      <a:pPr algn="ctr" rtl="0" fontAlgn="ctr">
                        <a:spcBef>
                          <a:spcPts val="245"/>
                        </a:spcBef>
                        <a:spcAft>
                          <a:spcPts val="245"/>
                        </a:spcAft>
                      </a:pPr>
                      <a:r>
                        <a:rPr lang="et-EE" altLang="zh-CN" sz="870" b="1" u="none" strike="noStrike" baseline="0">
                          <a:solidFill>
                            <a:schemeClr val="accent1"/>
                          </a:solidFill>
                          <a:effectLst/>
                          <a:latin typeface="Times New Roman" panose="02020603050405020304" pitchFamily="18" charset="0"/>
                          <a:ea typeface="微软雅黑" panose="020B0503020204020204" charset="-122"/>
                          <a:cs typeface="Times New Roman" panose="02020603050405020304" pitchFamily="18" charset="0"/>
                        </a:rPr>
                        <a:t>Warehouse shipping team member</a:t>
                      </a:r>
                      <a:endParaRPr lang="et-EE" altLang="zh-CN" sz="870" b="1" i="0" u="none" strike="noStrike" baseline="0">
                        <a:solidFill>
                          <a:schemeClr val="accent1"/>
                        </a:solidFill>
                        <a:effectLst/>
                        <a:latin typeface="Times New Roman" panose="02020603050405020304" pitchFamily="18" charset="0"/>
                        <a:ea typeface="微软雅黑" panose="020B0503020204020204" charset="-122"/>
                        <a:cs typeface="Times New Roman" panose="02020603050405020304" pitchFamily="18" charset="0"/>
                      </a:endParaRPr>
                    </a:p>
                  </a:txBody>
                  <a:tcPr marL="8293" marR="8293" marT="8293" marB="0" anchor="ctr"/>
                </a:tc>
                <a:tc>
                  <a:txBody>
                    <a:bodyPr/>
                    <a:lstStyle/>
                    <a:p>
                      <a:pPr algn="ctr" rtl="0" fontAlgn="ctr">
                        <a:spcBef>
                          <a:spcPts val="250"/>
                        </a:spcBef>
                        <a:spcAft>
                          <a:spcPts val="250"/>
                        </a:spcAft>
                      </a:pPr>
                      <a:r>
                        <a:rPr lang="et-EE" altLang="zh-CN" sz="800" b="1" u="none" strike="noStrike" baseline="0">
                          <a:solidFill>
                            <a:schemeClr val="accent1"/>
                          </a:solidFill>
                          <a:effectLst/>
                          <a:latin typeface="Times New Roman" panose="02020603050405020304" pitchFamily="18" charset="0"/>
                          <a:ea typeface="微软雅黑" panose="020B0503020204020204" charset="-122"/>
                          <a:cs typeface="Times New Roman" panose="02020603050405020304" pitchFamily="18" charset="0"/>
                        </a:rPr>
                        <a:t>Warehouse Shipping Team Leader</a:t>
                      </a:r>
                      <a:endParaRPr lang="et-EE" altLang="zh-CN" sz="800" b="1" i="0" u="none" strike="noStrike" baseline="0">
                        <a:solidFill>
                          <a:schemeClr val="accent1"/>
                        </a:solidFill>
                        <a:effectLst/>
                        <a:latin typeface="Times New Roman" panose="02020603050405020304" pitchFamily="18" charset="0"/>
                        <a:ea typeface="微软雅黑" panose="020B0503020204020204" charset="-122"/>
                        <a:cs typeface="Times New Roman" panose="02020603050405020304" pitchFamily="18" charset="0"/>
                      </a:endParaRPr>
                    </a:p>
                  </a:txBody>
                  <a:tcPr marL="8293" marR="8293" marT="8293" marB="0" anchor="ctr"/>
                </a:tc>
                <a:tc>
                  <a:txBody>
                    <a:bodyPr/>
                    <a:lstStyle/>
                    <a:p>
                      <a:pPr algn="ctr" rtl="0" fontAlgn="ctr">
                        <a:spcBef>
                          <a:spcPts val="245"/>
                        </a:spcBef>
                        <a:spcAft>
                          <a:spcPts val="245"/>
                        </a:spcAft>
                      </a:pPr>
                      <a:r>
                        <a:rPr lang="et-EE" altLang="zh-CN" sz="800" b="1" u="none" strike="noStrike" baseline="0">
                          <a:solidFill>
                            <a:schemeClr val="accent1"/>
                          </a:solidFill>
                          <a:effectLst/>
                          <a:latin typeface="Times New Roman" panose="02020603050405020304" pitchFamily="18" charset="0"/>
                          <a:ea typeface="微软雅黑" panose="020B0503020204020204" charset="-122"/>
                          <a:cs typeface="Times New Roman" panose="02020603050405020304" pitchFamily="18" charset="0"/>
                        </a:rPr>
                        <a:t>Warehouse Inventory Team Leader</a:t>
                      </a:r>
                      <a:endParaRPr lang="et-EE" altLang="zh-CN" sz="800" b="1" i="0" u="none" strike="noStrike" baseline="0" dirty="0">
                        <a:solidFill>
                          <a:schemeClr val="accent1"/>
                        </a:solidFill>
                        <a:effectLst/>
                        <a:latin typeface="Times New Roman" panose="02020603050405020304" pitchFamily="18" charset="0"/>
                        <a:ea typeface="微软雅黑" panose="020B0503020204020204" charset="-122"/>
                        <a:cs typeface="Times New Roman" panose="02020603050405020304" pitchFamily="18" charset="0"/>
                      </a:endParaRPr>
                    </a:p>
                  </a:txBody>
                  <a:tcPr marL="8293" marR="8293" marT="8293" marB="0" anchor="ctr"/>
                </a:tc>
                <a:tc>
                  <a:txBody>
                    <a:bodyPr/>
                    <a:lstStyle/>
                    <a:p>
                      <a:pPr algn="ctr" rtl="0" fontAlgn="ctr">
                        <a:spcBef>
                          <a:spcPts val="300"/>
                        </a:spcBef>
                        <a:spcAft>
                          <a:spcPts val="300"/>
                        </a:spcAft>
                      </a:pPr>
                      <a:r>
                        <a:rPr lang="et-EE" altLang="zh-CN" sz="800" b="1" u="none" strike="noStrike" baseline="0">
                          <a:solidFill>
                            <a:schemeClr val="accent1"/>
                          </a:solidFill>
                          <a:effectLst/>
                          <a:latin typeface="Times New Roman" panose="02020603050405020304" pitchFamily="18" charset="0"/>
                          <a:ea typeface="微软雅黑" panose="020B0503020204020204" charset="-122"/>
                          <a:cs typeface="Times New Roman" panose="02020603050405020304" pitchFamily="18" charset="0"/>
                        </a:rPr>
                        <a:t>Warehouse Inspection Team Leader</a:t>
                      </a:r>
                      <a:endParaRPr lang="et-EE" altLang="zh-CN" sz="800" b="1" i="0" u="none" strike="noStrike" baseline="0">
                        <a:solidFill>
                          <a:schemeClr val="accent1"/>
                        </a:solidFill>
                        <a:effectLst/>
                        <a:latin typeface="Times New Roman" panose="02020603050405020304" pitchFamily="18" charset="0"/>
                        <a:ea typeface="微软雅黑" panose="020B0503020204020204" charset="-122"/>
                        <a:cs typeface="Times New Roman" panose="02020603050405020304" pitchFamily="18" charset="0"/>
                      </a:endParaRPr>
                    </a:p>
                  </a:txBody>
                  <a:tcPr marL="8293" marR="8293" marT="8293" marB="0" anchor="ctr"/>
                </a:tc>
                <a:tc>
                  <a:txBody>
                    <a:bodyPr/>
                    <a:lstStyle/>
                    <a:p>
                      <a:pPr algn="ctr" rtl="0" fontAlgn="ctr">
                        <a:spcBef>
                          <a:spcPts val="300"/>
                        </a:spcBef>
                        <a:spcAft>
                          <a:spcPts val="300"/>
                        </a:spcAft>
                      </a:pPr>
                      <a:r>
                        <a:rPr lang="et-EE" altLang="zh-CN" sz="800" b="1" u="none" strike="noStrike" baseline="0">
                          <a:solidFill>
                            <a:schemeClr val="accent1"/>
                          </a:solidFill>
                          <a:effectLst/>
                          <a:latin typeface="Times New Roman" panose="02020603050405020304" pitchFamily="18" charset="0"/>
                          <a:ea typeface="微软雅黑" panose="020B0503020204020204" charset="-122"/>
                          <a:cs typeface="Times New Roman" panose="02020603050405020304" pitchFamily="18" charset="0"/>
                        </a:rPr>
                        <a:t>Warehouse Picking Team Leader</a:t>
                      </a:r>
                      <a:endParaRPr lang="et-EE" altLang="zh-CN" sz="800" b="1" i="0" u="none" strike="noStrike" baseline="0">
                        <a:solidFill>
                          <a:schemeClr val="accent1"/>
                        </a:solidFill>
                        <a:effectLst/>
                        <a:latin typeface="Times New Roman" panose="02020603050405020304" pitchFamily="18" charset="0"/>
                        <a:ea typeface="微软雅黑" panose="020B0503020204020204" charset="-122"/>
                        <a:cs typeface="Times New Roman" panose="02020603050405020304" pitchFamily="18" charset="0"/>
                      </a:endParaRPr>
                    </a:p>
                  </a:txBody>
                  <a:tcPr marL="8293" marR="8293" marT="8293" marB="0" anchor="ctr"/>
                </a:tc>
                <a:tc>
                  <a:txBody>
                    <a:bodyPr/>
                    <a:lstStyle/>
                    <a:p>
                      <a:pPr algn="ctr" rtl="0" fontAlgn="ctr">
                        <a:spcBef>
                          <a:spcPts val="245"/>
                        </a:spcBef>
                        <a:spcAft>
                          <a:spcPts val="245"/>
                        </a:spcAft>
                      </a:pPr>
                      <a:r>
                        <a:rPr lang="et-EE" altLang="zh-CN" sz="800" b="1" u="none" strike="noStrike" baseline="0">
                          <a:solidFill>
                            <a:schemeClr val="accent1"/>
                          </a:solidFill>
                          <a:effectLst/>
                          <a:latin typeface="Times New Roman" panose="02020603050405020304" pitchFamily="18" charset="0"/>
                          <a:ea typeface="微软雅黑" panose="020B0503020204020204" charset="-122"/>
                          <a:cs typeface="Times New Roman" panose="02020603050405020304" pitchFamily="18" charset="0"/>
                        </a:rPr>
                        <a:t>Shipper Customer Service Specialist</a:t>
                      </a:r>
                      <a:endParaRPr lang="et-EE" altLang="zh-CN" sz="800" b="1" i="0" u="none" strike="noStrike" baseline="0" dirty="0">
                        <a:solidFill>
                          <a:schemeClr val="accent1"/>
                        </a:solidFill>
                        <a:effectLst/>
                        <a:latin typeface="Times New Roman" panose="02020603050405020304" pitchFamily="18" charset="0"/>
                        <a:ea typeface="微软雅黑" panose="020B0503020204020204" charset="-122"/>
                        <a:cs typeface="Times New Roman" panose="02020603050405020304" pitchFamily="18" charset="0"/>
                      </a:endParaRPr>
                    </a:p>
                  </a:txBody>
                  <a:tcPr marL="8293" marR="8293" marT="8293" marB="0" anchor="ctr"/>
                </a:tc>
                <a:extLst>
                  <a:ext uri="{0D108BD9-81ED-4DB2-BD59-A6C34878D82A}">
                    <a16:rowId xmlns:a16="http://schemas.microsoft.com/office/drawing/2014/main" val="10000"/>
                  </a:ext>
                </a:extLst>
              </a:tr>
              <a:tr h="4744767">
                <a:tc vMerge="1">
                  <a:txBody>
                    <a:bodyPr/>
                    <a:lstStyle/>
                    <a:p>
                      <a:endParaRPr lang="zh-CN"/>
                    </a:p>
                  </a:txBody>
                  <a:tcPr/>
                </a:tc>
                <a:tc>
                  <a:txBody>
                    <a:bodyPr/>
                    <a:lstStyle/>
                    <a:p>
                      <a:pPr algn="l" fontAlgn="ctr">
                        <a:spcBef>
                          <a:spcPts val="340"/>
                        </a:spcBef>
                        <a:spcAft>
                          <a:spcPts val="340"/>
                        </a:spcAft>
                      </a:pPr>
                      <a:r>
                        <a:rPr lang="en-US" altLang="zh-CN" sz="900" b="0" u="none" strike="noStrike" baseline="0">
                          <a:solidFill>
                            <a:schemeClr val="accent1"/>
                          </a:solidFill>
                          <a:effectLst/>
                          <a:latin typeface="Times New Roman" panose="02020603050405020304" pitchFamily="18" charset="0"/>
                          <a:ea typeface="微软雅黑" panose="020B0503020204020204" charset="-122"/>
                          <a:cs typeface="Times New Roman" panose="02020603050405020304" pitchFamily="18" charset="0"/>
                        </a:rPr>
                        <a:t>①After arriving at the warehouse and finding the real thing, check the scheduling [distribution out of the warehouse], "goods inspection and handover sheet" and the real thing, and after there is no discrepancy between the three, sign and review by the delivery team members.</a:t>
                      </a:r>
                      <a:br>
                        <a:rPr lang="zh-CN" altLang="en-US" sz="900" b="0" u="none" strike="noStrike">
                          <a:solidFill>
                            <a:schemeClr val="accent1"/>
                          </a:solidFill>
                          <a:effectLst/>
                          <a:latin typeface="Times New Roman" panose="02020603050405020304" pitchFamily="18" charset="0"/>
                          <a:ea typeface="微软雅黑" panose="020B0503020204020204" charset="-122"/>
                          <a:cs typeface="Times New Roman" panose="02020603050405020304" pitchFamily="18" charset="0"/>
                        </a:rPr>
                      </a:br>
                      <a:r>
                        <a:rPr lang="en-US" altLang="zh-CN" sz="900" b="0" u="none" strike="noStrike" baseline="0">
                          <a:solidFill>
                            <a:schemeClr val="accent1"/>
                          </a:solidFill>
                          <a:effectLst/>
                          <a:latin typeface="Times New Roman" panose="02020603050405020304" pitchFamily="18" charset="0"/>
                          <a:ea typeface="微软雅黑" panose="020B0503020204020204" charset="-122"/>
                          <a:cs typeface="Times New Roman" panose="02020603050405020304" pitchFamily="18" charset="0"/>
                        </a:rPr>
                        <a:t>② After checking and releasing the goods by the shipping team, pull the goods out of the warehouse and load the trucks for delivery.</a:t>
                      </a:r>
                      <a:br>
                        <a:rPr lang="zh-CN" altLang="en-US" sz="900" b="0" u="none" strike="noStrike">
                          <a:solidFill>
                            <a:schemeClr val="accent1"/>
                          </a:solidFill>
                          <a:effectLst/>
                          <a:latin typeface="Times New Roman" panose="02020603050405020304" pitchFamily="18" charset="0"/>
                          <a:ea typeface="微软雅黑" panose="020B0503020204020204" charset="-122"/>
                          <a:cs typeface="Times New Roman" panose="02020603050405020304" pitchFamily="18" charset="0"/>
                        </a:rPr>
                      </a:br>
                      <a:r>
                        <a:rPr lang="zh-CN" altLang="en-US" sz="900" b="0" u="none" strike="noStrike">
                          <a:solidFill>
                            <a:schemeClr val="accent1"/>
                          </a:solidFill>
                          <a:effectLst/>
                          <a:latin typeface="Times New Roman" panose="02020603050405020304" pitchFamily="18" charset="0"/>
                          <a:ea typeface="微软雅黑" panose="020B0503020204020204" charset="-122"/>
                          <a:cs typeface="Times New Roman" panose="02020603050405020304" pitchFamily="18" charset="0"/>
                        </a:rPr>
                        <a:t>③</a:t>
                      </a:r>
                      <a:r>
                        <a:rPr lang="en-US" altLang="zh-CN" sz="900" b="0" u="none" strike="noStrike" baseline="0">
                          <a:solidFill>
                            <a:schemeClr val="accent1"/>
                          </a:solidFill>
                          <a:effectLst/>
                          <a:latin typeface="Times New Roman" panose="02020603050405020304" pitchFamily="18" charset="0"/>
                          <a:ea typeface="微软雅黑" panose="020B0503020204020204" charset="-122"/>
                          <a:cs typeface="Times New Roman" panose="02020603050405020304" pitchFamily="18" charset="0"/>
                        </a:rPr>
                        <a:t> If there are out-of-stock documents, according to the out-of-stock information on the "Goods Inspection and Handover Sheet", after checking that the actual quantity issued is the same as the physical quantity of the goods, the goods will be signed out of the warehouse.</a:t>
                      </a:r>
                      <a:endParaRPr lang="en-US" altLang="zh-CN" sz="900" b="0" i="0" u="none" strike="noStrike" baseline="0" dirty="0">
                        <a:solidFill>
                          <a:schemeClr val="accent1"/>
                        </a:solidFill>
                        <a:effectLst/>
                        <a:latin typeface="Times New Roman" panose="02020603050405020304" pitchFamily="18" charset="0"/>
                        <a:ea typeface="微软雅黑" panose="020B0503020204020204" charset="-122"/>
                        <a:cs typeface="Times New Roman" panose="02020603050405020304" pitchFamily="18" charset="0"/>
                      </a:endParaRPr>
                    </a:p>
                  </a:txBody>
                  <a:tcPr marL="8293" marR="8293" marT="8293" marB="0" anchor="ctr"/>
                </a:tc>
                <a:tc>
                  <a:txBody>
                    <a:bodyPr/>
                    <a:lstStyle/>
                    <a:p>
                      <a:pPr marL="0" marR="0" lvl="0" indent="0" algn="l" defTabSz="914400" rtl="0" eaLnBrk="1" fontAlgn="ctr" latinLnBrk="0" hangingPunct="1">
                        <a:lnSpc>
                          <a:spcPct val="100000"/>
                        </a:lnSpc>
                        <a:spcBef>
                          <a:spcPts val="380"/>
                        </a:spcBef>
                        <a:spcAft>
                          <a:spcPts val="380"/>
                        </a:spcAft>
                        <a:buClrTx/>
                        <a:buSzTx/>
                        <a:buFontTx/>
                        <a:buNone/>
                        <a:defRPr/>
                      </a:pPr>
                      <a:r>
                        <a:rPr lang="en-US" altLang="zh-CN" sz="900" b="0" i="0" u="none" strike="noStrike" cap="none" spc="0" baseline="0">
                          <a:solidFill>
                            <a:schemeClr val="accent1"/>
                          </a:solidFill>
                          <a:effectLst/>
                          <a:uFillTx/>
                          <a:latin typeface="Times New Roman" panose="02020603050405020304" pitchFamily="18" charset="0"/>
                          <a:ea typeface="微软雅黑" panose="020B0503020204020204" charset="-122"/>
                          <a:cs typeface="Times New Roman" panose="02020603050405020304" pitchFamily="18" charset="0"/>
                          <a:sym typeface="Calibri" panose="020F0502020204030204"/>
                        </a:rPr>
                        <a:t>①Review the outgoing goods one by one, complete the system shipment operation, and sign the outgoing goods.</a:t>
                      </a:r>
                      <a:endParaRPr lang="en-US" altLang="zh-CN" sz="900" b="0" i="0" u="none" strike="noStrike" cap="none" spc="0" baseline="0" dirty="0">
                        <a:solidFill>
                          <a:schemeClr val="accent1"/>
                        </a:solidFill>
                        <a:effectLst/>
                        <a:uFillTx/>
                        <a:latin typeface="Times New Roman" panose="02020603050405020304" pitchFamily="18" charset="0"/>
                        <a:ea typeface="微软雅黑" panose="020B0503020204020204" charset="-122"/>
                        <a:cs typeface="Times New Roman" panose="02020603050405020304" pitchFamily="18" charset="0"/>
                        <a:sym typeface="Calibri" panose="020F0502020204030204"/>
                      </a:endParaRPr>
                    </a:p>
                    <a:p>
                      <a:pPr marL="0" marR="0" lvl="0" indent="0" algn="l" defTabSz="914400" rtl="0" eaLnBrk="1" fontAlgn="ctr" latinLnBrk="0" hangingPunct="1">
                        <a:lnSpc>
                          <a:spcPct val="100000"/>
                        </a:lnSpc>
                        <a:spcBef>
                          <a:spcPts val="380"/>
                        </a:spcBef>
                        <a:spcAft>
                          <a:spcPts val="380"/>
                        </a:spcAft>
                        <a:buClrTx/>
                        <a:buSzTx/>
                        <a:buFontTx/>
                        <a:buNone/>
                        <a:defRPr/>
                      </a:pPr>
                      <a:r>
                        <a:rPr lang="en-US" altLang="zh-CN" sz="900" b="0" i="0" u="none" strike="noStrike" cap="none" spc="0" baseline="0">
                          <a:solidFill>
                            <a:schemeClr val="accent1"/>
                          </a:solidFill>
                          <a:effectLst/>
                          <a:uFillTx/>
                          <a:latin typeface="Times New Roman" panose="02020603050405020304" pitchFamily="18" charset="0"/>
                          <a:ea typeface="微软雅黑" panose="020B0503020204020204" charset="-122"/>
                          <a:cs typeface="Times New Roman" panose="02020603050405020304" pitchFamily="18" charset="0"/>
                          <a:sym typeface="Calibri" panose="020F0502020204030204"/>
                        </a:rPr>
                        <a:t>② for out-of-stock documents, according to the "goods inspection handover" on the out-of-stock information, check the actual number of goods issued and the number of goods in kind is consistent with the signature out of the warehouse.</a:t>
                      </a:r>
                      <a:endParaRPr lang="en-US" altLang="zh-CN" sz="900" b="0" i="0" u="none" strike="noStrike" cap="none" spc="0" baseline="0" dirty="0">
                        <a:solidFill>
                          <a:schemeClr val="accent1"/>
                        </a:solidFill>
                        <a:effectLst/>
                        <a:uFillTx/>
                        <a:latin typeface="Times New Roman" panose="02020603050405020304" pitchFamily="18" charset="0"/>
                        <a:ea typeface="微软雅黑" panose="020B0503020204020204" charset="-122"/>
                        <a:cs typeface="Times New Roman" panose="02020603050405020304" pitchFamily="18" charset="0"/>
                        <a:sym typeface="Calibri" panose="020F0502020204030204"/>
                      </a:endParaRPr>
                    </a:p>
                    <a:p>
                      <a:pPr marL="0" marR="0" lvl="0" indent="0" algn="l" defTabSz="914400" rtl="0" eaLnBrk="1" fontAlgn="ctr" latinLnBrk="0" hangingPunct="1">
                        <a:lnSpc>
                          <a:spcPct val="100000"/>
                        </a:lnSpc>
                        <a:spcBef>
                          <a:spcPts val="380"/>
                        </a:spcBef>
                        <a:spcAft>
                          <a:spcPts val="380"/>
                        </a:spcAft>
                        <a:buClrTx/>
                        <a:buSzTx/>
                        <a:buFontTx/>
                        <a:buNone/>
                        <a:defRPr/>
                      </a:pPr>
                      <a:r>
                        <a:rPr lang="zh-CN" altLang="en-US" sz="900" b="0" i="0" u="none" strike="noStrike" cap="none" spc="0" baseline="0">
                          <a:solidFill>
                            <a:schemeClr val="accent1"/>
                          </a:solidFill>
                          <a:effectLst/>
                          <a:uFillTx/>
                          <a:latin typeface="Times New Roman" panose="02020603050405020304" pitchFamily="18" charset="0"/>
                          <a:ea typeface="微软雅黑" panose="020B0503020204020204" charset="-122"/>
                          <a:cs typeface="Times New Roman" panose="02020603050405020304" pitchFamily="18" charset="0"/>
                          <a:sym typeface="Calibri" panose="020F0502020204030204"/>
                        </a:rPr>
                        <a:t>③</a:t>
                      </a:r>
                      <a:r>
                        <a:rPr lang="en-US" altLang="zh-CN" sz="900" b="0" i="0" u="none" strike="noStrike" cap="none" spc="0" baseline="0">
                          <a:solidFill>
                            <a:schemeClr val="accent1"/>
                          </a:solidFill>
                          <a:effectLst/>
                          <a:uFillTx/>
                          <a:latin typeface="Times New Roman" panose="02020603050405020304" pitchFamily="18" charset="0"/>
                          <a:ea typeface="微软雅黑" panose="020B0503020204020204" charset="-122"/>
                          <a:cs typeface="Times New Roman" panose="02020603050405020304" pitchFamily="18" charset="0"/>
                          <a:sym typeface="Calibri" panose="020F0502020204030204"/>
                        </a:rPr>
                        <a:t> If the number of physical goods is more or less than the number of documents, the physical goods and the documents will be handed over to the head of the shipment team to assist in the follow-up.</a:t>
                      </a:r>
                      <a:endParaRPr lang="en-US" altLang="zh-CN" sz="900" b="0" i="0" u="none" strike="noStrike" cap="none" spc="0" baseline="0" dirty="0">
                        <a:solidFill>
                          <a:schemeClr val="accent1"/>
                        </a:solidFill>
                        <a:effectLst/>
                        <a:uFillTx/>
                        <a:latin typeface="Times New Roman" panose="02020603050405020304" pitchFamily="18" charset="0"/>
                        <a:ea typeface="微软雅黑" panose="020B0503020204020204" charset="-122"/>
                        <a:cs typeface="Times New Roman" panose="02020603050405020304" pitchFamily="18" charset="0"/>
                        <a:sym typeface="Calibri" panose="020F0502020204030204"/>
                      </a:endParaRPr>
                    </a:p>
                  </a:txBody>
                  <a:tcPr marL="8293" marR="8293" marT="8293" marB="0" anchor="ctr"/>
                </a:tc>
                <a:tc>
                  <a:txBody>
                    <a:bodyPr/>
                    <a:lstStyle/>
                    <a:p>
                      <a:pPr algn="l" fontAlgn="ctr">
                        <a:spcBef>
                          <a:spcPts val="265"/>
                        </a:spcBef>
                        <a:spcAft>
                          <a:spcPts val="265"/>
                        </a:spcAft>
                      </a:pPr>
                      <a:r>
                        <a:rPr lang="zh-CN" altLang="en-US" sz="900" b="0" u="none" strike="noStrike" baseline="0">
                          <a:solidFill>
                            <a:schemeClr val="accent1"/>
                          </a:solidFill>
                          <a:effectLst/>
                          <a:latin typeface="Times New Roman" panose="02020603050405020304" pitchFamily="18" charset="0"/>
                          <a:ea typeface="微软雅黑" panose="020B0503020204020204" charset="-122"/>
                          <a:cs typeface="Times New Roman" panose="02020603050405020304" pitchFamily="18" charset="0"/>
                        </a:rPr>
                        <a:t>①</a:t>
                      </a:r>
                      <a:r>
                        <a:rPr lang="en-US" altLang="zh-CN" sz="900" b="0" u="none" strike="noStrike" baseline="0">
                          <a:solidFill>
                            <a:schemeClr val="accent1"/>
                          </a:solidFill>
                          <a:effectLst/>
                          <a:latin typeface="Times New Roman" panose="02020603050405020304" pitchFamily="18" charset="0"/>
                          <a:ea typeface="微软雅黑" panose="020B0503020204020204" charset="-122"/>
                          <a:cs typeface="Times New Roman" panose="02020603050405020304" pitchFamily="18" charset="0"/>
                        </a:rPr>
                        <a:t> If the quantity of goods is more than the number of receipts, send the receipts and the goods back to the head of the inventory team.</a:t>
                      </a:r>
                      <a:br>
                        <a:rPr lang="zh-CN" altLang="en-US" sz="900" b="0" u="none" strike="noStrike">
                          <a:solidFill>
                            <a:schemeClr val="accent1"/>
                          </a:solidFill>
                          <a:effectLst/>
                          <a:latin typeface="Times New Roman" panose="02020603050405020304" pitchFamily="18" charset="0"/>
                          <a:ea typeface="微软雅黑" panose="020B0503020204020204" charset="-122"/>
                          <a:cs typeface="Times New Roman" panose="02020603050405020304" pitchFamily="18" charset="0"/>
                        </a:rPr>
                      </a:br>
                      <a:r>
                        <a:rPr lang="en-US" altLang="zh-CN" sz="900" b="0" u="none" strike="noStrike" baseline="0">
                          <a:solidFill>
                            <a:schemeClr val="accent1"/>
                          </a:solidFill>
                          <a:effectLst/>
                          <a:latin typeface="Times New Roman" panose="02020603050405020304" pitchFamily="18" charset="0"/>
                          <a:ea typeface="微软雅黑" panose="020B0503020204020204" charset="-122"/>
                          <a:cs typeface="Times New Roman" panose="02020603050405020304" pitchFamily="18" charset="0"/>
                        </a:rPr>
                        <a:t>② physical less than the number of documents, check the delivery of goods in the temporary storage area whether there are goods missing, did not find the missing goods, feedback to the inventory team leader to replenish the goods.</a:t>
                      </a:r>
                      <a:br>
                        <a:rPr lang="zh-CN" altLang="en-US" sz="900" b="0" u="none" strike="noStrike">
                          <a:solidFill>
                            <a:schemeClr val="accent1"/>
                          </a:solidFill>
                          <a:effectLst/>
                          <a:latin typeface="Times New Roman" panose="02020603050405020304" pitchFamily="18" charset="0"/>
                          <a:ea typeface="微软雅黑" panose="020B0503020204020204" charset="-122"/>
                          <a:cs typeface="Times New Roman" panose="02020603050405020304" pitchFamily="18" charset="0"/>
                        </a:rPr>
                      </a:br>
                      <a:r>
                        <a:rPr lang="en-US" altLang="zh-CN" sz="900" b="0" u="none" strike="noStrike" baseline="0">
                          <a:solidFill>
                            <a:schemeClr val="accent1"/>
                          </a:solidFill>
                          <a:effectLst/>
                          <a:latin typeface="Times New Roman" panose="02020603050405020304" pitchFamily="18" charset="0"/>
                          <a:ea typeface="微软雅黑" panose="020B0503020204020204" charset="-122"/>
                          <a:cs typeface="Times New Roman" panose="02020603050405020304" pitchFamily="18" charset="0"/>
                        </a:rPr>
                        <a:t>③ Inventory team leader can not make up the sorting documents, timely feedback to the owner of the customer service commissioner. The owner of the customer service commissioner agreed by the customer, the head of the delivery team in accordance with the physical quantity of goods out of stock, and re-print the inspection handover sheet.</a:t>
                      </a:r>
                      <a:endParaRPr lang="en-US" altLang="zh-CN" sz="900" b="0" i="0" u="none" strike="noStrike" baseline="0" dirty="0">
                        <a:solidFill>
                          <a:schemeClr val="accent1"/>
                        </a:solidFill>
                        <a:effectLst/>
                        <a:latin typeface="Times New Roman" panose="02020603050405020304" pitchFamily="18" charset="0"/>
                        <a:ea typeface="微软雅黑" panose="020B0503020204020204" charset="-122"/>
                        <a:cs typeface="Times New Roman" panose="02020603050405020304" pitchFamily="18" charset="0"/>
                      </a:endParaRPr>
                    </a:p>
                  </a:txBody>
                  <a:tcPr marL="8293" marR="8293" marT="8293" marB="0" anchor="ctr"/>
                </a:tc>
                <a:tc>
                  <a:txBody>
                    <a:bodyPr/>
                    <a:lstStyle/>
                    <a:p>
                      <a:pPr algn="l" fontAlgn="ctr">
                        <a:spcBef>
                          <a:spcPts val="340"/>
                        </a:spcBef>
                        <a:spcAft>
                          <a:spcPts val="340"/>
                        </a:spcAft>
                      </a:pPr>
                      <a:r>
                        <a:rPr lang="en-US" altLang="zh-CN" sz="900" b="0" u="none" strike="noStrike" baseline="0">
                          <a:solidFill>
                            <a:schemeClr val="accent1"/>
                          </a:solidFill>
                          <a:effectLst/>
                          <a:latin typeface="Times New Roman" panose="02020603050405020304" pitchFamily="18" charset="0"/>
                          <a:ea typeface="微软雅黑" panose="020B0503020204020204" charset="-122"/>
                          <a:cs typeface="Times New Roman" panose="02020603050405020304" pitchFamily="18" charset="0"/>
                        </a:rPr>
                        <a:t>①Receive the information of discrepancy between the physical goods and the documents from the head of the shipping team, and carry out the operation of picking or returning the physical goods, and register it in the "Inventory Error Table".</a:t>
                      </a:r>
                      <a:endParaRPr lang="en-US" altLang="zh-CN" sz="900" b="0" u="none" strike="noStrike" baseline="0" dirty="0">
                        <a:solidFill>
                          <a:schemeClr val="accent1"/>
                        </a:solidFill>
                        <a:effectLst/>
                        <a:latin typeface="Times New Roman" panose="02020603050405020304" pitchFamily="18" charset="0"/>
                        <a:ea typeface="微软雅黑" panose="020B0503020204020204" charset="-122"/>
                        <a:cs typeface="Times New Roman" panose="02020603050405020304" pitchFamily="18" charset="0"/>
                      </a:endParaRPr>
                    </a:p>
                    <a:p>
                      <a:pPr algn="l" fontAlgn="ctr">
                        <a:spcBef>
                          <a:spcPts val="340"/>
                        </a:spcBef>
                        <a:spcAft>
                          <a:spcPts val="340"/>
                        </a:spcAft>
                      </a:pPr>
                      <a:r>
                        <a:rPr lang="en-US" altLang="zh-CN" sz="900" b="0" u="none" strike="noStrike" baseline="0">
                          <a:solidFill>
                            <a:schemeClr val="accent1"/>
                          </a:solidFill>
                          <a:effectLst/>
                          <a:latin typeface="Times New Roman" panose="02020603050405020304" pitchFamily="18" charset="0"/>
                          <a:ea typeface="微软雅黑" panose="020B0503020204020204" charset="-122"/>
                          <a:cs typeface="Times New Roman" panose="02020603050405020304" pitchFamily="18" charset="0"/>
                        </a:rPr>
                        <a:t>②Track the "Inventory Error Table" on a daily basis. Organize inventory team to check the final discrepant quantity of goods.</a:t>
                      </a:r>
                      <a:endParaRPr lang="en-US" altLang="zh-CN" sz="900" b="0" u="none" strike="noStrike" baseline="0" dirty="0">
                        <a:solidFill>
                          <a:schemeClr val="accent1"/>
                        </a:solidFill>
                        <a:effectLst/>
                        <a:latin typeface="Times New Roman" panose="02020603050405020304" pitchFamily="18" charset="0"/>
                        <a:ea typeface="微软雅黑" panose="020B0503020204020204" charset="-122"/>
                        <a:cs typeface="Times New Roman" panose="02020603050405020304" pitchFamily="18" charset="0"/>
                      </a:endParaRPr>
                    </a:p>
                    <a:p>
                      <a:pPr algn="l" fontAlgn="ctr">
                        <a:spcBef>
                          <a:spcPts val="340"/>
                        </a:spcBef>
                        <a:spcAft>
                          <a:spcPts val="340"/>
                        </a:spcAft>
                      </a:pPr>
                      <a:r>
                        <a:rPr lang="en-US" altLang="zh-CN" sz="900" b="0" u="none" strike="noStrike" baseline="0">
                          <a:solidFill>
                            <a:schemeClr val="accent1"/>
                          </a:solidFill>
                          <a:effectLst/>
                          <a:latin typeface="Times New Roman" panose="02020603050405020304" pitchFamily="18" charset="0"/>
                          <a:ea typeface="微软雅黑" panose="020B0503020204020204" charset="-122"/>
                          <a:cs typeface="Times New Roman" panose="02020603050405020304" pitchFamily="18" charset="0"/>
                        </a:rPr>
                        <a:t>② In response to the inventory loss discrepancy, on behalf of the warehousing team to take responsibility for the development of improvement methods, and accept the assessment of the shipper.</a:t>
                      </a:r>
                      <a:endParaRPr lang="en-US" altLang="zh-CN" sz="900" b="0" i="0" u="none" strike="noStrike" baseline="0" dirty="0">
                        <a:solidFill>
                          <a:schemeClr val="accent1"/>
                        </a:solidFill>
                        <a:effectLst/>
                        <a:latin typeface="Times New Roman" panose="02020603050405020304" pitchFamily="18" charset="0"/>
                        <a:ea typeface="微软雅黑" panose="020B0503020204020204" charset="-122"/>
                        <a:cs typeface="Times New Roman" panose="02020603050405020304" pitchFamily="18" charset="0"/>
                      </a:endParaRPr>
                    </a:p>
                  </a:txBody>
                  <a:tcPr marL="8293" marR="8293" marT="8293" marB="0" anchor="ctr"/>
                </a:tc>
                <a:tc>
                  <a:txBody>
                    <a:bodyPr/>
                    <a:lstStyle/>
                    <a:p>
                      <a:pPr algn="l" fontAlgn="ctr">
                        <a:spcBef>
                          <a:spcPts val="345"/>
                        </a:spcBef>
                        <a:spcAft>
                          <a:spcPts val="345"/>
                        </a:spcAft>
                      </a:pPr>
                      <a:r>
                        <a:rPr lang="en-US" altLang="zh-CN" sz="900" b="0" u="none" strike="noStrike" baseline="0">
                          <a:solidFill>
                            <a:schemeClr val="accent1"/>
                          </a:solidFill>
                          <a:effectLst/>
                          <a:latin typeface="Times New Roman" panose="02020603050405020304" pitchFamily="18" charset="0"/>
                          <a:ea typeface="微软雅黑" panose="020B0503020204020204" charset="-122"/>
                          <a:cs typeface="Times New Roman" panose="02020603050405020304" pitchFamily="18" charset="0"/>
                        </a:rPr>
                        <a:t>According to the "picking and inspection error table", follow up the improvement work of the inspection team members, and be responsible for the development of work error assessment methods.</a:t>
                      </a:r>
                      <a:endParaRPr lang="en-US" altLang="zh-CN" sz="900" b="0" i="0" u="none" strike="noStrike" baseline="0" dirty="0">
                        <a:solidFill>
                          <a:schemeClr val="accent1"/>
                        </a:solidFill>
                        <a:effectLst/>
                        <a:latin typeface="Times New Roman" panose="02020603050405020304" pitchFamily="18" charset="0"/>
                        <a:ea typeface="微软雅黑" panose="020B0503020204020204" charset="-122"/>
                        <a:cs typeface="Times New Roman" panose="02020603050405020304" pitchFamily="18" charset="0"/>
                      </a:endParaRPr>
                    </a:p>
                  </a:txBody>
                  <a:tcPr marL="8293" marR="8293" marT="8293" marB="0" anchor="ctr"/>
                </a:tc>
                <a:tc>
                  <a:txBody>
                    <a:bodyPr/>
                    <a:lstStyle/>
                    <a:p>
                      <a:pPr algn="l" fontAlgn="ctr">
                        <a:spcBef>
                          <a:spcPts val="305"/>
                        </a:spcBef>
                        <a:spcAft>
                          <a:spcPts val="305"/>
                        </a:spcAft>
                      </a:pPr>
                      <a:r>
                        <a:rPr lang="en-US" altLang="zh-CN" sz="900" b="0" u="none" strike="noStrike" baseline="0">
                          <a:solidFill>
                            <a:schemeClr val="accent1"/>
                          </a:solidFill>
                          <a:effectLst/>
                          <a:latin typeface="Times New Roman" panose="02020603050405020304" pitchFamily="18" charset="0"/>
                          <a:ea typeface="微软雅黑" panose="020B0503020204020204" charset="-122"/>
                          <a:cs typeface="Times New Roman" panose="02020603050405020304" pitchFamily="18" charset="0"/>
                        </a:rPr>
                        <a:t>According to the "picking and inspection error table", follow up the improvement work of the picking team members, and be responsible for the development of work error assessment methods.</a:t>
                      </a:r>
                      <a:endParaRPr lang="en-US" altLang="zh-CN" sz="900" b="0" i="0" u="none" strike="noStrike" baseline="0" dirty="0">
                        <a:solidFill>
                          <a:schemeClr val="accent1"/>
                        </a:solidFill>
                        <a:effectLst/>
                        <a:latin typeface="Times New Roman" panose="02020603050405020304" pitchFamily="18" charset="0"/>
                        <a:ea typeface="微软雅黑" panose="020B0503020204020204" charset="-122"/>
                        <a:cs typeface="Times New Roman" panose="02020603050405020304" pitchFamily="18" charset="0"/>
                      </a:endParaRPr>
                    </a:p>
                  </a:txBody>
                  <a:tcPr marL="8293" marR="8293" marT="8293" marB="0" anchor="ctr"/>
                </a:tc>
                <a:tc>
                  <a:txBody>
                    <a:bodyPr/>
                    <a:lstStyle/>
                    <a:p>
                      <a:pPr algn="l" rtl="0" fontAlgn="ctr">
                        <a:spcBef>
                          <a:spcPts val="380"/>
                        </a:spcBef>
                        <a:spcAft>
                          <a:spcPts val="380"/>
                        </a:spcAft>
                      </a:pPr>
                      <a:r>
                        <a:rPr lang="en-US" altLang="zh-CN" sz="900" b="0" u="none" strike="noStrike" baseline="0">
                          <a:solidFill>
                            <a:schemeClr val="accent1"/>
                          </a:solidFill>
                          <a:effectLst/>
                          <a:latin typeface="Times New Roman" panose="02020603050405020304" pitchFamily="18" charset="0"/>
                          <a:ea typeface="微软雅黑" panose="020B0503020204020204" charset="-122"/>
                          <a:cs typeface="Times New Roman" panose="02020603050405020304" pitchFamily="18" charset="0"/>
                        </a:rPr>
                        <a:t>①When there is a discrepancy in the customer's order due to inventory, communicate with the receiving customer about the delivery discrepancy.</a:t>
                      </a:r>
                      <a:br>
                        <a:rPr lang="zh-CN" altLang="en-US" sz="900" b="0" u="none" strike="noStrike">
                          <a:solidFill>
                            <a:schemeClr val="accent1"/>
                          </a:solidFill>
                          <a:effectLst/>
                          <a:latin typeface="Times New Roman" panose="02020603050405020304" pitchFamily="18" charset="0"/>
                          <a:ea typeface="微软雅黑" panose="020B0503020204020204" charset="-122"/>
                          <a:cs typeface="Times New Roman" panose="02020603050405020304" pitchFamily="18" charset="0"/>
                        </a:rPr>
                      </a:br>
                      <a:r>
                        <a:rPr lang="en-US" altLang="zh-CN" sz="900" b="0" u="none" strike="noStrike" baseline="0">
                          <a:solidFill>
                            <a:schemeClr val="accent1"/>
                          </a:solidFill>
                          <a:effectLst/>
                          <a:latin typeface="Times New Roman" panose="02020603050405020304" pitchFamily="18" charset="0"/>
                          <a:ea typeface="微软雅黑" panose="020B0503020204020204" charset="-122"/>
                          <a:cs typeface="Times New Roman" panose="02020603050405020304" pitchFamily="18" charset="0"/>
                        </a:rPr>
                        <a:t>②After communicating with the customer, notify the warehouse team to proceed with the shipment.</a:t>
                      </a:r>
                      <a:br>
                        <a:rPr lang="zh-CN" altLang="en-US" sz="900" b="0" u="none" strike="noStrike">
                          <a:solidFill>
                            <a:schemeClr val="accent1"/>
                          </a:solidFill>
                          <a:effectLst/>
                          <a:latin typeface="Times New Roman" panose="02020603050405020304" pitchFamily="18" charset="0"/>
                          <a:ea typeface="微软雅黑" panose="020B0503020204020204" charset="-122"/>
                          <a:cs typeface="Times New Roman" panose="02020603050405020304" pitchFamily="18" charset="0"/>
                        </a:rPr>
                      </a:br>
                      <a:r>
                        <a:rPr lang="en-US" altLang="zh-CN" sz="900" b="0" u="none" strike="noStrike" baseline="0">
                          <a:solidFill>
                            <a:schemeClr val="accent1"/>
                          </a:solidFill>
                          <a:effectLst/>
                          <a:latin typeface="Times New Roman" panose="02020603050405020304" pitchFamily="18" charset="0"/>
                          <a:ea typeface="微软雅黑" panose="020B0503020204020204" charset="-122"/>
                          <a:cs typeface="Times New Roman" panose="02020603050405020304" pitchFamily="18" charset="0"/>
                        </a:rPr>
                        <a:t>③ Record the out-of-stock information in the "order out-of-stock table". And have the right to set up work error assessment methods for the warehouse team.</a:t>
                      </a:r>
                      <a:endParaRPr lang="en-US" altLang="zh-CN" sz="900" b="0" i="0" u="none" strike="noStrike" baseline="0" dirty="0">
                        <a:solidFill>
                          <a:schemeClr val="accent1"/>
                        </a:solidFill>
                        <a:effectLst/>
                        <a:latin typeface="Times New Roman" panose="02020603050405020304" pitchFamily="18" charset="0"/>
                        <a:ea typeface="微软雅黑" panose="020B0503020204020204" charset="-122"/>
                        <a:cs typeface="Times New Roman" panose="02020603050405020304" pitchFamily="18" charset="0"/>
                      </a:endParaRPr>
                    </a:p>
                  </a:txBody>
                  <a:tcPr marL="8293" marR="8293" marT="8293" marB="0" anchor="ctr"/>
                </a:tc>
                <a:extLst>
                  <a:ext uri="{0D108BD9-81ED-4DB2-BD59-A6C34878D82A}">
                    <a16:rowId xmlns:a16="http://schemas.microsoft.com/office/drawing/2014/main" val="1000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5" name="组合 49"/>
          <p:cNvGrpSpPr/>
          <p:nvPr/>
        </p:nvGrpSpPr>
        <p:grpSpPr>
          <a:xfrm>
            <a:off x="3108678" y="2581219"/>
            <a:ext cx="2166183" cy="1867399"/>
            <a:chOff x="0" y="0"/>
            <a:chExt cx="2166181" cy="1867397"/>
          </a:xfrm>
        </p:grpSpPr>
        <p:sp>
          <p:nvSpPr>
            <p:cNvPr id="371" name="六边形 50"/>
            <p:cNvSpPr/>
            <p:nvPr/>
          </p:nvSpPr>
          <p:spPr>
            <a:xfrm>
              <a:off x="0" y="0"/>
              <a:ext cx="2166181" cy="186739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4655" y="0"/>
                  </a:lnTo>
                  <a:lnTo>
                    <a:pt x="16945" y="0"/>
                  </a:lnTo>
                  <a:lnTo>
                    <a:pt x="21600" y="10800"/>
                  </a:lnTo>
                  <a:lnTo>
                    <a:pt x="16945" y="21600"/>
                  </a:lnTo>
                  <a:lnTo>
                    <a:pt x="4655" y="21600"/>
                  </a:lnTo>
                  <a:close/>
                </a:path>
              </a:pathLst>
            </a:custGeom>
            <a:gradFill flip="none" rotWithShape="1">
              <a:gsLst>
                <a:gs pos="0">
                  <a:srgbClr val="D9D9D9"/>
                </a:gs>
                <a:gs pos="100000">
                  <a:srgbClr val="FFFFFF"/>
                </a:gs>
              </a:gsLst>
              <a:lin ang="2700000" scaled="0"/>
            </a:gradFill>
            <a:ln w="19050" cap="flat">
              <a:solidFill>
                <a:srgbClr val="ECECEC"/>
              </a:solidFill>
              <a:prstDash val="solid"/>
              <a:round/>
            </a:ln>
            <a:effectLst>
              <a:outerShdw blurRad="190500" dist="63500" dir="2700000" rotWithShape="0">
                <a:srgbClr val="000000">
                  <a:alpha val="30000"/>
                </a:srgbClr>
              </a:outerShdw>
            </a:effectLst>
          </p:spPr>
          <p:txBody>
            <a:bodyPr wrap="square" lIns="45719" tIns="45719" rIns="45719" bIns="45719" numCol="1" anchor="t">
              <a:noAutofit/>
            </a:bodyPr>
            <a:lstStyle/>
            <a:p>
              <a:pPr hangingPunct="0">
                <a:defRPr>
                  <a:solidFill>
                    <a:srgbClr val="003366"/>
                  </a:solidFill>
                  <a:latin typeface="Agency FB" panose="020B0503020202020204"/>
                  <a:ea typeface="Agency FB" panose="020B0503020202020204"/>
                  <a:cs typeface="Agency FB" panose="020B0503020202020204"/>
                  <a:sym typeface="Agency FB" panose="020B0503020202020204"/>
                </a:defRPr>
              </a:pPr>
              <a:endParaRPr kern="0">
                <a:solidFill>
                  <a:srgbClr val="003366"/>
                </a:solidFill>
                <a:latin typeface="Agency FB" panose="020B0503020202020204"/>
                <a:ea typeface="Agency FB" panose="020B0503020202020204"/>
                <a:cs typeface="Agency FB" panose="020B0503020202020204"/>
                <a:sym typeface="Agency FB" panose="020B0503020202020204"/>
              </a:endParaRPr>
            </a:p>
          </p:txBody>
        </p:sp>
        <p:sp>
          <p:nvSpPr>
            <p:cNvPr id="372" name="任意多边形 51"/>
            <p:cNvSpPr/>
            <p:nvPr/>
          </p:nvSpPr>
          <p:spPr>
            <a:xfrm>
              <a:off x="226554" y="116222"/>
              <a:ext cx="1718304" cy="747231"/>
            </a:xfrm>
            <a:custGeom>
              <a:avLst/>
              <a:gdLst/>
              <a:ahLst/>
              <a:cxnLst>
                <a:cxn ang="0">
                  <a:pos x="wd2" y="hd2"/>
                </a:cxn>
                <a:cxn ang="5400000">
                  <a:pos x="wd2" y="hd2"/>
                </a:cxn>
                <a:cxn ang="10800000">
                  <a:pos x="wd2" y="hd2"/>
                </a:cxn>
                <a:cxn ang="16200000">
                  <a:pos x="wd2" y="hd2"/>
                </a:cxn>
              </a:cxnLst>
              <a:rect l="0" t="0" r="r" b="b"/>
              <a:pathLst>
                <a:path w="21600" h="21600" extrusionOk="0">
                  <a:moveTo>
                    <a:pt x="4655" y="0"/>
                  </a:moveTo>
                  <a:lnTo>
                    <a:pt x="16945" y="0"/>
                  </a:lnTo>
                  <a:lnTo>
                    <a:pt x="21600" y="21407"/>
                  </a:lnTo>
                  <a:lnTo>
                    <a:pt x="21558" y="21600"/>
                  </a:lnTo>
                  <a:lnTo>
                    <a:pt x="42" y="21600"/>
                  </a:lnTo>
                  <a:lnTo>
                    <a:pt x="0" y="21407"/>
                  </a:lnTo>
                  <a:lnTo>
                    <a:pt x="4655" y="0"/>
                  </a:lnTo>
                  <a:close/>
                </a:path>
              </a:pathLst>
            </a:custGeom>
            <a:solidFill>
              <a:schemeClr val="accent1"/>
            </a:solidFill>
            <a:ln w="12700" cap="flat">
              <a:noFill/>
              <a:miter lim="400000"/>
            </a:ln>
            <a:effectLst/>
          </p:spPr>
          <p:txBody>
            <a:bodyPr wrap="square" lIns="45719" tIns="45719" rIns="45719" bIns="45719" numCol="1" anchor="ctr">
              <a:noAutofit/>
            </a:bodyPr>
            <a:lstStyle/>
            <a:p>
              <a:pPr algn="ctr" hangingPunct="0">
                <a:defRPr>
                  <a:solidFill>
                    <a:srgbClr val="003366"/>
                  </a:solidFill>
                  <a:latin typeface="Agency FB" panose="020B0503020202020204"/>
                  <a:ea typeface="Agency FB" panose="020B0503020202020204"/>
                  <a:cs typeface="Agency FB" panose="020B0503020202020204"/>
                  <a:sym typeface="Agency FB" panose="020B0503020202020204"/>
                </a:defRPr>
              </a:pPr>
              <a:endParaRPr kern="0">
                <a:solidFill>
                  <a:srgbClr val="003366"/>
                </a:solidFill>
                <a:latin typeface="Agency FB" panose="020B0503020202020204"/>
                <a:ea typeface="Agency FB" panose="020B0503020202020204"/>
                <a:cs typeface="Agency FB" panose="020B0503020202020204"/>
                <a:sym typeface="Agency FB" panose="020B0503020202020204"/>
              </a:endParaRPr>
            </a:p>
          </p:txBody>
        </p:sp>
        <p:sp>
          <p:nvSpPr>
            <p:cNvPr id="373" name="文本框 52"/>
            <p:cNvSpPr txBox="1"/>
            <p:nvPr/>
          </p:nvSpPr>
          <p:spPr>
            <a:xfrm>
              <a:off x="761465" y="933697"/>
              <a:ext cx="643254" cy="828674"/>
            </a:xfrm>
            <a:prstGeom prst="rect">
              <a:avLst/>
            </a:prstGeom>
            <a:noFill/>
            <a:ln w="12700" cap="flat">
              <a:noFill/>
              <a:miter lim="400000"/>
            </a:ln>
            <a:effectLst/>
          </p:spPr>
          <p:txBody>
            <a:bodyPr wrap="none" lIns="45719" tIns="45719" rIns="45719" bIns="45719" numCol="1" anchor="t">
              <a:spAutoFit/>
            </a:bodyPr>
            <a:lstStyle>
              <a:lvl1pPr algn="ctr">
                <a:defRPr sz="4800" b="1">
                  <a:solidFill>
                    <a:schemeClr val="accent1"/>
                  </a:solidFill>
                  <a:latin typeface="Agency FB" panose="020B0503020202020204"/>
                  <a:ea typeface="Agency FB" panose="020B0503020202020204"/>
                  <a:cs typeface="Agency FB" panose="020B0503020202020204"/>
                  <a:sym typeface="Agency FB" panose="020B0503020202020204"/>
                </a:defRPr>
              </a:lvl1pPr>
            </a:lstStyle>
            <a:p>
              <a:pPr hangingPunct="0"/>
              <a:r>
                <a:rPr kern="0" dirty="0">
                  <a:solidFill>
                    <a:srgbClr val="003366"/>
                  </a:solidFill>
                </a:rPr>
                <a:t>0</a:t>
              </a:r>
              <a:r>
                <a:rPr lang="en-US" kern="0" dirty="0">
                  <a:solidFill>
                    <a:srgbClr val="003366"/>
                  </a:solidFill>
                </a:rPr>
                <a:t>2</a:t>
              </a:r>
            </a:p>
          </p:txBody>
        </p:sp>
        <p:sp>
          <p:nvSpPr>
            <p:cNvPr id="374" name="Freeform 26"/>
            <p:cNvSpPr/>
            <p:nvPr/>
          </p:nvSpPr>
          <p:spPr>
            <a:xfrm>
              <a:off x="887933" y="303580"/>
              <a:ext cx="378336" cy="397492"/>
            </a:xfrm>
            <a:custGeom>
              <a:avLst/>
              <a:gdLst/>
              <a:ahLst/>
              <a:cxnLst>
                <a:cxn ang="0">
                  <a:pos x="wd2" y="hd2"/>
                </a:cxn>
                <a:cxn ang="5400000">
                  <a:pos x="wd2" y="hd2"/>
                </a:cxn>
                <a:cxn ang="10800000">
                  <a:pos x="wd2" y="hd2"/>
                </a:cxn>
                <a:cxn ang="16200000">
                  <a:pos x="wd2" y="hd2"/>
                </a:cxn>
              </a:cxnLst>
              <a:rect l="0" t="0" r="r" b="b"/>
              <a:pathLst>
                <a:path w="21600" h="21600" extrusionOk="0">
                  <a:moveTo>
                    <a:pt x="5203" y="3086"/>
                  </a:moveTo>
                  <a:lnTo>
                    <a:pt x="1011" y="3086"/>
                  </a:lnTo>
                  <a:lnTo>
                    <a:pt x="1011" y="1702"/>
                  </a:lnTo>
                  <a:lnTo>
                    <a:pt x="5203" y="1702"/>
                  </a:lnTo>
                  <a:lnTo>
                    <a:pt x="5203" y="3086"/>
                  </a:lnTo>
                  <a:close/>
                  <a:moveTo>
                    <a:pt x="5203" y="6349"/>
                  </a:moveTo>
                  <a:lnTo>
                    <a:pt x="1011" y="6349"/>
                  </a:lnTo>
                  <a:lnTo>
                    <a:pt x="1011" y="4966"/>
                  </a:lnTo>
                  <a:lnTo>
                    <a:pt x="5203" y="4966"/>
                  </a:lnTo>
                  <a:lnTo>
                    <a:pt x="5203" y="6349"/>
                  </a:lnTo>
                  <a:close/>
                  <a:moveTo>
                    <a:pt x="5203" y="9612"/>
                  </a:moveTo>
                  <a:lnTo>
                    <a:pt x="1011" y="9612"/>
                  </a:lnTo>
                  <a:lnTo>
                    <a:pt x="1011" y="8229"/>
                  </a:lnTo>
                  <a:lnTo>
                    <a:pt x="5203" y="8229"/>
                  </a:lnTo>
                  <a:lnTo>
                    <a:pt x="5203" y="9612"/>
                  </a:lnTo>
                  <a:close/>
                  <a:moveTo>
                    <a:pt x="0" y="21600"/>
                  </a:moveTo>
                  <a:lnTo>
                    <a:pt x="6214" y="21600"/>
                  </a:lnTo>
                  <a:lnTo>
                    <a:pt x="6214" y="0"/>
                  </a:lnTo>
                  <a:lnTo>
                    <a:pt x="0" y="0"/>
                  </a:lnTo>
                  <a:lnTo>
                    <a:pt x="0" y="21600"/>
                  </a:lnTo>
                  <a:close/>
                  <a:moveTo>
                    <a:pt x="12878" y="3086"/>
                  </a:moveTo>
                  <a:lnTo>
                    <a:pt x="8685" y="3086"/>
                  </a:lnTo>
                  <a:lnTo>
                    <a:pt x="8685" y="1702"/>
                  </a:lnTo>
                  <a:lnTo>
                    <a:pt x="12878" y="1702"/>
                  </a:lnTo>
                  <a:lnTo>
                    <a:pt x="12878" y="3086"/>
                  </a:lnTo>
                  <a:close/>
                  <a:moveTo>
                    <a:pt x="12878" y="6349"/>
                  </a:moveTo>
                  <a:lnTo>
                    <a:pt x="8685" y="6349"/>
                  </a:lnTo>
                  <a:lnTo>
                    <a:pt x="8685" y="4966"/>
                  </a:lnTo>
                  <a:lnTo>
                    <a:pt x="12878" y="4966"/>
                  </a:lnTo>
                  <a:lnTo>
                    <a:pt x="12878" y="6349"/>
                  </a:lnTo>
                  <a:close/>
                  <a:moveTo>
                    <a:pt x="12878" y="9612"/>
                  </a:moveTo>
                  <a:lnTo>
                    <a:pt x="8685" y="9612"/>
                  </a:lnTo>
                  <a:lnTo>
                    <a:pt x="8685" y="8229"/>
                  </a:lnTo>
                  <a:lnTo>
                    <a:pt x="12878" y="8229"/>
                  </a:lnTo>
                  <a:lnTo>
                    <a:pt x="12878" y="9612"/>
                  </a:lnTo>
                  <a:close/>
                  <a:moveTo>
                    <a:pt x="7674" y="21600"/>
                  </a:moveTo>
                  <a:lnTo>
                    <a:pt x="13888" y="21600"/>
                  </a:lnTo>
                  <a:lnTo>
                    <a:pt x="13888" y="0"/>
                  </a:lnTo>
                  <a:lnTo>
                    <a:pt x="7674" y="0"/>
                  </a:lnTo>
                  <a:lnTo>
                    <a:pt x="7674" y="21600"/>
                  </a:lnTo>
                  <a:close/>
                  <a:moveTo>
                    <a:pt x="20552" y="3086"/>
                  </a:moveTo>
                  <a:lnTo>
                    <a:pt x="16359" y="3086"/>
                  </a:lnTo>
                  <a:lnTo>
                    <a:pt x="16359" y="1702"/>
                  </a:lnTo>
                  <a:lnTo>
                    <a:pt x="20552" y="1702"/>
                  </a:lnTo>
                  <a:lnTo>
                    <a:pt x="20552" y="3086"/>
                  </a:lnTo>
                  <a:close/>
                  <a:moveTo>
                    <a:pt x="20552" y="6349"/>
                  </a:moveTo>
                  <a:lnTo>
                    <a:pt x="16359" y="6349"/>
                  </a:lnTo>
                  <a:lnTo>
                    <a:pt x="16359" y="4966"/>
                  </a:lnTo>
                  <a:lnTo>
                    <a:pt x="20552" y="4966"/>
                  </a:lnTo>
                  <a:lnTo>
                    <a:pt x="20552" y="6349"/>
                  </a:lnTo>
                  <a:close/>
                  <a:moveTo>
                    <a:pt x="20552" y="9612"/>
                  </a:moveTo>
                  <a:lnTo>
                    <a:pt x="16359" y="9612"/>
                  </a:lnTo>
                  <a:lnTo>
                    <a:pt x="16359" y="8229"/>
                  </a:lnTo>
                  <a:lnTo>
                    <a:pt x="20552" y="8229"/>
                  </a:lnTo>
                  <a:lnTo>
                    <a:pt x="20552" y="9612"/>
                  </a:lnTo>
                  <a:close/>
                  <a:moveTo>
                    <a:pt x="15348" y="21600"/>
                  </a:moveTo>
                  <a:lnTo>
                    <a:pt x="21600" y="21600"/>
                  </a:lnTo>
                  <a:lnTo>
                    <a:pt x="21600" y="0"/>
                  </a:lnTo>
                  <a:lnTo>
                    <a:pt x="15348" y="0"/>
                  </a:lnTo>
                  <a:lnTo>
                    <a:pt x="15348" y="21600"/>
                  </a:lnTo>
                  <a:close/>
                </a:path>
              </a:pathLst>
            </a:custGeom>
            <a:solidFill>
              <a:srgbClr val="FDFDFD"/>
            </a:solidFill>
            <a:ln w="12700" cap="flat">
              <a:noFill/>
              <a:miter lim="400000"/>
            </a:ln>
            <a:effectLst/>
          </p:spPr>
          <p:txBody>
            <a:bodyPr wrap="square" lIns="45719" tIns="45719" rIns="45719" bIns="45719" numCol="1" anchor="t">
              <a:noAutofit/>
            </a:bodyPr>
            <a:lstStyle/>
            <a:p>
              <a:pPr hangingPunct="0">
                <a:defRPr>
                  <a:solidFill>
                    <a:srgbClr val="003366"/>
                  </a:solidFill>
                  <a:latin typeface="Agency FB" panose="020B0503020202020204"/>
                  <a:ea typeface="Agency FB" panose="020B0503020202020204"/>
                  <a:cs typeface="Agency FB" panose="020B0503020202020204"/>
                  <a:sym typeface="Agency FB" panose="020B0503020202020204"/>
                </a:defRPr>
              </a:pPr>
              <a:endParaRPr kern="0">
                <a:solidFill>
                  <a:srgbClr val="003366"/>
                </a:solidFill>
                <a:latin typeface="Agency FB" panose="020B0503020202020204"/>
                <a:ea typeface="Agency FB" panose="020B0503020202020204"/>
                <a:cs typeface="Agency FB" panose="020B0503020202020204"/>
                <a:sym typeface="Agency FB" panose="020B0503020202020204"/>
              </a:endParaRPr>
            </a:p>
          </p:txBody>
        </p:sp>
      </p:grpSp>
      <p:sp>
        <p:nvSpPr>
          <p:cNvPr id="393" name="文本框 71"/>
          <p:cNvSpPr txBox="1"/>
          <p:nvPr/>
        </p:nvSpPr>
        <p:spPr>
          <a:xfrm>
            <a:off x="5714918" y="3043698"/>
            <a:ext cx="4321334" cy="829945"/>
          </a:xfrm>
          <a:prstGeom prst="rect">
            <a:avLst/>
          </a:prstGeom>
          <a:ln w="12700">
            <a:miter lim="400000"/>
          </a:ln>
        </p:spPr>
        <p:txBody>
          <a:bodyPr wrap="square" lIns="45719" rIns="45719">
            <a:spAutoFit/>
          </a:bodyPr>
          <a:lstStyle/>
          <a:p>
            <a:pPr hangingPunct="0"/>
            <a:r>
              <a:rPr lang="zh-CN" altLang="en-US" sz="4800" kern="0" dirty="0">
                <a:solidFill>
                  <a:srgbClr val="003366"/>
                </a:solidFill>
                <a:sym typeface="+mn-ea"/>
              </a:rPr>
              <a:t>发运作业流程</a:t>
            </a:r>
          </a:p>
        </p:txBody>
      </p:sp>
      <p:sp>
        <p:nvSpPr>
          <p:cNvPr id="26" name="文本框 25"/>
          <p:cNvSpPr txBox="1"/>
          <p:nvPr/>
        </p:nvSpPr>
        <p:spPr>
          <a:xfrm>
            <a:off x="957972" y="349710"/>
            <a:ext cx="6600997"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hangingPunct="0"/>
            <a:r>
              <a:rPr lang="zh-CN" altLang="en-US" sz="2400" kern="0" dirty="0">
                <a:solidFill>
                  <a:srgbClr val="003366"/>
                </a:solidFill>
                <a:latin typeface="微软雅黑" panose="020B0503020204020204" charset="-122"/>
                <a:ea typeface="微软雅黑" panose="020B0503020204020204" charset="-122"/>
                <a:sym typeface="Calibri" panose="020F0502020204030204"/>
              </a:rPr>
              <a:t>作业流程介绍</a:t>
            </a:r>
          </a:p>
        </p:txBody>
      </p:sp>
    </p:spTree>
  </p:cSld>
  <p:clrMapOvr>
    <a:masterClrMapping/>
  </p:clrMapOvr>
  <mc:AlternateContent xmlns:mc="http://schemas.openxmlformats.org/markup-compatibility/2006" xmlns:p14="http://schemas.microsoft.com/office/powerpoint/2010/main">
    <mc:Choice Requires="p14">
      <p:transition spd="slow" p14:dur="1200" advClick="0" advTm="3000">
        <p:dissolve/>
      </p:transition>
    </mc:Choice>
    <mc:Fallback xmlns="">
      <p:transition spd="slow" advClick="0" advTm="3000">
        <p:dissolv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indefinite" fill="hold"/>
                                        <p:tgtEl>
                                          <p:spTgt spid="375"/>
                                        </p:tgtEl>
                                        <p:attrNameLst>
                                          <p:attrName>style.visibility</p:attrName>
                                        </p:attrNameLst>
                                      </p:cBhvr>
                                      <p:to>
                                        <p:strVal val="visible"/>
                                      </p:to>
                                    </p:set>
                                    <p:anim calcmode="lin" valueType="num">
                                      <p:cBhvr>
                                        <p:cTn id="7" dur="750" fill="hold"/>
                                        <p:tgtEl>
                                          <p:spTgt spid="375"/>
                                        </p:tgtEl>
                                        <p:attrNameLst>
                                          <p:attrName>ppt_w</p:attrName>
                                        </p:attrNameLst>
                                      </p:cBhvr>
                                      <p:tavLst>
                                        <p:tav tm="0">
                                          <p:val>
                                            <p:strVal val="4*#ppt_w"/>
                                          </p:val>
                                        </p:tav>
                                        <p:tav tm="100000">
                                          <p:val>
                                            <p:strVal val="#ppt_w"/>
                                          </p:val>
                                        </p:tav>
                                      </p:tavLst>
                                    </p:anim>
                                    <p:anim calcmode="lin" valueType="num">
                                      <p:cBhvr>
                                        <p:cTn id="8" dur="750" fill="hold"/>
                                        <p:tgtEl>
                                          <p:spTgt spid="375"/>
                                        </p:tgtEl>
                                        <p:attrNameLst>
                                          <p:attrName>ppt_h</p:attrName>
                                        </p:attrNameLst>
                                      </p:cBhvr>
                                      <p:tavLst>
                                        <p:tav tm="0">
                                          <p:val>
                                            <p:strVal val="4*#ppt_h"/>
                                          </p:val>
                                        </p:tav>
                                        <p:tav tm="100000">
                                          <p:val>
                                            <p:strVal val="#ppt_h"/>
                                          </p:val>
                                        </p:tav>
                                      </p:tavLst>
                                    </p:anim>
                                  </p:childTnLst>
                                </p:cTn>
                              </p:par>
                            </p:childTnLst>
                          </p:cTn>
                        </p:par>
                        <p:par>
                          <p:cTn id="9" fill="hold">
                            <p:stCondLst>
                              <p:cond delay="1000"/>
                            </p:stCondLst>
                            <p:childTnLst>
                              <p:par>
                                <p:cTn id="10" presetID="26" presetClass="emph" presetSubtype="0" fill="hold" grpId="1" nodeType="afterEffect">
                                  <p:stCondLst>
                                    <p:cond delay="0"/>
                                  </p:stCondLst>
                                  <p:childTnLst>
                                    <p:animEffect transition="out" filter="fade">
                                      <p:cBhvr>
                                        <p:cTn id="11" dur="500" fill="hold" tmFilter="0, 0; .2, .5; .8, .5; 1, 0"/>
                                        <p:tgtEl>
                                          <p:spTgt spid="375"/>
                                        </p:tgtEl>
                                      </p:cBhvr>
                                    </p:animEffect>
                                    <p:animScale>
                                      <p:cBhvr>
                                        <p:cTn id="12" dur="250" autoRev="1" fill="hold"/>
                                        <p:tgtEl>
                                          <p:spTgt spid="375"/>
                                        </p:tgtEl>
                                      </p:cBhvr>
                                      <p:by x="105000" y="105000"/>
                                    </p:animScale>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indefinite" fill="hold"/>
                                        <p:tgtEl>
                                          <p:spTgt spid="393"/>
                                        </p:tgtEl>
                                        <p:attrNameLst>
                                          <p:attrName>style.visibility</p:attrName>
                                        </p:attrNameLst>
                                      </p:cBhvr>
                                      <p:to>
                                        <p:strVal val="visible"/>
                                      </p:to>
                                    </p:set>
                                    <p:animEffect transition="in" filter="wipe(left)">
                                      <p:cBhvr>
                                        <p:cTn id="16" dur="500"/>
                                        <p:tgtEl>
                                          <p:spTgt spid="3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5" grpId="0" bldLvl="0" animBg="1" advAuto="0"/>
      <p:bldP spid="375" grpId="1" bldLvl="0" animBg="1" advAuto="0"/>
      <p:bldP spid="393" grpId="0" animBg="1" advAuto="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视频"/>
</p:tagLst>
</file>

<file path=ppt/tags/tag10.xml><?xml version="1.0" encoding="utf-8"?>
<p:tagLst xmlns:a="http://schemas.openxmlformats.org/drawingml/2006/main" xmlns:r="http://schemas.openxmlformats.org/officeDocument/2006/relationships" xmlns:p="http://schemas.openxmlformats.org/presentationml/2006/main">
  <p:tag name="KSO_WM_DIAGRAM_VIRTUALLY_FRAME" val="{&quot;height&quot;:350.9614173228347,&quot;left&quot;:571.372567601356,&quot;top&quot;:147.63858267716535,&quot;width&quot;:408.22743239864405}"/>
</p:tagLst>
</file>

<file path=ppt/tags/tag11.xml><?xml version="1.0" encoding="utf-8"?>
<p:tagLst xmlns:a="http://schemas.openxmlformats.org/drawingml/2006/main" xmlns:r="http://schemas.openxmlformats.org/officeDocument/2006/relationships" xmlns:p="http://schemas.openxmlformats.org/presentationml/2006/main">
  <p:tag name="KSO_WM_DIAGRAM_VIRTUALLY_FRAME" val="{&quot;height&quot;:350.9614173228347,&quot;left&quot;:571.372567601356,&quot;top&quot;:147.63858267716535,&quot;width&quot;:408.22743239864405}"/>
</p:tagLst>
</file>

<file path=ppt/tags/tag2.xml><?xml version="1.0" encoding="utf-8"?>
<p:tagLst xmlns:a="http://schemas.openxmlformats.org/drawingml/2006/main" xmlns:r="http://schemas.openxmlformats.org/officeDocument/2006/relationships" xmlns:p="http://schemas.openxmlformats.org/presentationml/2006/main">
  <p:tag name="KSO_WM_DIAGRAM_VIRTUALLY_FRAME" val="{&quot;height&quot;:350.9614173228347,&quot;left&quot;:571.372567601356,&quot;top&quot;:147.63858267716535,&quot;width&quot;:408.22743239864405}"/>
</p:tagLst>
</file>

<file path=ppt/tags/tag3.xml><?xml version="1.0" encoding="utf-8"?>
<p:tagLst xmlns:a="http://schemas.openxmlformats.org/drawingml/2006/main" xmlns:r="http://schemas.openxmlformats.org/officeDocument/2006/relationships" xmlns:p="http://schemas.openxmlformats.org/presentationml/2006/main">
  <p:tag name="KSO_WM_DIAGRAM_VIRTUALLY_FRAME" val="{&quot;height&quot;:350.9614173228347,&quot;left&quot;:571.372567601356,&quot;top&quot;:147.63858267716535,&quot;width&quot;:408.22743239864405}"/>
</p:tagLst>
</file>

<file path=ppt/tags/tag4.xml><?xml version="1.0" encoding="utf-8"?>
<p:tagLst xmlns:a="http://schemas.openxmlformats.org/drawingml/2006/main" xmlns:r="http://schemas.openxmlformats.org/officeDocument/2006/relationships" xmlns:p="http://schemas.openxmlformats.org/presentationml/2006/main">
  <p:tag name="KSO_WM_DIAGRAM_VIRTUALLY_FRAME" val="{&quot;height&quot;:350.9614173228347,&quot;left&quot;:571.372567601356,&quot;top&quot;:147.63858267716535,&quot;width&quot;:408.22743239864405}"/>
</p:tagLst>
</file>

<file path=ppt/tags/tag5.xml><?xml version="1.0" encoding="utf-8"?>
<p:tagLst xmlns:a="http://schemas.openxmlformats.org/drawingml/2006/main" xmlns:r="http://schemas.openxmlformats.org/officeDocument/2006/relationships" xmlns:p="http://schemas.openxmlformats.org/presentationml/2006/main">
  <p:tag name="KSO_WM_DIAGRAM_VIRTUALLY_FRAME" val="{&quot;height&quot;:350.9614173228347,&quot;left&quot;:571.372567601356,&quot;top&quot;:147.63858267716535,&quot;width&quot;:408.22743239864405}"/>
</p:tagLst>
</file>

<file path=ppt/tags/tag6.xml><?xml version="1.0" encoding="utf-8"?>
<p:tagLst xmlns:a="http://schemas.openxmlformats.org/drawingml/2006/main" xmlns:r="http://schemas.openxmlformats.org/officeDocument/2006/relationships" xmlns:p="http://schemas.openxmlformats.org/presentationml/2006/main">
  <p:tag name="KSO_WM_DIAGRAM_VIRTUALLY_FRAME" val="{&quot;height&quot;:350.9614173228347,&quot;left&quot;:571.372567601356,&quot;top&quot;:147.63858267716535,&quot;width&quot;:408.22743239864405}"/>
</p:tagLst>
</file>

<file path=ppt/tags/tag7.xml><?xml version="1.0" encoding="utf-8"?>
<p:tagLst xmlns:a="http://schemas.openxmlformats.org/drawingml/2006/main" xmlns:r="http://schemas.openxmlformats.org/officeDocument/2006/relationships" xmlns:p="http://schemas.openxmlformats.org/presentationml/2006/main">
  <p:tag name="KSO_WM_DIAGRAM_VIRTUALLY_FRAME" val="{&quot;height&quot;:350.9614173228347,&quot;left&quot;:571.372567601356,&quot;top&quot;:147.63858267716535,&quot;width&quot;:408.22743239864405}"/>
</p:tagLst>
</file>

<file path=ppt/tags/tag8.xml><?xml version="1.0" encoding="utf-8"?>
<p:tagLst xmlns:a="http://schemas.openxmlformats.org/drawingml/2006/main" xmlns:r="http://schemas.openxmlformats.org/officeDocument/2006/relationships" xmlns:p="http://schemas.openxmlformats.org/presentationml/2006/main">
  <p:tag name="KSO_WM_DIAGRAM_VIRTUALLY_FRAME" val="{&quot;height&quot;:350.9614173228347,&quot;left&quot;:571.372567601356,&quot;top&quot;:147.63858267716535,&quot;width&quot;:408.22743239864405}"/>
</p:tagLst>
</file>

<file path=ppt/tags/tag9.xml><?xml version="1.0" encoding="utf-8"?>
<p:tagLst xmlns:a="http://schemas.openxmlformats.org/drawingml/2006/main" xmlns:r="http://schemas.openxmlformats.org/officeDocument/2006/relationships" xmlns:p="http://schemas.openxmlformats.org/presentationml/2006/main">
  <p:tag name="KSO_WM_DIAGRAM_VIRTUALLY_FRAME" val="{&quot;height&quot;:350.9614173228347,&quot;left&quot;:571.372567601356,&quot;top&quot;:147.63858267716535,&quot;width&quot;:408.22743239864405}"/>
</p:tagLst>
</file>

<file path=ppt/theme/theme1.xml><?xml version="1.0" encoding="utf-8"?>
<a:theme xmlns:a="http://schemas.openxmlformats.org/drawingml/2006/main" name="1_自定义设计方案">
  <a:themeElements>
    <a:clrScheme name="自定义 188">
      <a:dk1>
        <a:sysClr val="windowText" lastClr="000000"/>
      </a:dk1>
      <a:lt1>
        <a:sysClr val="window" lastClr="FFFFFF"/>
      </a:lt1>
      <a:dk2>
        <a:srgbClr val="44546A"/>
      </a:dk2>
      <a:lt2>
        <a:srgbClr val="E7E6E6"/>
      </a:lt2>
      <a:accent1>
        <a:srgbClr val="1471AE"/>
      </a:accent1>
      <a:accent2>
        <a:srgbClr val="36B8F6"/>
      </a:accent2>
      <a:accent3>
        <a:srgbClr val="1471AE"/>
      </a:accent3>
      <a:accent4>
        <a:srgbClr val="36B8F6"/>
      </a:accent4>
      <a:accent5>
        <a:srgbClr val="1471AE"/>
      </a:accent5>
      <a:accent6>
        <a:srgbClr val="36B8F6"/>
      </a:accent6>
      <a:hlink>
        <a:srgbClr val="1471AE"/>
      </a:hlink>
      <a:folHlink>
        <a:srgbClr val="36B8F6"/>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0E5FB3"/>
      </a:accent1>
      <a:accent2>
        <a:srgbClr val="0E5FB3"/>
      </a:accent2>
      <a:accent3>
        <a:srgbClr val="0E5FB3"/>
      </a:accent3>
      <a:accent4>
        <a:srgbClr val="0E5FB3"/>
      </a:accent4>
      <a:accent5>
        <a:srgbClr val="5B9BD5"/>
      </a:accent5>
      <a:accent6>
        <a:srgbClr val="70AD47"/>
      </a:accent6>
      <a:hlink>
        <a:srgbClr val="0563C1"/>
      </a:hlink>
      <a:folHlink>
        <a:srgbClr val="954F72"/>
      </a:folHlink>
    </a:clrScheme>
    <a:fontScheme name="b54eb1fc">
      <a:majorFont>
        <a:latin typeface="思源黑体 CN"/>
        <a:ea typeface="思源黑体 CN"/>
        <a:cs typeface=""/>
      </a:majorFont>
      <a:minorFont>
        <a:latin typeface="思源黑体 CN"/>
        <a:ea typeface="思源黑体 C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www.99ppt.com">
  <a:themeElements>
    <a:clrScheme name="Office">
      <a:dk1>
        <a:srgbClr val="000000"/>
      </a:dk1>
      <a:lt1>
        <a:srgbClr val="FFFFFF"/>
      </a:lt1>
      <a:dk2>
        <a:srgbClr val="778495"/>
      </a:dk2>
      <a:lt2>
        <a:srgbClr val="F0F0F0"/>
      </a:lt2>
      <a:accent1>
        <a:srgbClr val="009FDE"/>
      </a:accent1>
      <a:accent2>
        <a:srgbClr val="0677C7"/>
      </a:accent2>
      <a:accent3>
        <a:srgbClr val="13668E"/>
      </a:accent3>
      <a:accent4>
        <a:srgbClr val="014864"/>
      </a:accent4>
      <a:accent5>
        <a:srgbClr val="B2B2B2"/>
      </a:accent5>
      <a:accent6>
        <a:srgbClr val="DDDDDD"/>
      </a:accent6>
      <a:hlink>
        <a:srgbClr val="009FDE"/>
      </a:hlink>
      <a:folHlink>
        <a:srgbClr val="BFBFBF"/>
      </a:folHlink>
    </a:clrScheme>
    <a:fontScheme name="bqlcq2vg">
      <a:majorFont>
        <a:latin typeface="思源黑体 CN"/>
        <a:ea typeface="思源黑体 CN"/>
        <a:cs typeface=""/>
      </a:majorFont>
      <a:minorFont>
        <a:latin typeface="思源黑体 CN"/>
        <a:ea typeface="思源黑体 C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主题">
      <a:dk1>
        <a:srgbClr val="000000"/>
      </a:dk1>
      <a:lt1>
        <a:srgbClr val="FFFFFF"/>
      </a:lt1>
      <a:dk2>
        <a:srgbClr val="A7A7A7"/>
      </a:dk2>
      <a:lt2>
        <a:srgbClr val="535353"/>
      </a:lt2>
      <a:accent1>
        <a:srgbClr val="003366"/>
      </a:accent1>
      <a:accent2>
        <a:srgbClr val="001D39"/>
      </a:accent2>
      <a:accent3>
        <a:srgbClr val="00162C"/>
      </a:accent3>
      <a:accent4>
        <a:srgbClr val="000F1F"/>
      </a:accent4>
      <a:accent5>
        <a:srgbClr val="000911"/>
      </a:accent5>
      <a:accent6>
        <a:srgbClr val="000204"/>
      </a:accent6>
      <a:hlink>
        <a:srgbClr val="0000FF"/>
      </a:hlink>
      <a:folHlink>
        <a:srgbClr val="FF00FF"/>
      </a:folHlink>
    </a:clrScheme>
    <a:fontScheme name="Office 主题">
      <a:majorFont>
        <a:latin typeface="Helvetica"/>
        <a:ea typeface="Helvetica"/>
        <a:cs typeface="Helvetica"/>
      </a:majorFont>
      <a:minorFont>
        <a:latin typeface="Calibri"/>
        <a:ea typeface="Calibri"/>
        <a:cs typeface="Calibri"/>
      </a:minorFont>
    </a:fontScheme>
    <a:fmtScheme name="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3127</Words>
  <Application>Microsoft Office PowerPoint</Application>
  <PresentationFormat>宽屏</PresentationFormat>
  <Paragraphs>174</Paragraphs>
  <Slides>26</Slides>
  <Notes>16</Notes>
  <HiddenSlides>0</HiddenSlides>
  <MMClips>0</MMClips>
  <ScaleCrop>false</ScaleCrop>
  <HeadingPairs>
    <vt:vector size="6" baseType="variant">
      <vt:variant>
        <vt:lpstr>已用的字体</vt:lpstr>
      </vt:variant>
      <vt:variant>
        <vt:i4>9</vt:i4>
      </vt:variant>
      <vt:variant>
        <vt:lpstr>主题</vt:lpstr>
      </vt:variant>
      <vt:variant>
        <vt:i4>4</vt:i4>
      </vt:variant>
      <vt:variant>
        <vt:lpstr>幻灯片标题</vt:lpstr>
      </vt:variant>
      <vt:variant>
        <vt:i4>26</vt:i4>
      </vt:variant>
    </vt:vector>
  </HeadingPairs>
  <TitlesOfParts>
    <vt:vector size="39" baseType="lpstr">
      <vt:lpstr>DengXian</vt:lpstr>
      <vt:lpstr>黑体</vt:lpstr>
      <vt:lpstr>思源黑体 CN</vt:lpstr>
      <vt:lpstr>微软雅黑</vt:lpstr>
      <vt:lpstr>Agency FB</vt:lpstr>
      <vt:lpstr>Arial</vt:lpstr>
      <vt:lpstr>Calibri</vt:lpstr>
      <vt:lpstr>Calibri Light</vt:lpstr>
      <vt:lpstr>Times New Roman</vt:lpstr>
      <vt:lpstr>1_自定义设计方案</vt:lpstr>
      <vt:lpstr>Office 主题​​</vt:lpstr>
      <vt:lpstr>1_www.99ppt.com</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视频</dc:title>
  <dc:creator>Administrator;出库方案</dc:creator>
  <cp:lastModifiedBy>海月 刘</cp:lastModifiedBy>
  <cp:revision>918</cp:revision>
  <dcterms:created xsi:type="dcterms:W3CDTF">2019-04-16T11:30:00Z</dcterms:created>
  <dcterms:modified xsi:type="dcterms:W3CDTF">2025-02-22T01:38:28Z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2052-12.1.0.19770</vt:lpwstr>
  </property>
  <property fmtid="{D5CDD505-2E9C-101B-9397-08002B2CF9AE}" pid="3" name="ICV">
    <vt:lpwstr>2FE15AEFABB341179B7A7F49A2A43D38_12</vt:lpwstr>
  </property>
</Properties>
</file>