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89" r:id="rId3"/>
  </p:sldMasterIdLst>
  <p:notesMasterIdLst>
    <p:notesMasterId r:id="rId26"/>
  </p:notesMasterIdLst>
  <p:sldIdLst>
    <p:sldId id="1656" r:id="rId4"/>
    <p:sldId id="1685" r:id="rId5"/>
    <p:sldId id="1659" r:id="rId6"/>
    <p:sldId id="1686" r:id="rId7"/>
    <p:sldId id="1039" r:id="rId8"/>
    <p:sldId id="1687" r:id="rId9"/>
    <p:sldId id="1642" r:id="rId10"/>
    <p:sldId id="1688" r:id="rId11"/>
    <p:sldId id="1680" r:id="rId12"/>
    <p:sldId id="1689" r:id="rId13"/>
    <p:sldId id="1673" r:id="rId14"/>
    <p:sldId id="1690" r:id="rId15"/>
    <p:sldId id="1681" r:id="rId16"/>
    <p:sldId id="1691" r:id="rId17"/>
    <p:sldId id="1682" r:id="rId18"/>
    <p:sldId id="1692" r:id="rId19"/>
    <p:sldId id="1684" r:id="rId20"/>
    <p:sldId id="1693" r:id="rId21"/>
    <p:sldId id="1683" r:id="rId22"/>
    <p:sldId id="1694" r:id="rId23"/>
    <p:sldId id="3336" r:id="rId24"/>
    <p:sldId id="3405" r:id="rId25"/>
  </p:sldIdLst>
  <p:sldSz cx="12192000" cy="6858000"/>
  <p:notesSz cx="6858000" cy="9144000"/>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50" userDrawn="1">
          <p15:clr>
            <a:srgbClr val="A4A3A4"/>
          </p15:clr>
        </p15:guide>
        <p15:guide id="2" pos="39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kplu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F3F9"/>
    <a:srgbClr val="E7E7E8"/>
    <a:srgbClr val="00AEEF"/>
    <a:srgbClr val="EFF4E9"/>
    <a:srgbClr val="E74127"/>
    <a:srgbClr val="F36F20"/>
    <a:srgbClr val="FEEEE0"/>
    <a:srgbClr val="10B1EC"/>
    <a:srgbClr val="20B6F0"/>
    <a:srgbClr val="0EA1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59" autoAdjust="0"/>
    <p:restoredTop sz="94660"/>
  </p:normalViewPr>
  <p:slideViewPr>
    <p:cSldViewPr snapToGrid="0" showGuides="1">
      <p:cViewPr varScale="1">
        <p:scale>
          <a:sx n="62" d="100"/>
          <a:sy n="62" d="100"/>
        </p:scale>
        <p:origin x="106" y="24"/>
      </p:cViewPr>
      <p:guideLst>
        <p:guide orient="horz" pos="1750"/>
        <p:guide pos="3924"/>
      </p:guideLst>
    </p:cSldViewPr>
  </p:slideViewPr>
  <p:notesTextViewPr>
    <p:cViewPr>
      <p:scale>
        <a:sx n="1" d="1"/>
        <a:sy n="1" d="1"/>
      </p:scale>
      <p:origin x="0" y="0"/>
    </p:cViewPr>
  </p:notesTextViewPr>
  <p:sorterViewPr>
    <p:cViewPr varScale="1">
      <p:scale>
        <a:sx n="1" d="1"/>
        <a:sy n="1" d="1"/>
      </p:scale>
      <p:origin x="0" y="0"/>
    </p:cViewPr>
  </p:sorter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9CC3E6-CD47-42C9-92E8-DBBC633DEA73}" type="datetimeFigureOut">
              <a:rPr lang="zh-CN" altLang="en-US" smtClean="0"/>
              <a:t>2025/2/22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0C5999-4404-40EB-84C7-3DE19C87C99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mn-ea"/>
        <a:cs typeface="+mn-cs"/>
      </a:defRPr>
    </a:lvl1pPr>
    <a:lvl2pPr marL="457200" algn="l" defTabSz="913765" rtl="0" eaLnBrk="1" latinLnBrk="0" hangingPunct="1">
      <a:defRPr sz="1200" kern="1200">
        <a:solidFill>
          <a:schemeClr val="tx1"/>
        </a:solidFill>
        <a:latin typeface="+mn-lt"/>
        <a:ea typeface="+mn-ea"/>
        <a:cs typeface="+mn-cs"/>
      </a:defRPr>
    </a:lvl2pPr>
    <a:lvl3pPr marL="914400" algn="l" defTabSz="913765" rtl="0" eaLnBrk="1" latinLnBrk="0" hangingPunct="1">
      <a:defRPr sz="1200" kern="1200">
        <a:solidFill>
          <a:schemeClr val="tx1"/>
        </a:solidFill>
        <a:latin typeface="+mn-lt"/>
        <a:ea typeface="+mn-ea"/>
        <a:cs typeface="+mn-cs"/>
      </a:defRPr>
    </a:lvl3pPr>
    <a:lvl4pPr marL="1371600" algn="l" defTabSz="913765" rtl="0" eaLnBrk="1" latinLnBrk="0" hangingPunct="1">
      <a:defRPr sz="1200" kern="1200">
        <a:solidFill>
          <a:schemeClr val="tx1"/>
        </a:solidFill>
        <a:latin typeface="+mn-lt"/>
        <a:ea typeface="+mn-ea"/>
        <a:cs typeface="+mn-cs"/>
      </a:defRPr>
    </a:lvl4pPr>
    <a:lvl5pPr marL="1828800" algn="l" defTabSz="913765" rtl="0" eaLnBrk="1" latinLnBrk="0" hangingPunct="1">
      <a:defRPr sz="1200" kern="1200">
        <a:solidFill>
          <a:schemeClr val="tx1"/>
        </a:solidFill>
        <a:latin typeface="+mn-lt"/>
        <a:ea typeface="+mn-ea"/>
        <a:cs typeface="+mn-cs"/>
      </a:defRPr>
    </a:lvl5pPr>
    <a:lvl6pPr marL="2286000" algn="l" defTabSz="913765" rtl="0" eaLnBrk="1" latinLnBrk="0" hangingPunct="1">
      <a:defRPr sz="1200" kern="1200">
        <a:solidFill>
          <a:schemeClr val="tx1"/>
        </a:solidFill>
        <a:latin typeface="+mn-lt"/>
        <a:ea typeface="+mn-ea"/>
        <a:cs typeface="+mn-cs"/>
      </a:defRPr>
    </a:lvl6pPr>
    <a:lvl7pPr marL="2743200" algn="l" defTabSz="913765" rtl="0" eaLnBrk="1" latinLnBrk="0" hangingPunct="1">
      <a:defRPr sz="1200" kern="1200">
        <a:solidFill>
          <a:schemeClr val="tx1"/>
        </a:solidFill>
        <a:latin typeface="+mn-lt"/>
        <a:ea typeface="+mn-ea"/>
        <a:cs typeface="+mn-cs"/>
      </a:defRPr>
    </a:lvl7pPr>
    <a:lvl8pPr marL="3200400" algn="l" defTabSz="913765" rtl="0" eaLnBrk="1" latinLnBrk="0" hangingPunct="1">
      <a:defRPr sz="1200" kern="1200">
        <a:solidFill>
          <a:schemeClr val="tx1"/>
        </a:solidFill>
        <a:latin typeface="+mn-lt"/>
        <a:ea typeface="+mn-ea"/>
        <a:cs typeface="+mn-cs"/>
      </a:defRPr>
    </a:lvl8pPr>
    <a:lvl9pPr marL="3657600"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wrap="square">
            <a:normAutofit/>
          </a:bodyPr>
          <a:lstStyle/>
          <a:p>
            <a:fld id="{7E0C5999-4404-40EB-84C7-3DE19C87C993}"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wrap="square">
            <a:normAutofit/>
          </a:bodyPr>
          <a:lstStyle/>
          <a:p>
            <a:fld id="{A6837353-30EB-4A48-80EB-173D804AEFBD}" type="slidenum">
              <a:rPr lang="zh-CN" altLang="en-US" smtClean="0"/>
              <a:t>22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948649C4-DF96-4AB7-8EFA-C60B664AC0E4}" type="slidenum">
              <a:rPr lang="zh-CN" altLang="en-US" smtClean="0">
                <a:solidFill>
                  <a:prstClr val="black"/>
                </a:solidFill>
              </a:rPr>
              <a:t>3</a:t>
            </a:fld>
            <a:endParaRPr lang="zh-CN" alt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wrap="square">
            <a:normAutofit/>
          </a:bodyPr>
          <a:lstStyle/>
          <a:p>
            <a:pPr>
              <a:defRPr/>
            </a:pPr>
            <a:fld id="{948649C4-DF96-4AB7-8EFA-C60B664AC0E4}" type="slidenum">
              <a:rPr lang="zh-CN" altLang="en-US" smtClean="0">
                <a:solidFill>
                  <a:prstClr val="black"/>
                </a:solidFill>
              </a:rPr>
              <a:t>4</a:t>
            </a:fld>
            <a:endParaRPr lang="zh-CN" alt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wrap="square">
            <a:normAutofit/>
          </a:bodyPr>
          <a:lstStyle/>
          <a:p>
            <a:fld id="{7E0C5999-4404-40EB-84C7-3DE19C87C993}"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wrap="square">
            <a:normAutofit/>
          </a:bodyPr>
          <a:lstStyle/>
          <a:p>
            <a:fld id="{7E0C5999-4404-40EB-84C7-3DE19C87C993}"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wrap="square">
            <a:normAutofit/>
          </a:bodyPr>
          <a:lstStyle/>
          <a:p>
            <a:fld id="{7E0C5999-4404-40EB-84C7-3DE19C87C993}"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2"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2"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3764AFCD-F4D7-4717-B181-1E4B9EC9D5EB}" type="datetimeFigureOut">
              <a:rPr lang="zh-CN" altLang="en-US" smtClean="0"/>
              <a:t>2025/2/22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1CE5C07-9C33-4F8C-BCBD-86A988EB5556}" type="slidenum">
              <a:rPr lang="zh-CN" altLang="en-US" smtClean="0"/>
              <a:t>‹#›</a:t>
            </a:fld>
            <a:endParaRPr lang="zh-CN" altLang="en-US"/>
          </a:p>
        </p:txBody>
      </p:sp>
    </p:spTree>
  </p:cSld>
  <p:clrMapOvr>
    <a:masterClrMapping/>
  </p:clrMapOvr>
  <p:transition>
    <p:random/>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764AFCD-F4D7-4717-B181-1E4B9EC9D5EB}" type="datetimeFigureOut">
              <a:rPr lang="zh-CN" altLang="en-US" smtClean="0"/>
              <a:t>2025/2/22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1CE5C07-9C33-4F8C-BCBD-86A988EB5556}" type="slidenum">
              <a:rPr lang="zh-CN" altLang="en-US" smtClean="0"/>
              <a:t>‹#›</a:t>
            </a:fld>
            <a:endParaRPr lang="zh-CN" altLang="en-US"/>
          </a:p>
        </p:txBody>
      </p:sp>
    </p:spTree>
  </p:cSld>
  <p:clrMapOvr>
    <a:masterClrMapping/>
  </p:clrMapOvr>
  <p:transition>
    <p:random/>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764AFCD-F4D7-4717-B181-1E4B9EC9D5EB}" type="datetimeFigureOut">
              <a:rPr lang="zh-CN" altLang="en-US" smtClean="0"/>
              <a:t>2025/2/22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1CE5C07-9C33-4F8C-BCBD-86A988EB5556}" type="slidenum">
              <a:rPr lang="zh-CN" altLang="en-US" smtClean="0"/>
              <a:t>‹#›</a:t>
            </a:fld>
            <a:endParaRPr lang="zh-CN" altLang="en-US"/>
          </a:p>
        </p:txBody>
      </p:sp>
    </p:spTree>
  </p:cSld>
  <p:clrMapOvr>
    <a:masterClrMapping/>
  </p:clrMapOvr>
  <p:transition>
    <p:random/>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917810"/>
      </p:ext>
    </p:extLst>
  </p:cSld>
  <p:clrMapOvr>
    <a:masterClrMapping/>
  </p:clrMapOvr>
  <p:transition spd="slow" advTm="3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11" name="矩形 10"/>
          <p:cNvSpPr/>
          <p:nvPr userDrawn="1"/>
        </p:nvSpPr>
        <p:spPr>
          <a:xfrm>
            <a:off x="0" y="-27384"/>
            <a:ext cx="12192000" cy="432048"/>
          </a:xfrm>
          <a:prstGeom prst="rect">
            <a:avLst/>
          </a:prstGeom>
          <a:solidFill>
            <a:srgbClr val="008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19" name="矩形 18"/>
          <p:cNvSpPr/>
          <p:nvPr userDrawn="1"/>
        </p:nvSpPr>
        <p:spPr>
          <a:xfrm>
            <a:off x="0" y="-27384"/>
            <a:ext cx="894683" cy="500063"/>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ea typeface="印品黑体" panose="00000500000000000000" pitchFamily="2" charset="-122"/>
            </a:endParaRPr>
          </a:p>
        </p:txBody>
      </p:sp>
      <p:sp>
        <p:nvSpPr>
          <p:cNvPr id="2" name="Title 1"/>
          <p:cNvSpPr>
            <a:spLocks noGrp="1"/>
          </p:cNvSpPr>
          <p:nvPr>
            <p:ph type="title" hasCustomPrompt="1"/>
          </p:nvPr>
        </p:nvSpPr>
        <p:spPr/>
        <p:txBody>
          <a:bodyPr wrap="square">
            <a:normAutofit/>
          </a:bodyPr>
          <a:lstStyle>
            <a:lvl1pPr>
              <a:defRPr baseline="0"/>
            </a:lvl1pPr>
          </a:lstStyle>
          <a:p>
            <a:r>
              <a:rPr lang="en-US" altLang="zh-CN"/>
              <a:t>Click here to edit the master title style</a:t>
            </a:r>
            <a:endParaRPr lang="en-US" dirty="0"/>
          </a:p>
        </p:txBody>
      </p:sp>
      <p:sp>
        <p:nvSpPr>
          <p:cNvPr id="3" name="Content Placeholder 2"/>
          <p:cNvSpPr>
            <a:spLocks noGrp="1"/>
          </p:cNvSpPr>
          <p:nvPr>
            <p:ph idx="1" hasCustomPrompt="1"/>
          </p:nvPr>
        </p:nvSpPr>
        <p:spPr/>
        <p:txBody>
          <a:bodyPr wrap="square">
            <a:normAutofit/>
          </a:bodyPr>
          <a:lstStyle>
            <a:lvl1pPr>
              <a:defRPr baseline="0"/>
            </a:lvl1pPr>
            <a:lvl2pPr>
              <a:defRPr baseline="0"/>
            </a:lvl2pPr>
            <a:lvl3pPr>
              <a:defRPr baseline="0"/>
            </a:lvl3pPr>
            <a:lvl4pPr>
              <a:defRPr baseline="0"/>
            </a:lvl4pPr>
            <a:lvl5pPr>
              <a:defRPr baseline="0"/>
            </a:lvl5pPr>
          </a:lstStyle>
          <a:p>
            <a:pPr lvl="0"/>
            <a:r>
              <a:rPr lang="en-US" altLang="zh-CN"/>
              <a:t>Click here to edit the master text style</a:t>
            </a:r>
            <a:endParaRPr lang="zh-CN" altLang="en-US"/>
          </a:p>
          <a:p>
            <a:pPr lvl="1"/>
            <a:r>
              <a:rPr lang="et-EE" altLang="zh-CN"/>
              <a:t>Second level</a:t>
            </a:r>
            <a:endParaRPr lang="zh-CN" altLang="en-US"/>
          </a:p>
          <a:p>
            <a:pPr lvl="2"/>
            <a:r>
              <a:rPr lang="et-EE" altLang="zh-CN"/>
              <a:t>Tertiary</a:t>
            </a:r>
            <a:endParaRPr lang="zh-CN" altLang="en-US"/>
          </a:p>
          <a:p>
            <a:pPr lvl="3"/>
            <a:r>
              <a:rPr lang="et-EE" altLang="zh-CN"/>
              <a:t>Level IV</a:t>
            </a:r>
            <a:endParaRPr lang="zh-CN" altLang="en-US"/>
          </a:p>
          <a:p>
            <a:pPr lvl="4"/>
            <a:r>
              <a:rPr lang="et-EE" altLang="zh-CN"/>
              <a:t>Level V</a:t>
            </a:r>
            <a:endParaRPr lang="en-US" dirty="0"/>
          </a:p>
        </p:txBody>
      </p:sp>
      <p:sp>
        <p:nvSpPr>
          <p:cNvPr id="4" name="Date Placeholder 3"/>
          <p:cNvSpPr>
            <a:spLocks noGrp="1"/>
          </p:cNvSpPr>
          <p:nvPr>
            <p:ph type="dt" sz="half" idx="10"/>
          </p:nvPr>
        </p:nvSpPr>
        <p:spPr/>
        <p:txBody>
          <a:bodyPr>
            <a:noAutofit/>
          </a:bodyPr>
          <a:lstStyle/>
          <a:p>
            <a:fld id="{3764AFCD-F4D7-4717-B181-1E4B9EC9D5EB}" type="datetimeFigureOut">
              <a:rPr lang="zh-CN" altLang="en-US" smtClean="0"/>
              <a:t>2025/2/22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noAutofit/>
          </a:bodyPr>
          <a:lstStyle/>
          <a:p>
            <a:fld id="{51CE5C07-9C33-4F8C-BCBD-86A988EB5556}" type="slidenum">
              <a:rPr lang="zh-CN" altLang="en-US" smtClean="0"/>
              <a:t>‹#›</a:t>
            </a:fld>
            <a:endParaRPr lang="zh-CN" altLang="en-US"/>
          </a:p>
        </p:txBody>
      </p:sp>
      <p:sp>
        <p:nvSpPr>
          <p:cNvPr id="16" name="矩形 15"/>
          <p:cNvSpPr/>
          <p:nvPr userDrawn="1"/>
        </p:nvSpPr>
        <p:spPr>
          <a:xfrm>
            <a:off x="0" y="404664"/>
            <a:ext cx="12192000" cy="7200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pic>
        <p:nvPicPr>
          <p:cNvPr id="21" name="图片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621" y="30931"/>
            <a:ext cx="413439" cy="370436"/>
          </a:xfrm>
          <a:prstGeom prst="rect">
            <a:avLst/>
          </a:prstGeom>
        </p:spPr>
      </p:pic>
      <p:sp>
        <p:nvSpPr>
          <p:cNvPr id="22" name="文本框 2"/>
          <p:cNvSpPr txBox="1"/>
          <p:nvPr userDrawn="1"/>
        </p:nvSpPr>
        <p:spPr>
          <a:xfrm>
            <a:off x="310489" y="6204259"/>
            <a:ext cx="1940457" cy="338554"/>
          </a:xfrm>
          <a:prstGeom prst="rect">
            <a:avLst/>
          </a:prstGeom>
          <a:ln w="12700">
            <a:miter lim="400000"/>
          </a:ln>
        </p:spPr>
        <p:txBody>
          <a:bodyPr wrap="square" lIns="45719" rIns="45719">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r>
              <a:rPr lang="en-US" altLang="zh-CN" sz="730" b="0" kern="0" baseline="0">
                <a:solidFill>
                  <a:srgbClr val="535353">
                    <a:lumMod val="60000"/>
                    <a:lumOff val="40000"/>
                  </a:srgbClr>
                </a:solidFill>
                <a:latin typeface="微软雅黑" panose="020B0503020204020204" pitchFamily="34" charset="-122"/>
                <a:ea typeface="微软雅黑" panose="020B0503020204020204" pitchFamily="34" charset="-122"/>
              </a:rPr>
              <a:t>All rights reserved - win-win cooperation</a:t>
            </a:r>
            <a:endParaRPr lang="zh-CN" altLang="en-US" sz="730" b="0" kern="0" baseline="0" dirty="0">
              <a:solidFill>
                <a:srgbClr val="535353">
                  <a:lumMod val="60000"/>
                  <a:lumOff val="40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11300352"/>
      </p:ext>
    </p:extLst>
  </p:cSld>
  <p:clrMapOvr>
    <a:masterClrMapping/>
  </p:clrMapOvr>
  <p:transition>
    <p:random/>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stretch>
            <a:fillRect/>
          </a:stretch>
        </p:blipFill>
        <p:spPr>
          <a:xfrm>
            <a:off x="0" y="18288"/>
            <a:ext cx="12198350" cy="6821424"/>
          </a:xfrm>
          <a:prstGeom prst="rect">
            <a:avLst/>
          </a:prstGeom>
        </p:spPr>
      </p:pic>
      <p:pic>
        <p:nvPicPr>
          <p:cNvPr id="8" name="图片 7"/>
          <p:cNvPicPr>
            <a:picLocks noChangeAspect="1"/>
          </p:cNvPicPr>
          <p:nvPr userDrawn="1"/>
        </p:nvPicPr>
        <p:blipFill rotWithShape="1">
          <a:blip r:embed="rId3" cstate="hqprint"/>
          <a:srcRect/>
          <a:stretch>
            <a:fillRect/>
          </a:stretch>
        </p:blipFill>
        <p:spPr>
          <a:xfrm>
            <a:off x="0" y="18288"/>
            <a:ext cx="12198350" cy="6839712"/>
          </a:xfrm>
          <a:prstGeom prst="rect">
            <a:avLst/>
          </a:prstGeom>
        </p:spPr>
      </p:pic>
      <p:sp>
        <p:nvSpPr>
          <p:cNvPr id="9" name="矩形 8"/>
          <p:cNvSpPr/>
          <p:nvPr userDrawn="1"/>
        </p:nvSpPr>
        <p:spPr>
          <a:xfrm>
            <a:off x="0" y="-25257"/>
            <a:ext cx="12198350" cy="6883257"/>
          </a:xfrm>
          <a:prstGeom prst="rect">
            <a:avLst/>
          </a:prstGeom>
          <a:solidFill>
            <a:srgbClr val="0E387F">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矩形 33"/>
          <p:cNvSpPr/>
          <p:nvPr userDrawn="1"/>
        </p:nvSpPr>
        <p:spPr>
          <a:xfrm>
            <a:off x="0" y="5689600"/>
            <a:ext cx="12192000" cy="1168400"/>
          </a:xfrm>
          <a:prstGeom prst="rect">
            <a:avLst/>
          </a:prstGeom>
          <a:solidFill>
            <a:schemeClr val="accent5">
              <a:lumMod val="75000"/>
              <a:lumOff val="25000"/>
              <a:alpha val="34000"/>
            </a:schemeClr>
          </a:solidFill>
          <a:ln w="12700">
            <a:miter lim="400000"/>
          </a:ln>
        </p:spPr>
        <p:txBody>
          <a:bodyPr lIns="45719" rIns="45719" anchor="ctr"/>
          <a:lstStyle/>
          <a:p>
            <a:pPr algn="ctr">
              <a:defRPr sz="2400">
                <a:solidFill>
                  <a:srgbClr val="FFFFFF"/>
                </a:solidFill>
              </a:defRPr>
            </a:pPr>
            <a:endParaRPr sz="2400">
              <a:solidFill>
                <a:srgbClr val="FFFFFF"/>
              </a:solidFill>
            </a:endParaRPr>
          </a:p>
        </p:txBody>
      </p:sp>
      <p:pic>
        <p:nvPicPr>
          <p:cNvPr id="7" name="图片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77945" y="6055147"/>
            <a:ext cx="1407466" cy="570790"/>
          </a:xfrm>
          <a:prstGeom prst="rect">
            <a:avLst/>
          </a:prstGeom>
        </p:spPr>
      </p:pic>
      <p:pic>
        <p:nvPicPr>
          <p:cNvPr id="2" name="图片 1"/>
          <p:cNvPicPr>
            <a:picLocks noChangeAspect="1"/>
          </p:cNvPicPr>
          <p:nvPr userDrawn="1"/>
        </p:nvPicPr>
        <p:blipFill>
          <a:blip r:embed="rId5">
            <a:extLst>
              <a:ext uri="{BEBA8EAE-BF5A-486C-A8C5-ECC9F3942E4B}">
                <a14:imgProps xmlns:a14="http://schemas.microsoft.com/office/drawing/2010/main">
                  <a14:imgLayer r:embed="rId6">
                    <a14:imgEffect>
                      <a14:saturation sat="300000"/>
                    </a14:imgEffect>
                  </a14:imgLayer>
                </a14:imgProps>
              </a:ext>
            </a:extLst>
          </a:blip>
          <a:stretch>
            <a:fillRect/>
          </a:stretch>
        </p:blipFill>
        <p:spPr>
          <a:xfrm>
            <a:off x="4" y="6"/>
            <a:ext cx="2052320" cy="536669"/>
          </a:xfrm>
          <a:prstGeom prst="rect">
            <a:avLst/>
          </a:prstGeom>
        </p:spPr>
      </p:pic>
      <p:pic>
        <p:nvPicPr>
          <p:cNvPr id="3" name="图片 2"/>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contrast="-20000"/>
                    </a14:imgEffect>
                    <a14:imgEffect>
                      <a14:colorTemperature colorTemp="11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9381761" y="5797834"/>
            <a:ext cx="1014327" cy="1085429"/>
          </a:xfrm>
          <a:prstGeom prst="rect">
            <a:avLst/>
          </a:prstGeom>
        </p:spPr>
      </p:pic>
      <p:sp>
        <p:nvSpPr>
          <p:cNvPr id="12" name="文本框 11"/>
          <p:cNvSpPr txBox="1"/>
          <p:nvPr userDrawn="1"/>
        </p:nvSpPr>
        <p:spPr>
          <a:xfrm>
            <a:off x="7470739" y="6160584"/>
            <a:ext cx="2143759"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zh-CN" altLang="en-US" sz="1400" dirty="0">
                <a:solidFill>
                  <a:srgbClr val="4F81BD">
                    <a:lumMod val="40000"/>
                    <a:lumOff val="60000"/>
                  </a:srgbClr>
                </a:solidFill>
                <a:latin typeface="黑体" panose="02010609060101010101" charset="-122"/>
                <a:ea typeface="黑体" panose="02010609060101010101" charset="-122"/>
                <a:sym typeface="Calibri" panose="020F0502020204030204"/>
              </a:rPr>
              <a:t>合作企业与技术支持：</a:t>
            </a:r>
          </a:p>
        </p:txBody>
      </p:sp>
    </p:spTree>
    <p:extLst>
      <p:ext uri="{BB962C8B-B14F-4D97-AF65-F5344CB8AC3E}">
        <p14:creationId xmlns:p14="http://schemas.microsoft.com/office/powerpoint/2010/main" val="60388409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44"/>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3"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1" name="矩形 10"/>
          <p:cNvSpPr/>
          <p:nvPr userDrawn="1"/>
        </p:nvSpPr>
        <p:spPr>
          <a:xfrm>
            <a:off x="0" y="-27384"/>
            <a:ext cx="12192000" cy="432048"/>
          </a:xfrm>
          <a:prstGeom prst="rect">
            <a:avLst/>
          </a:prstGeom>
          <a:solidFill>
            <a:srgbClr val="008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19" name="矩形 18"/>
          <p:cNvSpPr/>
          <p:nvPr userDrawn="1"/>
        </p:nvSpPr>
        <p:spPr>
          <a:xfrm>
            <a:off x="0" y="-27384"/>
            <a:ext cx="894683" cy="500063"/>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ea typeface="印品黑体" panose="00000500000000000000" pitchFamily="2" charset="-122"/>
            </a:endParaRPr>
          </a:p>
        </p:txBody>
      </p:sp>
      <p:sp>
        <p:nvSpPr>
          <p:cNvPr id="16" name="矩形 15"/>
          <p:cNvSpPr/>
          <p:nvPr userDrawn="1"/>
        </p:nvSpPr>
        <p:spPr>
          <a:xfrm>
            <a:off x="0" y="404664"/>
            <a:ext cx="12192000" cy="7200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20" name="TextBox 8"/>
          <p:cNvSpPr txBox="1"/>
          <p:nvPr userDrawn="1"/>
        </p:nvSpPr>
        <p:spPr>
          <a:xfrm>
            <a:off x="857193" y="4554"/>
            <a:ext cx="5111200" cy="400110"/>
          </a:xfrm>
          <a:prstGeom prst="rect">
            <a:avLst/>
          </a:prstGeom>
          <a:noFill/>
        </p:spPr>
        <p:txBody>
          <a:bodyPr wrap="square" rtlCol="0" anchor="ctr">
            <a:spAutoFit/>
          </a:bodyPr>
          <a:lstStyle/>
          <a:p>
            <a:pPr defTabSz="914400"/>
            <a:r>
              <a:rPr lang="zh-CN" altLang="en-US" sz="2000" b="1" dirty="0">
                <a:solidFill>
                  <a:prstClr val="white"/>
                </a:solidFill>
                <a:latin typeface="黑体" panose="02010609060101010101" pitchFamily="49" charset="-122"/>
                <a:ea typeface="黑体" panose="02010609060101010101" pitchFamily="49" charset="-122"/>
              </a:rPr>
              <a:t>出库作业准备</a:t>
            </a:r>
          </a:p>
        </p:txBody>
      </p:sp>
      <p:pic>
        <p:nvPicPr>
          <p:cNvPr id="21" name="图片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621" y="30931"/>
            <a:ext cx="413439" cy="370436"/>
          </a:xfrm>
          <a:prstGeom prst="rect">
            <a:avLst/>
          </a:prstGeom>
        </p:spPr>
      </p:pic>
    </p:spTree>
  </p:cSld>
  <p:clrMapOvr>
    <a:masterClrMapping/>
  </p:clrMapOvr>
  <p:transition>
    <p:random/>
  </p:transition>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91"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91"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文本框 4"/>
          <p:cNvSpPr txBox="1"/>
          <p:nvPr userDrawn="1"/>
        </p:nvSpPr>
        <p:spPr>
          <a:xfrm>
            <a:off x="237220" y="145148"/>
            <a:ext cx="1569076" cy="1015663"/>
          </a:xfrm>
          <a:prstGeom prst="rect">
            <a:avLst/>
          </a:prstGeom>
          <a:noFill/>
        </p:spPr>
        <p:txBody>
          <a:bodyPr wrap="square" rtlCol="0">
            <a:spAutoFit/>
          </a:bodyPr>
          <a:lstStyle/>
          <a:p>
            <a:pPr defTabSz="914400"/>
            <a:r>
              <a:rPr lang="en-US" altLang="zh-CN" sz="6000" b="1" dirty="0">
                <a:solidFill>
                  <a:srgbClr val="0E5FB3"/>
                </a:solidFill>
                <a:cs typeface="+mn-ea"/>
                <a:sym typeface="+mn-lt"/>
              </a:rPr>
              <a:t>01</a:t>
            </a:r>
            <a:endParaRPr lang="zh-CN" altLang="en-US" sz="6000" b="1" dirty="0">
              <a:solidFill>
                <a:srgbClr val="0E5FB3"/>
              </a:solidFill>
              <a:cs typeface="+mn-ea"/>
              <a:sym typeface="+mn-lt"/>
            </a:endParaRPr>
          </a:p>
        </p:txBody>
      </p:sp>
      <p:grpSp>
        <p:nvGrpSpPr>
          <p:cNvPr id="6" name="组合 5"/>
          <p:cNvGrpSpPr/>
          <p:nvPr userDrawn="1"/>
        </p:nvGrpSpPr>
        <p:grpSpPr>
          <a:xfrm>
            <a:off x="1263289" y="315263"/>
            <a:ext cx="2844252" cy="722903"/>
            <a:chOff x="1508246" y="405143"/>
            <a:chExt cx="2325140" cy="722903"/>
          </a:xfrm>
        </p:grpSpPr>
        <p:sp>
          <p:nvSpPr>
            <p:cNvPr id="7" name="文本框 6"/>
            <p:cNvSpPr txBox="1"/>
            <p:nvPr/>
          </p:nvSpPr>
          <p:spPr>
            <a:xfrm>
              <a:off x="1562378" y="405143"/>
              <a:ext cx="2271008" cy="584775"/>
            </a:xfrm>
            <a:prstGeom prst="rect">
              <a:avLst/>
            </a:prstGeom>
            <a:noFill/>
          </p:spPr>
          <p:txBody>
            <a:bodyPr wrap="square" rtlCol="0">
              <a:spAutoFit/>
            </a:bodyPr>
            <a:lstStyle/>
            <a:p>
              <a:pPr defTabSz="914400"/>
              <a:r>
                <a:rPr lang="zh-CN" altLang="en-US" sz="3200" b="1" dirty="0">
                  <a:solidFill>
                    <a:srgbClr val="0E5FB3"/>
                  </a:solidFill>
                  <a:cs typeface="+mn-ea"/>
                  <a:sym typeface="+mn-lt"/>
                </a:rPr>
                <a:t>物流运营状况</a:t>
              </a:r>
            </a:p>
          </p:txBody>
        </p:sp>
        <p:sp>
          <p:nvSpPr>
            <p:cNvPr id="8" name="矩形 7"/>
            <p:cNvSpPr/>
            <p:nvPr/>
          </p:nvSpPr>
          <p:spPr>
            <a:xfrm>
              <a:off x="1590973" y="851047"/>
              <a:ext cx="1724054" cy="276999"/>
            </a:xfrm>
            <a:prstGeom prst="rect">
              <a:avLst/>
            </a:prstGeom>
          </p:spPr>
          <p:txBody>
            <a:bodyPr wrap="square">
              <a:spAutoFit/>
            </a:bodyPr>
            <a:lstStyle/>
            <a:p>
              <a:pPr algn="dist" defTabSz="914400"/>
              <a:r>
                <a:rPr lang="en-US" altLang="zh-CN" sz="1200" dirty="0">
                  <a:solidFill>
                    <a:srgbClr val="0E5FB3"/>
                  </a:solidFill>
                  <a:cs typeface="+mn-ea"/>
                  <a:sym typeface="+mn-lt"/>
                </a:rPr>
                <a:t>Add  Your  text  here</a:t>
              </a:r>
              <a:endParaRPr lang="zh-CN" altLang="en-US" sz="1200" dirty="0">
                <a:solidFill>
                  <a:srgbClr val="0E5FB3"/>
                </a:solidFill>
                <a:cs typeface="+mn-ea"/>
                <a:sym typeface="+mn-lt"/>
              </a:endParaRPr>
            </a:p>
          </p:txBody>
        </p:sp>
        <p:cxnSp>
          <p:nvCxnSpPr>
            <p:cNvPr id="9" name="直接连接符 8"/>
            <p:cNvCxnSpPr/>
            <p:nvPr/>
          </p:nvCxnSpPr>
          <p:spPr>
            <a:xfrm>
              <a:off x="1508246" y="502920"/>
              <a:ext cx="0" cy="55017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文本框 4"/>
          <p:cNvSpPr txBox="1"/>
          <p:nvPr userDrawn="1"/>
        </p:nvSpPr>
        <p:spPr>
          <a:xfrm>
            <a:off x="237220" y="145148"/>
            <a:ext cx="1569076" cy="1015663"/>
          </a:xfrm>
          <a:prstGeom prst="rect">
            <a:avLst/>
          </a:prstGeom>
          <a:noFill/>
        </p:spPr>
        <p:txBody>
          <a:bodyPr wrap="square" rtlCol="0">
            <a:spAutoFit/>
          </a:bodyPr>
          <a:lstStyle/>
          <a:p>
            <a:pPr defTabSz="914400"/>
            <a:r>
              <a:rPr lang="en-US" altLang="zh-CN" sz="6000" b="1" dirty="0">
                <a:solidFill>
                  <a:srgbClr val="0E5FB3"/>
                </a:solidFill>
                <a:cs typeface="+mn-ea"/>
                <a:sym typeface="+mn-lt"/>
              </a:rPr>
              <a:t>02</a:t>
            </a:r>
            <a:endParaRPr lang="zh-CN" altLang="en-US" sz="6000" b="1" dirty="0">
              <a:solidFill>
                <a:srgbClr val="0E5FB3"/>
              </a:solidFill>
              <a:cs typeface="+mn-ea"/>
              <a:sym typeface="+mn-lt"/>
            </a:endParaRPr>
          </a:p>
        </p:txBody>
      </p:sp>
      <p:grpSp>
        <p:nvGrpSpPr>
          <p:cNvPr id="6" name="组合 5"/>
          <p:cNvGrpSpPr/>
          <p:nvPr userDrawn="1"/>
        </p:nvGrpSpPr>
        <p:grpSpPr>
          <a:xfrm>
            <a:off x="1263289" y="315263"/>
            <a:ext cx="2844252" cy="722903"/>
            <a:chOff x="1508246" y="405143"/>
            <a:chExt cx="2325140" cy="722903"/>
          </a:xfrm>
        </p:grpSpPr>
        <p:sp>
          <p:nvSpPr>
            <p:cNvPr id="7" name="文本框 6"/>
            <p:cNvSpPr txBox="1"/>
            <p:nvPr/>
          </p:nvSpPr>
          <p:spPr>
            <a:xfrm>
              <a:off x="1562378" y="405143"/>
              <a:ext cx="2271008" cy="584775"/>
            </a:xfrm>
            <a:prstGeom prst="rect">
              <a:avLst/>
            </a:prstGeom>
            <a:noFill/>
          </p:spPr>
          <p:txBody>
            <a:bodyPr wrap="square" rtlCol="0">
              <a:spAutoFit/>
            </a:bodyPr>
            <a:lstStyle/>
            <a:p>
              <a:pPr defTabSz="914400"/>
              <a:r>
                <a:rPr lang="zh-CN" altLang="en-US" sz="3200" b="1" dirty="0">
                  <a:solidFill>
                    <a:srgbClr val="0E5FB3"/>
                  </a:solidFill>
                  <a:cs typeface="+mn-ea"/>
                  <a:sym typeface="+mn-lt"/>
                </a:rPr>
                <a:t>内部运作管理</a:t>
              </a:r>
            </a:p>
          </p:txBody>
        </p:sp>
        <p:sp>
          <p:nvSpPr>
            <p:cNvPr id="8" name="矩形 7"/>
            <p:cNvSpPr/>
            <p:nvPr/>
          </p:nvSpPr>
          <p:spPr>
            <a:xfrm>
              <a:off x="1590973" y="851047"/>
              <a:ext cx="1724054" cy="276999"/>
            </a:xfrm>
            <a:prstGeom prst="rect">
              <a:avLst/>
            </a:prstGeom>
          </p:spPr>
          <p:txBody>
            <a:bodyPr wrap="square">
              <a:spAutoFit/>
            </a:bodyPr>
            <a:lstStyle/>
            <a:p>
              <a:pPr algn="dist" defTabSz="914400"/>
              <a:r>
                <a:rPr lang="en-US" altLang="zh-CN" sz="1200" dirty="0">
                  <a:solidFill>
                    <a:srgbClr val="0E5FB3"/>
                  </a:solidFill>
                  <a:cs typeface="+mn-ea"/>
                  <a:sym typeface="+mn-lt"/>
                </a:rPr>
                <a:t>Add  Your  text  here</a:t>
              </a:r>
              <a:endParaRPr lang="zh-CN" altLang="en-US" sz="1200" dirty="0">
                <a:solidFill>
                  <a:srgbClr val="0E5FB3"/>
                </a:solidFill>
                <a:cs typeface="+mn-ea"/>
                <a:sym typeface="+mn-lt"/>
              </a:endParaRPr>
            </a:p>
          </p:txBody>
        </p:sp>
        <p:cxnSp>
          <p:nvCxnSpPr>
            <p:cNvPr id="9" name="直接连接符 8"/>
            <p:cNvCxnSpPr/>
            <p:nvPr/>
          </p:nvCxnSpPr>
          <p:spPr>
            <a:xfrm>
              <a:off x="1508246" y="502920"/>
              <a:ext cx="0" cy="55017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文本框 4"/>
          <p:cNvSpPr txBox="1"/>
          <p:nvPr userDrawn="1"/>
        </p:nvSpPr>
        <p:spPr>
          <a:xfrm>
            <a:off x="237220" y="145148"/>
            <a:ext cx="1569076" cy="1015663"/>
          </a:xfrm>
          <a:prstGeom prst="rect">
            <a:avLst/>
          </a:prstGeom>
          <a:noFill/>
        </p:spPr>
        <p:txBody>
          <a:bodyPr wrap="square" rtlCol="0">
            <a:spAutoFit/>
          </a:bodyPr>
          <a:lstStyle/>
          <a:p>
            <a:pPr defTabSz="914400"/>
            <a:r>
              <a:rPr lang="en-US" altLang="zh-CN" sz="6000" b="1" dirty="0">
                <a:solidFill>
                  <a:srgbClr val="0E5FB3"/>
                </a:solidFill>
                <a:cs typeface="+mn-ea"/>
                <a:sym typeface="+mn-lt"/>
              </a:rPr>
              <a:t>03</a:t>
            </a:r>
            <a:endParaRPr lang="zh-CN" altLang="en-US" sz="6000" b="1" dirty="0">
              <a:solidFill>
                <a:srgbClr val="0E5FB3"/>
              </a:solidFill>
              <a:cs typeface="+mn-ea"/>
              <a:sym typeface="+mn-lt"/>
            </a:endParaRPr>
          </a:p>
        </p:txBody>
      </p:sp>
      <p:grpSp>
        <p:nvGrpSpPr>
          <p:cNvPr id="6" name="组合 5"/>
          <p:cNvGrpSpPr/>
          <p:nvPr userDrawn="1"/>
        </p:nvGrpSpPr>
        <p:grpSpPr>
          <a:xfrm>
            <a:off x="1263289" y="315263"/>
            <a:ext cx="2844252" cy="722903"/>
            <a:chOff x="1508246" y="405143"/>
            <a:chExt cx="2325140" cy="722903"/>
          </a:xfrm>
        </p:grpSpPr>
        <p:sp>
          <p:nvSpPr>
            <p:cNvPr id="7" name="文本框 6"/>
            <p:cNvSpPr txBox="1"/>
            <p:nvPr/>
          </p:nvSpPr>
          <p:spPr>
            <a:xfrm>
              <a:off x="1562378" y="405143"/>
              <a:ext cx="2271008" cy="584775"/>
            </a:xfrm>
            <a:prstGeom prst="rect">
              <a:avLst/>
            </a:prstGeom>
            <a:noFill/>
          </p:spPr>
          <p:txBody>
            <a:bodyPr wrap="square" rtlCol="0">
              <a:spAutoFit/>
            </a:bodyPr>
            <a:lstStyle/>
            <a:p>
              <a:pPr defTabSz="914400"/>
              <a:r>
                <a:rPr lang="zh-CN" altLang="en-US" sz="3200" b="1" dirty="0">
                  <a:solidFill>
                    <a:srgbClr val="0E5FB3"/>
                  </a:solidFill>
                  <a:cs typeface="+mn-ea"/>
                  <a:sym typeface="+mn-lt"/>
                </a:rPr>
                <a:t>仓管对接问题</a:t>
              </a:r>
            </a:p>
          </p:txBody>
        </p:sp>
        <p:sp>
          <p:nvSpPr>
            <p:cNvPr id="8" name="矩形 7"/>
            <p:cNvSpPr/>
            <p:nvPr/>
          </p:nvSpPr>
          <p:spPr>
            <a:xfrm>
              <a:off x="1590973" y="851047"/>
              <a:ext cx="1724054" cy="276999"/>
            </a:xfrm>
            <a:prstGeom prst="rect">
              <a:avLst/>
            </a:prstGeom>
          </p:spPr>
          <p:txBody>
            <a:bodyPr wrap="square">
              <a:spAutoFit/>
            </a:bodyPr>
            <a:lstStyle/>
            <a:p>
              <a:pPr algn="dist" defTabSz="914400"/>
              <a:r>
                <a:rPr lang="en-US" altLang="zh-CN" sz="1200" dirty="0">
                  <a:solidFill>
                    <a:srgbClr val="0E5FB3"/>
                  </a:solidFill>
                  <a:cs typeface="+mn-ea"/>
                  <a:sym typeface="+mn-lt"/>
                </a:rPr>
                <a:t>Add  Your  text  here</a:t>
              </a:r>
              <a:endParaRPr lang="zh-CN" altLang="en-US" sz="1200" dirty="0">
                <a:solidFill>
                  <a:srgbClr val="0E5FB3"/>
                </a:solidFill>
                <a:cs typeface="+mn-ea"/>
                <a:sym typeface="+mn-lt"/>
              </a:endParaRPr>
            </a:p>
          </p:txBody>
        </p:sp>
        <p:cxnSp>
          <p:nvCxnSpPr>
            <p:cNvPr id="9" name="直接连接符 8"/>
            <p:cNvCxnSpPr/>
            <p:nvPr/>
          </p:nvCxnSpPr>
          <p:spPr>
            <a:xfrm>
              <a:off x="1508246" y="502920"/>
              <a:ext cx="0" cy="55017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5" name="文本框 4"/>
          <p:cNvSpPr txBox="1"/>
          <p:nvPr userDrawn="1"/>
        </p:nvSpPr>
        <p:spPr>
          <a:xfrm>
            <a:off x="237220" y="145148"/>
            <a:ext cx="1569076" cy="1015663"/>
          </a:xfrm>
          <a:prstGeom prst="rect">
            <a:avLst/>
          </a:prstGeom>
          <a:noFill/>
        </p:spPr>
        <p:txBody>
          <a:bodyPr wrap="square" rtlCol="0">
            <a:spAutoFit/>
          </a:bodyPr>
          <a:lstStyle/>
          <a:p>
            <a:pPr defTabSz="914400"/>
            <a:r>
              <a:rPr lang="en-US" altLang="zh-CN" sz="6000" b="1" dirty="0">
                <a:solidFill>
                  <a:srgbClr val="0E5FB3"/>
                </a:solidFill>
                <a:cs typeface="+mn-ea"/>
                <a:sym typeface="+mn-lt"/>
              </a:rPr>
              <a:t>04</a:t>
            </a:r>
            <a:endParaRPr lang="zh-CN" altLang="en-US" sz="6000" b="1" dirty="0">
              <a:solidFill>
                <a:srgbClr val="0E5FB3"/>
              </a:solidFill>
              <a:cs typeface="+mn-ea"/>
              <a:sym typeface="+mn-lt"/>
            </a:endParaRPr>
          </a:p>
        </p:txBody>
      </p:sp>
      <p:grpSp>
        <p:nvGrpSpPr>
          <p:cNvPr id="6" name="组合 5"/>
          <p:cNvGrpSpPr/>
          <p:nvPr userDrawn="1"/>
        </p:nvGrpSpPr>
        <p:grpSpPr>
          <a:xfrm>
            <a:off x="1263289" y="315263"/>
            <a:ext cx="2844252" cy="722903"/>
            <a:chOff x="1508246" y="405143"/>
            <a:chExt cx="2325140" cy="722903"/>
          </a:xfrm>
        </p:grpSpPr>
        <p:sp>
          <p:nvSpPr>
            <p:cNvPr id="7" name="文本框 6"/>
            <p:cNvSpPr txBox="1"/>
            <p:nvPr/>
          </p:nvSpPr>
          <p:spPr>
            <a:xfrm>
              <a:off x="1562378" y="405143"/>
              <a:ext cx="2271008" cy="584775"/>
            </a:xfrm>
            <a:prstGeom prst="rect">
              <a:avLst/>
            </a:prstGeom>
            <a:noFill/>
          </p:spPr>
          <p:txBody>
            <a:bodyPr wrap="square" rtlCol="0">
              <a:spAutoFit/>
            </a:bodyPr>
            <a:lstStyle/>
            <a:p>
              <a:pPr defTabSz="914400"/>
              <a:r>
                <a:rPr lang="zh-CN" altLang="en-US" sz="3200" b="1" dirty="0">
                  <a:solidFill>
                    <a:srgbClr val="0E5FB3"/>
                  </a:solidFill>
                  <a:cs typeface="+mn-ea"/>
                  <a:sym typeface="+mn-lt"/>
                </a:rPr>
                <a:t>未来工作调整</a:t>
              </a:r>
            </a:p>
          </p:txBody>
        </p:sp>
        <p:sp>
          <p:nvSpPr>
            <p:cNvPr id="8" name="矩形 7"/>
            <p:cNvSpPr/>
            <p:nvPr/>
          </p:nvSpPr>
          <p:spPr>
            <a:xfrm>
              <a:off x="1590973" y="851047"/>
              <a:ext cx="1724054" cy="276999"/>
            </a:xfrm>
            <a:prstGeom prst="rect">
              <a:avLst/>
            </a:prstGeom>
          </p:spPr>
          <p:txBody>
            <a:bodyPr wrap="square">
              <a:spAutoFit/>
            </a:bodyPr>
            <a:lstStyle/>
            <a:p>
              <a:pPr algn="dist" defTabSz="914400"/>
              <a:r>
                <a:rPr lang="en-US" altLang="zh-CN" sz="1200" dirty="0">
                  <a:solidFill>
                    <a:srgbClr val="0E5FB3"/>
                  </a:solidFill>
                  <a:cs typeface="+mn-ea"/>
                  <a:sym typeface="+mn-lt"/>
                </a:rPr>
                <a:t>Add  Your  text  here</a:t>
              </a:r>
              <a:endParaRPr lang="zh-CN" altLang="en-US" sz="1200" dirty="0">
                <a:solidFill>
                  <a:srgbClr val="0E5FB3"/>
                </a:solidFill>
                <a:cs typeface="+mn-ea"/>
                <a:sym typeface="+mn-lt"/>
              </a:endParaRPr>
            </a:p>
          </p:txBody>
        </p:sp>
        <p:cxnSp>
          <p:nvCxnSpPr>
            <p:cNvPr id="9" name="直接连接符 8"/>
            <p:cNvCxnSpPr/>
            <p:nvPr/>
          </p:nvCxnSpPr>
          <p:spPr>
            <a:xfrm>
              <a:off x="1508246" y="502920"/>
              <a:ext cx="0" cy="55017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91"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3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91"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2"/>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3764AFCD-F4D7-4717-B181-1E4B9EC9D5EB}" type="datetimeFigureOut">
              <a:rPr lang="zh-CN" altLang="en-US" smtClean="0"/>
              <a:t>2025/2/22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1CE5C07-9C33-4F8C-BCBD-86A988EB5556}" type="slidenum">
              <a:rPr lang="zh-CN" altLang="en-US" smtClean="0"/>
              <a:t>‹#›</a:t>
            </a:fld>
            <a:endParaRPr lang="zh-CN" altLang="en-US"/>
          </a:p>
        </p:txBody>
      </p:sp>
    </p:spTree>
  </p:cSld>
  <p:clrMapOvr>
    <a:masterClrMapping/>
  </p:clrMapOvr>
  <p:transition>
    <p:random/>
  </p:transition>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内容与标题">
    <p:spTree>
      <p:nvGrpSpPr>
        <p:cNvPr id="1" name=""/>
        <p:cNvGrpSpPr/>
        <p:nvPr/>
      </p:nvGrpSpPr>
      <p:grpSpPr>
        <a:xfrm>
          <a:off x="0" y="0"/>
          <a:ext cx="0" cy="0"/>
          <a:chOff x="0" y="0"/>
          <a:chExt cx="0" cy="0"/>
        </a:xfrm>
      </p:grpSpPr>
      <p:grpSp>
        <p:nvGrpSpPr>
          <p:cNvPr id="8" name="组合 7"/>
          <p:cNvGrpSpPr/>
          <p:nvPr userDrawn="1"/>
        </p:nvGrpSpPr>
        <p:grpSpPr>
          <a:xfrm flipV="1">
            <a:off x="3" y="14165"/>
            <a:ext cx="12192001" cy="479322"/>
            <a:chOff x="-1" y="5901234"/>
            <a:chExt cx="12192001" cy="956766"/>
          </a:xfrm>
        </p:grpSpPr>
        <p:grpSp>
          <p:nvGrpSpPr>
            <p:cNvPr id="9" name="组合 8"/>
            <p:cNvGrpSpPr/>
            <p:nvPr/>
          </p:nvGrpSpPr>
          <p:grpSpPr>
            <a:xfrm>
              <a:off x="-1" y="5901234"/>
              <a:ext cx="6168571" cy="956766"/>
              <a:chOff x="0" y="5901234"/>
              <a:chExt cx="5660570" cy="956766"/>
            </a:xfrm>
          </p:grpSpPr>
          <p:sp>
            <p:nvSpPr>
              <p:cNvPr id="13" name="任意多边形: 形状 12"/>
              <p:cNvSpPr/>
              <p:nvPr/>
            </p:nvSpPr>
            <p:spPr>
              <a:xfrm flipH="1">
                <a:off x="0" y="5901234"/>
                <a:ext cx="5660570" cy="377721"/>
              </a:xfrm>
              <a:custGeom>
                <a:avLst/>
                <a:gdLst>
                  <a:gd name="connsiteX0" fmla="*/ 5906975 w 12191999"/>
                  <a:gd name="connsiteY0" fmla="*/ 864278 h 864278"/>
                  <a:gd name="connsiteX1" fmla="*/ 0 w 12191999"/>
                  <a:gd name="connsiteY1" fmla="*/ 864278 h 864278"/>
                  <a:gd name="connsiteX2" fmla="*/ 0 w 12191999"/>
                  <a:gd name="connsiteY2" fmla="*/ 518658 h 864278"/>
                  <a:gd name="connsiteX3" fmla="*/ 5906975 w 12191999"/>
                  <a:gd name="connsiteY3" fmla="*/ 518658 h 864278"/>
                  <a:gd name="connsiteX4" fmla="*/ 8949395 w 12191999"/>
                  <a:gd name="connsiteY4" fmla="*/ 516375 h 864278"/>
                  <a:gd name="connsiteX5" fmla="*/ 9593227 w 12191999"/>
                  <a:gd name="connsiteY5" fmla="*/ 2 h 864278"/>
                  <a:gd name="connsiteX6" fmla="*/ 12191999 w 12191999"/>
                  <a:gd name="connsiteY6" fmla="*/ 2 h 864278"/>
                  <a:gd name="connsiteX7" fmla="*/ 12191999 w 12191999"/>
                  <a:gd name="connsiteY7" fmla="*/ 345622 h 864278"/>
                  <a:gd name="connsiteX8" fmla="*/ 9593227 w 12191999"/>
                  <a:gd name="connsiteY8" fmla="*/ 345622 h 864278"/>
                  <a:gd name="connsiteX9" fmla="*/ 8949395 w 12191999"/>
                  <a:gd name="connsiteY9" fmla="*/ 861995 h 86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1999" h="864278">
                    <a:moveTo>
                      <a:pt x="5906975" y="864278"/>
                    </a:moveTo>
                    <a:lnTo>
                      <a:pt x="0" y="864278"/>
                    </a:lnTo>
                    <a:lnTo>
                      <a:pt x="0" y="518658"/>
                    </a:lnTo>
                    <a:lnTo>
                      <a:pt x="5906975" y="518658"/>
                    </a:lnTo>
                    <a:lnTo>
                      <a:pt x="8949395" y="516375"/>
                    </a:lnTo>
                    <a:cubicBezTo>
                      <a:pt x="9254900" y="530144"/>
                      <a:pt x="9257425" y="-1375"/>
                      <a:pt x="9593227" y="2"/>
                    </a:cubicBezTo>
                    <a:lnTo>
                      <a:pt x="12191999" y="2"/>
                    </a:lnTo>
                    <a:lnTo>
                      <a:pt x="12191999" y="345622"/>
                    </a:lnTo>
                    <a:lnTo>
                      <a:pt x="9593227" y="345622"/>
                    </a:lnTo>
                    <a:cubicBezTo>
                      <a:pt x="9257425" y="344245"/>
                      <a:pt x="9254900" y="875764"/>
                      <a:pt x="8949395" y="861995"/>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zh-CN" altLang="en-US" dirty="0">
                  <a:solidFill>
                    <a:srgbClr val="FFFFFF"/>
                  </a:solidFill>
                </a:endParaRPr>
              </a:p>
            </p:txBody>
          </p:sp>
          <p:sp>
            <p:nvSpPr>
              <p:cNvPr id="14" name="任意多边形: 形状 13"/>
              <p:cNvSpPr/>
              <p:nvPr/>
            </p:nvSpPr>
            <p:spPr>
              <a:xfrm flipH="1">
                <a:off x="0" y="6161314"/>
                <a:ext cx="5660570" cy="696686"/>
              </a:xfrm>
              <a:custGeom>
                <a:avLst/>
                <a:gdLst>
                  <a:gd name="connsiteX0" fmla="*/ 9650866 w 12265252"/>
                  <a:gd name="connsiteY0" fmla="*/ 2 h 1342570"/>
                  <a:gd name="connsiteX1" fmla="*/ 12265252 w 12265252"/>
                  <a:gd name="connsiteY1" fmla="*/ 2 h 1342570"/>
                  <a:gd name="connsiteX2" fmla="*/ 12265252 w 12265252"/>
                  <a:gd name="connsiteY2" fmla="*/ 1342570 h 1342570"/>
                  <a:gd name="connsiteX3" fmla="*/ 5979885 w 12265252"/>
                  <a:gd name="connsiteY3" fmla="*/ 1342570 h 1342570"/>
                  <a:gd name="connsiteX4" fmla="*/ 5942466 w 12265252"/>
                  <a:gd name="connsiteY4" fmla="*/ 1342570 h 1342570"/>
                  <a:gd name="connsiteX5" fmla="*/ 0 w 12265252"/>
                  <a:gd name="connsiteY5" fmla="*/ 1342570 h 1342570"/>
                  <a:gd name="connsiteX6" fmla="*/ 0 w 12265252"/>
                  <a:gd name="connsiteY6" fmla="*/ 518658 h 1342570"/>
                  <a:gd name="connsiteX7" fmla="*/ 5942466 w 12265252"/>
                  <a:gd name="connsiteY7" fmla="*/ 518658 h 1342570"/>
                  <a:gd name="connsiteX8" fmla="*/ 5942466 w 12265252"/>
                  <a:gd name="connsiteY8" fmla="*/ 516375 h 1342570"/>
                  <a:gd name="connsiteX9" fmla="*/ 9003166 w 12265252"/>
                  <a:gd name="connsiteY9" fmla="*/ 516375 h 1342570"/>
                  <a:gd name="connsiteX10" fmla="*/ 9650866 w 12265252"/>
                  <a:gd name="connsiteY10" fmla="*/ 2 h 1342570"/>
                  <a:gd name="connsiteX0-1" fmla="*/ 9650866 w 12265252"/>
                  <a:gd name="connsiteY0-2" fmla="*/ 2 h 1342570"/>
                  <a:gd name="connsiteX1-3" fmla="*/ 12265252 w 12265252"/>
                  <a:gd name="connsiteY1-4" fmla="*/ 2 h 1342570"/>
                  <a:gd name="connsiteX2-5" fmla="*/ 12265252 w 12265252"/>
                  <a:gd name="connsiteY2-6" fmla="*/ 1342570 h 1342570"/>
                  <a:gd name="connsiteX3-7" fmla="*/ 5979885 w 12265252"/>
                  <a:gd name="connsiteY3-8" fmla="*/ 1342570 h 1342570"/>
                  <a:gd name="connsiteX4-9" fmla="*/ 5942466 w 12265252"/>
                  <a:gd name="connsiteY4-10" fmla="*/ 1342570 h 1342570"/>
                  <a:gd name="connsiteX5-11" fmla="*/ 0 w 12265252"/>
                  <a:gd name="connsiteY5-12" fmla="*/ 1342570 h 1342570"/>
                  <a:gd name="connsiteX6-13" fmla="*/ 0 w 12265252"/>
                  <a:gd name="connsiteY6-14" fmla="*/ 518658 h 1342570"/>
                  <a:gd name="connsiteX7-15" fmla="*/ 5942466 w 12265252"/>
                  <a:gd name="connsiteY7-16" fmla="*/ 518658 h 1342570"/>
                  <a:gd name="connsiteX8-17" fmla="*/ 9003166 w 12265252"/>
                  <a:gd name="connsiteY8-18" fmla="*/ 516375 h 1342570"/>
                  <a:gd name="connsiteX9-19" fmla="*/ 9650866 w 12265252"/>
                  <a:gd name="connsiteY9-20" fmla="*/ 2 h 13425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2265252" h="1342570">
                    <a:moveTo>
                      <a:pt x="9650866" y="2"/>
                    </a:moveTo>
                    <a:lnTo>
                      <a:pt x="12265252" y="2"/>
                    </a:lnTo>
                    <a:lnTo>
                      <a:pt x="12265252" y="1342570"/>
                    </a:lnTo>
                    <a:lnTo>
                      <a:pt x="5979885" y="1342570"/>
                    </a:lnTo>
                    <a:lnTo>
                      <a:pt x="5942466" y="1342570"/>
                    </a:lnTo>
                    <a:lnTo>
                      <a:pt x="0" y="1342570"/>
                    </a:lnTo>
                    <a:lnTo>
                      <a:pt x="0" y="518658"/>
                    </a:lnTo>
                    <a:lnTo>
                      <a:pt x="5942466" y="518658"/>
                    </a:lnTo>
                    <a:lnTo>
                      <a:pt x="9003166" y="516375"/>
                    </a:lnTo>
                    <a:cubicBezTo>
                      <a:pt x="9310506" y="530144"/>
                      <a:pt x="9313046" y="-1375"/>
                      <a:pt x="9650866" y="2"/>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zh-CN" altLang="en-US">
                  <a:solidFill>
                    <a:srgbClr val="FFFFFF"/>
                  </a:solidFill>
                </a:endParaRPr>
              </a:p>
            </p:txBody>
          </p:sp>
        </p:grpSp>
        <p:grpSp>
          <p:nvGrpSpPr>
            <p:cNvPr id="10" name="组合 9"/>
            <p:cNvGrpSpPr/>
            <p:nvPr/>
          </p:nvGrpSpPr>
          <p:grpSpPr>
            <a:xfrm flipH="1">
              <a:off x="5907314" y="5901234"/>
              <a:ext cx="6284686" cy="956766"/>
              <a:chOff x="3367314" y="5874020"/>
              <a:chExt cx="5660570" cy="956766"/>
            </a:xfrm>
          </p:grpSpPr>
          <p:sp>
            <p:nvSpPr>
              <p:cNvPr id="11" name="任意多边形: 形状 10"/>
              <p:cNvSpPr/>
              <p:nvPr/>
            </p:nvSpPr>
            <p:spPr>
              <a:xfrm flipH="1">
                <a:off x="3367314" y="5874020"/>
                <a:ext cx="5660570" cy="377721"/>
              </a:xfrm>
              <a:custGeom>
                <a:avLst/>
                <a:gdLst>
                  <a:gd name="connsiteX0" fmla="*/ 5906975 w 12191999"/>
                  <a:gd name="connsiteY0" fmla="*/ 864278 h 864278"/>
                  <a:gd name="connsiteX1" fmla="*/ 0 w 12191999"/>
                  <a:gd name="connsiteY1" fmla="*/ 864278 h 864278"/>
                  <a:gd name="connsiteX2" fmla="*/ 0 w 12191999"/>
                  <a:gd name="connsiteY2" fmla="*/ 518658 h 864278"/>
                  <a:gd name="connsiteX3" fmla="*/ 5906975 w 12191999"/>
                  <a:gd name="connsiteY3" fmla="*/ 518658 h 864278"/>
                  <a:gd name="connsiteX4" fmla="*/ 8949395 w 12191999"/>
                  <a:gd name="connsiteY4" fmla="*/ 516375 h 864278"/>
                  <a:gd name="connsiteX5" fmla="*/ 9593227 w 12191999"/>
                  <a:gd name="connsiteY5" fmla="*/ 2 h 864278"/>
                  <a:gd name="connsiteX6" fmla="*/ 12191999 w 12191999"/>
                  <a:gd name="connsiteY6" fmla="*/ 2 h 864278"/>
                  <a:gd name="connsiteX7" fmla="*/ 12191999 w 12191999"/>
                  <a:gd name="connsiteY7" fmla="*/ 345622 h 864278"/>
                  <a:gd name="connsiteX8" fmla="*/ 9593227 w 12191999"/>
                  <a:gd name="connsiteY8" fmla="*/ 345622 h 864278"/>
                  <a:gd name="connsiteX9" fmla="*/ 8949395 w 12191999"/>
                  <a:gd name="connsiteY9" fmla="*/ 861995 h 86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1999" h="864278">
                    <a:moveTo>
                      <a:pt x="5906975" y="864278"/>
                    </a:moveTo>
                    <a:lnTo>
                      <a:pt x="0" y="864278"/>
                    </a:lnTo>
                    <a:lnTo>
                      <a:pt x="0" y="518658"/>
                    </a:lnTo>
                    <a:lnTo>
                      <a:pt x="5906975" y="518658"/>
                    </a:lnTo>
                    <a:lnTo>
                      <a:pt x="8949395" y="516375"/>
                    </a:lnTo>
                    <a:cubicBezTo>
                      <a:pt x="9254900" y="530144"/>
                      <a:pt x="9257425" y="-1375"/>
                      <a:pt x="9593227" y="2"/>
                    </a:cubicBezTo>
                    <a:lnTo>
                      <a:pt x="12191999" y="2"/>
                    </a:lnTo>
                    <a:lnTo>
                      <a:pt x="12191999" y="345622"/>
                    </a:lnTo>
                    <a:lnTo>
                      <a:pt x="9593227" y="345622"/>
                    </a:lnTo>
                    <a:cubicBezTo>
                      <a:pt x="9257425" y="344245"/>
                      <a:pt x="9254900" y="875764"/>
                      <a:pt x="8949395" y="861995"/>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zh-CN" altLang="en-US">
                  <a:solidFill>
                    <a:srgbClr val="FFFFFF"/>
                  </a:solidFill>
                </a:endParaRPr>
              </a:p>
            </p:txBody>
          </p:sp>
          <p:sp>
            <p:nvSpPr>
              <p:cNvPr id="12" name="任意多边形: 形状 11"/>
              <p:cNvSpPr/>
              <p:nvPr/>
            </p:nvSpPr>
            <p:spPr>
              <a:xfrm flipH="1">
                <a:off x="3367314" y="6134100"/>
                <a:ext cx="5660570" cy="696686"/>
              </a:xfrm>
              <a:custGeom>
                <a:avLst/>
                <a:gdLst>
                  <a:gd name="connsiteX0" fmla="*/ 9650866 w 12265252"/>
                  <a:gd name="connsiteY0" fmla="*/ 2 h 1342570"/>
                  <a:gd name="connsiteX1" fmla="*/ 12265252 w 12265252"/>
                  <a:gd name="connsiteY1" fmla="*/ 2 h 1342570"/>
                  <a:gd name="connsiteX2" fmla="*/ 12265252 w 12265252"/>
                  <a:gd name="connsiteY2" fmla="*/ 1342570 h 1342570"/>
                  <a:gd name="connsiteX3" fmla="*/ 5979885 w 12265252"/>
                  <a:gd name="connsiteY3" fmla="*/ 1342570 h 1342570"/>
                  <a:gd name="connsiteX4" fmla="*/ 5942466 w 12265252"/>
                  <a:gd name="connsiteY4" fmla="*/ 1342570 h 1342570"/>
                  <a:gd name="connsiteX5" fmla="*/ 0 w 12265252"/>
                  <a:gd name="connsiteY5" fmla="*/ 1342570 h 1342570"/>
                  <a:gd name="connsiteX6" fmla="*/ 0 w 12265252"/>
                  <a:gd name="connsiteY6" fmla="*/ 518658 h 1342570"/>
                  <a:gd name="connsiteX7" fmla="*/ 5942466 w 12265252"/>
                  <a:gd name="connsiteY7" fmla="*/ 518658 h 1342570"/>
                  <a:gd name="connsiteX8" fmla="*/ 5942466 w 12265252"/>
                  <a:gd name="connsiteY8" fmla="*/ 516375 h 1342570"/>
                  <a:gd name="connsiteX9" fmla="*/ 9003166 w 12265252"/>
                  <a:gd name="connsiteY9" fmla="*/ 516375 h 1342570"/>
                  <a:gd name="connsiteX10" fmla="*/ 9650866 w 12265252"/>
                  <a:gd name="connsiteY10" fmla="*/ 2 h 1342570"/>
                  <a:gd name="connsiteX0-1" fmla="*/ 9650866 w 12265252"/>
                  <a:gd name="connsiteY0-2" fmla="*/ 2 h 1342570"/>
                  <a:gd name="connsiteX1-3" fmla="*/ 12265252 w 12265252"/>
                  <a:gd name="connsiteY1-4" fmla="*/ 2 h 1342570"/>
                  <a:gd name="connsiteX2-5" fmla="*/ 12265252 w 12265252"/>
                  <a:gd name="connsiteY2-6" fmla="*/ 1342570 h 1342570"/>
                  <a:gd name="connsiteX3-7" fmla="*/ 5979885 w 12265252"/>
                  <a:gd name="connsiteY3-8" fmla="*/ 1342570 h 1342570"/>
                  <a:gd name="connsiteX4-9" fmla="*/ 5942466 w 12265252"/>
                  <a:gd name="connsiteY4-10" fmla="*/ 1342570 h 1342570"/>
                  <a:gd name="connsiteX5-11" fmla="*/ 0 w 12265252"/>
                  <a:gd name="connsiteY5-12" fmla="*/ 1342570 h 1342570"/>
                  <a:gd name="connsiteX6-13" fmla="*/ 0 w 12265252"/>
                  <a:gd name="connsiteY6-14" fmla="*/ 518658 h 1342570"/>
                  <a:gd name="connsiteX7-15" fmla="*/ 5942466 w 12265252"/>
                  <a:gd name="connsiteY7-16" fmla="*/ 518658 h 1342570"/>
                  <a:gd name="connsiteX8-17" fmla="*/ 9003166 w 12265252"/>
                  <a:gd name="connsiteY8-18" fmla="*/ 516375 h 1342570"/>
                  <a:gd name="connsiteX9-19" fmla="*/ 9650866 w 12265252"/>
                  <a:gd name="connsiteY9-20" fmla="*/ 2 h 13425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2265252" h="1342570">
                    <a:moveTo>
                      <a:pt x="9650866" y="2"/>
                    </a:moveTo>
                    <a:lnTo>
                      <a:pt x="12265252" y="2"/>
                    </a:lnTo>
                    <a:lnTo>
                      <a:pt x="12265252" y="1342570"/>
                    </a:lnTo>
                    <a:lnTo>
                      <a:pt x="5979885" y="1342570"/>
                    </a:lnTo>
                    <a:lnTo>
                      <a:pt x="5942466" y="1342570"/>
                    </a:lnTo>
                    <a:lnTo>
                      <a:pt x="0" y="1342570"/>
                    </a:lnTo>
                    <a:lnTo>
                      <a:pt x="0" y="518658"/>
                    </a:lnTo>
                    <a:lnTo>
                      <a:pt x="5942466" y="518658"/>
                    </a:lnTo>
                    <a:lnTo>
                      <a:pt x="9003166" y="516375"/>
                    </a:lnTo>
                    <a:cubicBezTo>
                      <a:pt x="9310506" y="530144"/>
                      <a:pt x="9313046" y="-1375"/>
                      <a:pt x="9650866" y="2"/>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zh-CN" altLang="en-US">
                  <a:solidFill>
                    <a:srgbClr val="FFFFFF"/>
                  </a:solidFill>
                </a:endParaRPr>
              </a:p>
            </p:txBody>
          </p:sp>
        </p:gr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4"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4"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46"/>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4"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92"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92"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空白">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2"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92"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2"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3764AFCD-F4D7-4717-B181-1E4B9EC9D5EB}" type="datetimeFigureOut">
              <a:rPr lang="zh-CN" altLang="en-US" smtClean="0"/>
              <a:t>2025/2/22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1CE5C07-9C33-4F8C-BCBD-86A988EB5556}" type="slidenum">
              <a:rPr lang="zh-CN" altLang="en-US" smtClean="0"/>
              <a:t>‹#›</a:t>
            </a:fld>
            <a:endParaRPr lang="zh-CN" altLang="en-US"/>
          </a:p>
        </p:txBody>
      </p:sp>
    </p:spTree>
  </p:cSld>
  <p:clrMapOvr>
    <a:masterClrMapping/>
  </p:clrMapOvr>
  <p:transition>
    <p:random/>
  </p:transition>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2"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92"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ransition spd="slow" advTm="3000">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过渡页一">
    <p:bg>
      <p:bgPr>
        <a:solidFill>
          <a:schemeClr val="bg1"/>
        </a:solidFill>
        <a:effectLst/>
      </p:bgPr>
    </p:bg>
    <p:spTree>
      <p:nvGrpSpPr>
        <p:cNvPr id="1" name=""/>
        <p:cNvGrpSpPr/>
        <p:nvPr/>
      </p:nvGrpSpPr>
      <p:grpSpPr>
        <a:xfrm>
          <a:off x="0" y="0"/>
          <a:ext cx="0" cy="0"/>
          <a:chOff x="0" y="0"/>
          <a:chExt cx="0" cy="0"/>
        </a:xfrm>
      </p:grpSpPr>
      <p:sp>
        <p:nvSpPr>
          <p:cNvPr id="4" name="文本框 3"/>
          <p:cNvSpPr txBox="1"/>
          <p:nvPr userDrawn="1"/>
        </p:nvSpPr>
        <p:spPr>
          <a:xfrm>
            <a:off x="133818" y="284829"/>
            <a:ext cx="2597150" cy="584775"/>
          </a:xfrm>
          <a:prstGeom prst="rect">
            <a:avLst/>
          </a:prstGeom>
          <a:noFill/>
        </p:spPr>
        <p:txBody>
          <a:bodyPr wrap="square" rtlCol="0">
            <a:spAutoFit/>
          </a:bodyPr>
          <a:lstStyle/>
          <a:p>
            <a:pPr algn="ctr" defTabSz="914400"/>
            <a:r>
              <a:rPr lang="zh-CN" altLang="en-US" sz="3200" b="1" dirty="0">
                <a:solidFill>
                  <a:srgbClr val="0677C7"/>
                </a:solidFill>
                <a:latin typeface="微软雅黑" panose="020B0503020204020204" pitchFamily="34" charset="-122"/>
                <a:ea typeface="微软雅黑" panose="020B0503020204020204" pitchFamily="34" charset="-122"/>
              </a:rPr>
              <a:t>输入标题一</a:t>
            </a:r>
          </a:p>
        </p:txBody>
      </p:sp>
      <p:sp>
        <p:nvSpPr>
          <p:cNvPr id="5" name="矩形 4"/>
          <p:cNvSpPr/>
          <p:nvPr userDrawn="1"/>
        </p:nvSpPr>
        <p:spPr>
          <a:xfrm>
            <a:off x="4" y="340388"/>
            <a:ext cx="267629" cy="473659"/>
          </a:xfrm>
          <a:prstGeom prst="rect">
            <a:avLst/>
          </a:prstGeom>
          <a:solidFill>
            <a:schemeClr val="accent2"/>
          </a:solidFill>
          <a:ln>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endParaRPr>
          </a:p>
        </p:txBody>
      </p:sp>
    </p:spTree>
  </p:cSld>
  <p:clrMapOvr>
    <a:masterClrMapping/>
  </p:clrMapOvr>
  <p:transition spd="slow" advTm="3000">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过渡页一">
    <p:bg>
      <p:bgPr>
        <a:solidFill>
          <a:schemeClr val="bg1"/>
        </a:solidFill>
        <a:effectLst/>
      </p:bgPr>
    </p:bg>
    <p:spTree>
      <p:nvGrpSpPr>
        <p:cNvPr id="1" name=""/>
        <p:cNvGrpSpPr/>
        <p:nvPr/>
      </p:nvGrpSpPr>
      <p:grpSpPr>
        <a:xfrm>
          <a:off x="0" y="0"/>
          <a:ext cx="0" cy="0"/>
          <a:chOff x="0" y="0"/>
          <a:chExt cx="0" cy="0"/>
        </a:xfrm>
      </p:grpSpPr>
      <p:sp>
        <p:nvSpPr>
          <p:cNvPr id="4" name="文本框 3"/>
          <p:cNvSpPr txBox="1"/>
          <p:nvPr userDrawn="1"/>
        </p:nvSpPr>
        <p:spPr>
          <a:xfrm>
            <a:off x="133818" y="284829"/>
            <a:ext cx="2597150" cy="584775"/>
          </a:xfrm>
          <a:prstGeom prst="rect">
            <a:avLst/>
          </a:prstGeom>
          <a:noFill/>
        </p:spPr>
        <p:txBody>
          <a:bodyPr wrap="square" rtlCol="0">
            <a:spAutoFit/>
          </a:bodyPr>
          <a:lstStyle/>
          <a:p>
            <a:pPr algn="ctr" defTabSz="914400"/>
            <a:r>
              <a:rPr lang="zh-CN" altLang="en-US" sz="3200" b="1" dirty="0">
                <a:solidFill>
                  <a:srgbClr val="0677C7"/>
                </a:solidFill>
                <a:latin typeface="微软雅黑" panose="020B0503020204020204" pitchFamily="34" charset="-122"/>
                <a:ea typeface="微软雅黑" panose="020B0503020204020204" pitchFamily="34" charset="-122"/>
              </a:rPr>
              <a:t>输入标题二</a:t>
            </a:r>
          </a:p>
        </p:txBody>
      </p:sp>
      <p:sp>
        <p:nvSpPr>
          <p:cNvPr id="5" name="矩形 4"/>
          <p:cNvSpPr/>
          <p:nvPr userDrawn="1"/>
        </p:nvSpPr>
        <p:spPr>
          <a:xfrm>
            <a:off x="4" y="340388"/>
            <a:ext cx="267629" cy="473659"/>
          </a:xfrm>
          <a:prstGeom prst="rect">
            <a:avLst/>
          </a:prstGeom>
          <a:solidFill>
            <a:schemeClr val="accent2"/>
          </a:solidFill>
          <a:ln>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endParaRPr>
          </a:p>
        </p:txBody>
      </p:sp>
    </p:spTree>
  </p:cSld>
  <p:clrMapOvr>
    <a:masterClrMapping/>
  </p:clrMapOvr>
  <p:transition spd="slow" advTm="3000">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_过渡页一">
    <p:bg>
      <p:bgPr>
        <a:solidFill>
          <a:schemeClr val="bg1"/>
        </a:solidFill>
        <a:effectLst/>
      </p:bgPr>
    </p:bg>
    <p:spTree>
      <p:nvGrpSpPr>
        <p:cNvPr id="1" name=""/>
        <p:cNvGrpSpPr/>
        <p:nvPr/>
      </p:nvGrpSpPr>
      <p:grpSpPr>
        <a:xfrm>
          <a:off x="0" y="0"/>
          <a:ext cx="0" cy="0"/>
          <a:chOff x="0" y="0"/>
          <a:chExt cx="0" cy="0"/>
        </a:xfrm>
      </p:grpSpPr>
      <p:sp>
        <p:nvSpPr>
          <p:cNvPr id="4" name="文本框 3"/>
          <p:cNvSpPr txBox="1"/>
          <p:nvPr userDrawn="1"/>
        </p:nvSpPr>
        <p:spPr>
          <a:xfrm>
            <a:off x="133818" y="284829"/>
            <a:ext cx="2597150" cy="584775"/>
          </a:xfrm>
          <a:prstGeom prst="rect">
            <a:avLst/>
          </a:prstGeom>
          <a:noFill/>
        </p:spPr>
        <p:txBody>
          <a:bodyPr wrap="square" rtlCol="0">
            <a:spAutoFit/>
          </a:bodyPr>
          <a:lstStyle/>
          <a:p>
            <a:pPr algn="ctr" defTabSz="914400"/>
            <a:r>
              <a:rPr lang="zh-CN" altLang="en-US" sz="3200" b="1" dirty="0">
                <a:solidFill>
                  <a:srgbClr val="0677C7"/>
                </a:solidFill>
                <a:latin typeface="微软雅黑" panose="020B0503020204020204" pitchFamily="34" charset="-122"/>
                <a:ea typeface="微软雅黑" panose="020B0503020204020204" pitchFamily="34" charset="-122"/>
              </a:rPr>
              <a:t>输入标题三</a:t>
            </a:r>
          </a:p>
        </p:txBody>
      </p:sp>
      <p:sp>
        <p:nvSpPr>
          <p:cNvPr id="5" name="矩形 4"/>
          <p:cNvSpPr/>
          <p:nvPr userDrawn="1"/>
        </p:nvSpPr>
        <p:spPr>
          <a:xfrm>
            <a:off x="4" y="340388"/>
            <a:ext cx="267629" cy="473659"/>
          </a:xfrm>
          <a:prstGeom prst="rect">
            <a:avLst/>
          </a:prstGeom>
          <a:solidFill>
            <a:schemeClr val="accent2"/>
          </a:solidFill>
          <a:ln>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endParaRPr>
          </a:p>
        </p:txBody>
      </p:sp>
    </p:spTree>
  </p:cSld>
  <p:clrMapOvr>
    <a:masterClrMapping/>
  </p:clrMapOvr>
  <p:transition spd="slow" advTm="3000">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3_过渡页一">
    <p:bg>
      <p:bgPr>
        <a:solidFill>
          <a:schemeClr val="bg1"/>
        </a:solidFill>
        <a:effectLst/>
      </p:bgPr>
    </p:bg>
    <p:spTree>
      <p:nvGrpSpPr>
        <p:cNvPr id="1" name=""/>
        <p:cNvGrpSpPr/>
        <p:nvPr/>
      </p:nvGrpSpPr>
      <p:grpSpPr>
        <a:xfrm>
          <a:off x="0" y="0"/>
          <a:ext cx="0" cy="0"/>
          <a:chOff x="0" y="0"/>
          <a:chExt cx="0" cy="0"/>
        </a:xfrm>
      </p:grpSpPr>
      <p:sp>
        <p:nvSpPr>
          <p:cNvPr id="4" name="文本框 3"/>
          <p:cNvSpPr txBox="1"/>
          <p:nvPr userDrawn="1"/>
        </p:nvSpPr>
        <p:spPr>
          <a:xfrm>
            <a:off x="133818" y="284829"/>
            <a:ext cx="2597150" cy="584775"/>
          </a:xfrm>
          <a:prstGeom prst="rect">
            <a:avLst/>
          </a:prstGeom>
          <a:noFill/>
        </p:spPr>
        <p:txBody>
          <a:bodyPr wrap="square" rtlCol="0">
            <a:spAutoFit/>
          </a:bodyPr>
          <a:lstStyle/>
          <a:p>
            <a:pPr algn="ctr" defTabSz="914400"/>
            <a:r>
              <a:rPr lang="zh-CN" altLang="en-US" sz="3200" b="1" dirty="0">
                <a:solidFill>
                  <a:srgbClr val="0677C7"/>
                </a:solidFill>
                <a:latin typeface="微软雅黑" panose="020B0503020204020204" pitchFamily="34" charset="-122"/>
                <a:ea typeface="微软雅黑" panose="020B0503020204020204" pitchFamily="34" charset="-122"/>
              </a:rPr>
              <a:t>输入标题四</a:t>
            </a:r>
          </a:p>
        </p:txBody>
      </p:sp>
      <p:sp>
        <p:nvSpPr>
          <p:cNvPr id="5" name="矩形 4"/>
          <p:cNvSpPr/>
          <p:nvPr userDrawn="1"/>
        </p:nvSpPr>
        <p:spPr>
          <a:xfrm>
            <a:off x="4" y="340388"/>
            <a:ext cx="267629" cy="473659"/>
          </a:xfrm>
          <a:prstGeom prst="rect">
            <a:avLst/>
          </a:prstGeom>
          <a:solidFill>
            <a:schemeClr val="accent2"/>
          </a:solidFill>
          <a:ln>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endParaRPr>
          </a:p>
        </p:txBody>
      </p:sp>
    </p:spTree>
  </p:cSld>
  <p:clrMapOvr>
    <a:masterClrMapping/>
  </p:clrMapOvr>
  <p:transition spd="slow" advTm="3000">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cSld name="1_仅标题">
    <p:spTree>
      <p:nvGrpSpPr>
        <p:cNvPr id="1" name=""/>
        <p:cNvGrpSpPr/>
        <p:nvPr/>
      </p:nvGrpSpPr>
      <p:grpSpPr>
        <a:xfrm>
          <a:off x="0" y="0"/>
          <a:ext cx="0" cy="0"/>
          <a:chOff x="0" y="0"/>
          <a:chExt cx="0" cy="0"/>
        </a:xfrm>
      </p:grpSpPr>
    </p:spTree>
  </p:cSld>
  <p:clrMapOvr>
    <a:masterClrMapping/>
  </p:clrMapOvr>
  <p:transition spd="slow" advTm="3000">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spd="slow" advTm="3000">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cSld>
  <p:clrMapOvr>
    <a:masterClrMapping/>
  </p:clrMapOvr>
  <p:transition spd="slow" advTm="3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90"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3764AFCD-F4D7-4717-B181-1E4B9EC9D5EB}" type="datetimeFigureOut">
              <a:rPr lang="zh-CN" altLang="en-US" smtClean="0"/>
              <a:t>2025/2/22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1CE5C07-9C33-4F8C-BCBD-86A988EB5556}" type="slidenum">
              <a:rPr lang="zh-CN" altLang="en-US" smtClean="0"/>
              <a:t>‹#›</a:t>
            </a:fld>
            <a:endParaRPr lang="zh-CN" altLang="en-US"/>
          </a:p>
        </p:txBody>
      </p:sp>
    </p:spTree>
  </p:cSld>
  <p:clrMapOvr>
    <a:masterClrMapping/>
  </p:clrMapOvr>
  <p:transition>
    <p:random/>
  </p:transition>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Tree>
  </p:cSld>
  <p:clrMapOvr>
    <a:masterClrMapping/>
  </p:clrMapOvr>
  <p:transition spd="slow" advTm="3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3764AFCD-F4D7-4717-B181-1E4B9EC9D5EB}" type="datetimeFigureOut">
              <a:rPr lang="zh-CN" altLang="en-US" smtClean="0"/>
              <a:t>2025/2/22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1CE5C07-9C33-4F8C-BCBD-86A988EB5556}" type="slidenum">
              <a:rPr lang="zh-CN" altLang="en-US" smtClean="0"/>
              <a:t>‹#›</a:t>
            </a:fld>
            <a:endParaRPr lang="zh-CN" altLang="en-US"/>
          </a:p>
        </p:txBody>
      </p:sp>
    </p:spTree>
  </p:cSld>
  <p:clrMapOvr>
    <a:masterClrMapping/>
  </p:clrMapOvr>
  <p:transition>
    <p:random/>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4AFCD-F4D7-4717-B181-1E4B9EC9D5EB}" type="datetimeFigureOut">
              <a:rPr lang="zh-CN" altLang="en-US" smtClean="0"/>
              <a:t>2025/2/22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1CE5C07-9C33-4F8C-BCBD-86A988EB5556}" type="slidenum">
              <a:rPr lang="zh-CN" altLang="en-US" smtClean="0"/>
              <a:t>‹#›</a:t>
            </a:fld>
            <a:endParaRPr lang="zh-CN" altLang="en-US"/>
          </a:p>
        </p:txBody>
      </p:sp>
    </p:spTree>
  </p:cSld>
  <p:clrMapOvr>
    <a:masterClrMapping/>
  </p:clrMapOvr>
  <p:transition>
    <p:random/>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764AFCD-F4D7-4717-B181-1E4B9EC9D5EB}" type="datetimeFigureOut">
              <a:rPr lang="zh-CN" altLang="en-US" smtClean="0"/>
              <a:t>2025/2/22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1CE5C07-9C33-4F8C-BCBD-86A988EB5556}" type="slidenum">
              <a:rPr lang="zh-CN" altLang="en-US" smtClean="0"/>
              <a:t>‹#›</a:t>
            </a:fld>
            <a:endParaRPr lang="zh-CN" altLang="en-US"/>
          </a:p>
        </p:txBody>
      </p:sp>
    </p:spTree>
  </p:cSld>
  <p:clrMapOvr>
    <a:masterClrMapping/>
  </p:clrMapOvr>
  <p:transition>
    <p:random/>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764AFCD-F4D7-4717-B181-1E4B9EC9D5EB}" type="datetimeFigureOut">
              <a:rPr lang="zh-CN" altLang="en-US" smtClean="0"/>
              <a:t>2025/2/22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1CE5C07-9C33-4F8C-BCBD-86A988EB5556}" type="slidenum">
              <a:rPr lang="zh-CN" altLang="en-US" smtClean="0"/>
              <a:t>‹#›</a:t>
            </a:fld>
            <a:endParaRPr lang="zh-CN" altLang="en-US"/>
          </a:p>
        </p:txBody>
      </p:sp>
    </p:spTree>
  </p:cSld>
  <p:clrMapOvr>
    <a:masterClrMapping/>
  </p:clrMapOvr>
  <p:transition>
    <p:random/>
  </p:transition>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theme" Target="../theme/theme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9"/>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4AFCD-F4D7-4717-B181-1E4B9EC9D5EB}" type="datetimeFigureOut">
              <a:rPr lang="zh-CN" altLang="en-US" smtClean="0"/>
              <a:t>2025/2/22</a:t>
            </a:fld>
            <a:endParaRPr lang="zh-CN" altLang="en-US"/>
          </a:p>
        </p:txBody>
      </p:sp>
      <p:sp>
        <p:nvSpPr>
          <p:cNvPr id="5" name="Footer Placeholder 4"/>
          <p:cNvSpPr>
            <a:spLocks noGrp="1"/>
          </p:cNvSpPr>
          <p:nvPr>
            <p:ph type="ftr" sz="quarter" idx="3"/>
          </p:nvPr>
        </p:nvSpPr>
        <p:spPr>
          <a:xfrm>
            <a:off x="4038602"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11419840" y="6276344"/>
            <a:ext cx="518160" cy="487045"/>
          </a:xfrm>
          <a:prstGeom prst="rect">
            <a:avLst/>
          </a:prstGeom>
          <a:solidFill>
            <a:srgbClr val="E74127"/>
          </a:solidFill>
        </p:spPr>
        <p:txBody>
          <a:bodyPr vert="horz" lIns="91440" tIns="45720" rIns="91440" bIns="45720" rtlCol="0" anchor="ctr"/>
          <a:lstStyle>
            <a:lvl1pPr algn="ctr">
              <a:defRPr sz="1400">
                <a:solidFill>
                  <a:schemeClr val="bg1"/>
                </a:solidFill>
                <a:latin typeface="Arial" panose="020B0604020202020204" pitchFamily="34" charset="0"/>
              </a:defRPr>
            </a:lvl1pPr>
          </a:lstStyle>
          <a:p>
            <a:fld id="{51CE5C07-9C33-4F8C-BCBD-86A988EB555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0" r:id="rId12"/>
    <p:sldLayoutId id="2147483711" r:id="rId13"/>
    <p:sldLayoutId id="2147483712" r:id="rId14"/>
  </p:sldLayoutIdLst>
  <p:transition>
    <p:random/>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3"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3"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90354FC-C2BF-4C30-A66D-5637B01DCA27}"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3"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3"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A0E9ED2-679D-4E3B-A794-EEB3428BD54B}" type="slidenum">
              <a:rPr lang="zh-CN" altLang="en-US" smtClean="0">
                <a:solidFill>
                  <a:srgbClr val="000000">
                    <a:tint val="75000"/>
                  </a:srgbClr>
                </a:solidFill>
              </a:rPr>
              <a:t>‹#›</a:t>
            </a:fld>
            <a:endParaRPr lang="zh-CN" altLang="en-US">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4"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2D40B2B-1DDF-40BF-951F-8D0566478B5B}" type="datetimeFigureOut">
              <a:rPr lang="zh-CN" altLang="en-US" smtClean="0">
                <a:solidFill>
                  <a:srgbClr val="000000">
                    <a:tint val="75000"/>
                  </a:srgbClr>
                </a:solidFill>
              </a:rPr>
              <a:t>2025/2/22</a:t>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4"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4"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352F47A-1124-4A1B-804E-D5FE6435DFD9}" type="slidenum">
              <a:rPr lang="zh-CN" altLang="en-US" smtClean="0">
                <a:solidFill>
                  <a:srgbClr val="000000">
                    <a:tint val="75000"/>
                  </a:srgbClr>
                </a:solidFill>
              </a:rPr>
              <a:t>‹#›</a:t>
            </a:fld>
            <a:endParaRPr lang="zh-CN" altLang="en-US">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Lst>
  <p:transition spd="slow" advTm="3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2.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7"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9.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50.xml"/><Relationship Id="rId5" Type="http://schemas.openxmlformats.org/officeDocument/2006/relationships/tags" Target="../tags/tag5.xml"/><Relationship Id="rId15" Type="http://schemas.microsoft.com/office/2007/relationships/hdphoto" Target="../media/hdphoto3.wdp"/><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15.jpe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notesSlide" Target="../notesSlides/notesSlide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slideLayout" Target="../slideLayouts/slideLayout12.xml"/><Relationship Id="rId5" Type="http://schemas.openxmlformats.org/officeDocument/2006/relationships/tags" Target="../tags/tag15.xml"/><Relationship Id="rId15" Type="http://schemas.microsoft.com/office/2007/relationships/hdphoto" Target="../media/hdphoto3.wdp"/><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任意多边形: 形状 19"/>
          <p:cNvSpPr>
            <a:spLocks noChangeAspect="1"/>
          </p:cNvSpPr>
          <p:nvPr/>
        </p:nvSpPr>
        <p:spPr>
          <a:xfrm>
            <a:off x="22" y="3305596"/>
            <a:ext cx="551618" cy="1792800"/>
          </a:xfrm>
          <a:custGeom>
            <a:avLst/>
            <a:gdLst>
              <a:gd name="connsiteX0" fmla="*/ 0 w 551446"/>
              <a:gd name="connsiteY0" fmla="*/ 0 h 1792213"/>
              <a:gd name="connsiteX1" fmla="*/ 551446 w 551446"/>
              <a:gd name="connsiteY1" fmla="*/ 0 h 1792213"/>
              <a:gd name="connsiteX2" fmla="*/ 0 w 551446"/>
              <a:gd name="connsiteY2" fmla="*/ 1792213 h 1792213"/>
            </a:gdLst>
            <a:ahLst/>
            <a:cxnLst>
              <a:cxn ang="0">
                <a:pos x="connsiteX0" y="connsiteY0"/>
              </a:cxn>
              <a:cxn ang="0">
                <a:pos x="connsiteX1" y="connsiteY1"/>
              </a:cxn>
              <a:cxn ang="0">
                <a:pos x="connsiteX2" y="connsiteY2"/>
              </a:cxn>
            </a:cxnLst>
            <a:rect l="l" t="t" r="r" b="b"/>
            <a:pathLst>
              <a:path w="551446" h="1792213">
                <a:moveTo>
                  <a:pt x="0" y="0"/>
                </a:moveTo>
                <a:lnTo>
                  <a:pt x="551446" y="0"/>
                </a:lnTo>
                <a:lnTo>
                  <a:pt x="0" y="1792213"/>
                </a:lnTo>
                <a:close/>
              </a:path>
            </a:pathLst>
          </a:custGeom>
          <a:solidFill>
            <a:schemeClr val="accent6">
              <a:lumMod val="75000"/>
            </a:schemeClr>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cs typeface="+mn-ea"/>
              <a:sym typeface="+mn-lt"/>
            </a:endParaRPr>
          </a:p>
        </p:txBody>
      </p:sp>
      <p:sp>
        <p:nvSpPr>
          <p:cNvPr id="16" name="任意多边形: 形状 15"/>
          <p:cNvSpPr/>
          <p:nvPr/>
        </p:nvSpPr>
        <p:spPr>
          <a:xfrm>
            <a:off x="6" y="750202"/>
            <a:ext cx="3540869" cy="2825568"/>
          </a:xfrm>
          <a:custGeom>
            <a:avLst/>
            <a:gdLst>
              <a:gd name="connsiteX0" fmla="*/ 0 w 3540869"/>
              <a:gd name="connsiteY0" fmla="*/ 0 h 2825568"/>
              <a:gd name="connsiteX1" fmla="*/ 3540869 w 3540869"/>
              <a:gd name="connsiteY1" fmla="*/ 0 h 2825568"/>
              <a:gd name="connsiteX2" fmla="*/ 2671470 w 3540869"/>
              <a:gd name="connsiteY2" fmla="*/ 2825568 h 2825568"/>
              <a:gd name="connsiteX3" fmla="*/ 0 w 3540869"/>
              <a:gd name="connsiteY3" fmla="*/ 2825568 h 2825568"/>
            </a:gdLst>
            <a:ahLst/>
            <a:cxnLst>
              <a:cxn ang="0">
                <a:pos x="connsiteX0" y="connsiteY0"/>
              </a:cxn>
              <a:cxn ang="0">
                <a:pos x="connsiteX1" y="connsiteY1"/>
              </a:cxn>
              <a:cxn ang="0">
                <a:pos x="connsiteX2" y="connsiteY2"/>
              </a:cxn>
              <a:cxn ang="0">
                <a:pos x="connsiteX3" y="connsiteY3"/>
              </a:cxn>
            </a:cxnLst>
            <a:rect l="l" t="t" r="r" b="b"/>
            <a:pathLst>
              <a:path w="3540869" h="2825568">
                <a:moveTo>
                  <a:pt x="0" y="0"/>
                </a:moveTo>
                <a:lnTo>
                  <a:pt x="3540869" y="0"/>
                </a:lnTo>
                <a:lnTo>
                  <a:pt x="2671470" y="2825568"/>
                </a:lnTo>
                <a:lnTo>
                  <a:pt x="0" y="2825568"/>
                </a:lnTo>
                <a:close/>
              </a:path>
            </a:pathLst>
          </a:custGeom>
          <a:solidFill>
            <a:schemeClr val="accent2"/>
          </a:solidFill>
          <a:ln w="73689" cap="flat">
            <a:noFill/>
            <a:prstDash val="solid"/>
            <a:miter/>
          </a:ln>
          <a:effectLst>
            <a:outerShdw blurRad="63500" algn="ctr" rotWithShape="0">
              <a:prstClr val="black">
                <a:alpha val="40000"/>
              </a:prstClr>
            </a:outerShdw>
          </a:effectLst>
        </p:spPr>
        <p:txBody>
          <a:bodyPr rtlCol="0" anchor="ctr"/>
          <a:lstStyle/>
          <a:p>
            <a:pPr defTabSz="914400">
              <a:defRPr/>
            </a:pPr>
            <a:endParaRPr lang="zh-CN" altLang="en-US">
              <a:solidFill>
                <a:prstClr val="black"/>
              </a:solidFill>
              <a:cs typeface="+mn-ea"/>
              <a:sym typeface="+mn-lt"/>
            </a:endParaRPr>
          </a:p>
        </p:txBody>
      </p:sp>
      <p:grpSp>
        <p:nvGrpSpPr>
          <p:cNvPr id="37" name="组合 36"/>
          <p:cNvGrpSpPr/>
          <p:nvPr/>
        </p:nvGrpSpPr>
        <p:grpSpPr>
          <a:xfrm>
            <a:off x="522000" y="1835268"/>
            <a:ext cx="9801427" cy="3859158"/>
            <a:chOff x="522000" y="1835268"/>
            <a:chExt cx="9801427" cy="3859158"/>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t="23345" b="23345"/>
            <a:stretch>
              <a:fillRect/>
            </a:stretch>
          </p:blipFill>
          <p:spPr>
            <a:xfrm>
              <a:off x="522000" y="1835268"/>
              <a:ext cx="9801427" cy="3851606"/>
            </a:xfrm>
            <a:prstGeom prst="parallelogram">
              <a:avLst>
                <a:gd name="adj" fmla="val 30540"/>
              </a:avLst>
            </a:prstGeom>
          </p:spPr>
        </p:pic>
        <p:sp>
          <p:nvSpPr>
            <p:cNvPr id="7" name="平行四边形 6"/>
            <p:cNvSpPr/>
            <p:nvPr/>
          </p:nvSpPr>
          <p:spPr>
            <a:xfrm>
              <a:off x="522000" y="1842426"/>
              <a:ext cx="9801427" cy="3852000"/>
            </a:xfrm>
            <a:prstGeom prst="parallelogram">
              <a:avLst>
                <a:gd name="adj" fmla="val 3058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endParaRPr>
            </a:p>
          </p:txBody>
        </p:sp>
      </p:grpSp>
      <p:sp>
        <p:nvSpPr>
          <p:cNvPr id="22" name="任意多边形: 形状 21"/>
          <p:cNvSpPr/>
          <p:nvPr/>
        </p:nvSpPr>
        <p:spPr>
          <a:xfrm>
            <a:off x="2820383" y="159548"/>
            <a:ext cx="1713741" cy="1058368"/>
          </a:xfrm>
          <a:custGeom>
            <a:avLst/>
            <a:gdLst>
              <a:gd name="connsiteX0" fmla="*/ 325649 w 1713741"/>
              <a:gd name="connsiteY0" fmla="*/ 0 h 1058368"/>
              <a:gd name="connsiteX1" fmla="*/ 1713741 w 1713741"/>
              <a:gd name="connsiteY1" fmla="*/ 0 h 1058368"/>
              <a:gd name="connsiteX2" fmla="*/ 1388092 w 1713741"/>
              <a:gd name="connsiteY2" fmla="*/ 1058368 h 1058368"/>
              <a:gd name="connsiteX3" fmla="*/ 0 w 1713741"/>
              <a:gd name="connsiteY3" fmla="*/ 1058368 h 1058368"/>
            </a:gdLst>
            <a:ahLst/>
            <a:cxnLst>
              <a:cxn ang="0">
                <a:pos x="connsiteX0" y="connsiteY0"/>
              </a:cxn>
              <a:cxn ang="0">
                <a:pos x="connsiteX1" y="connsiteY1"/>
              </a:cxn>
              <a:cxn ang="0">
                <a:pos x="connsiteX2" y="connsiteY2"/>
              </a:cxn>
              <a:cxn ang="0">
                <a:pos x="connsiteX3" y="connsiteY3"/>
              </a:cxn>
            </a:cxnLst>
            <a:rect l="l" t="t" r="r" b="b"/>
            <a:pathLst>
              <a:path w="1713741" h="1058368">
                <a:moveTo>
                  <a:pt x="325649" y="0"/>
                </a:moveTo>
                <a:lnTo>
                  <a:pt x="1713741" y="0"/>
                </a:lnTo>
                <a:lnTo>
                  <a:pt x="1388092" y="1058368"/>
                </a:lnTo>
                <a:lnTo>
                  <a:pt x="0" y="1058368"/>
                </a:lnTo>
                <a:close/>
              </a:path>
            </a:pathLst>
          </a:custGeom>
          <a:solidFill>
            <a:schemeClr val="accent6">
              <a:lumMod val="75000"/>
            </a:schemeClr>
          </a:solidFill>
          <a:ln w="73689" cap="flat">
            <a:noFill/>
            <a:prstDash val="solid"/>
            <a:miter/>
          </a:ln>
          <a:effectLst>
            <a:outerShdw blurRad="63500" algn="ctr" rotWithShape="0">
              <a:prstClr val="black">
                <a:alpha val="40000"/>
              </a:prstClr>
            </a:outerShdw>
          </a:effectLst>
        </p:spPr>
        <p:txBody>
          <a:bodyPr rtlCol="0" anchor="ctr"/>
          <a:lstStyle/>
          <a:p>
            <a:pPr defTabSz="914400">
              <a:defRPr/>
            </a:pPr>
            <a:endParaRPr lang="zh-CN" altLang="en-US">
              <a:solidFill>
                <a:prstClr val="black"/>
              </a:solidFill>
              <a:cs typeface="+mn-ea"/>
              <a:sym typeface="+mn-lt"/>
            </a:endParaRPr>
          </a:p>
        </p:txBody>
      </p:sp>
      <p:sp>
        <p:nvSpPr>
          <p:cNvPr id="24" name="任意多边形: 形状 23"/>
          <p:cNvSpPr/>
          <p:nvPr/>
        </p:nvSpPr>
        <p:spPr>
          <a:xfrm>
            <a:off x="1669913" y="5669280"/>
            <a:ext cx="2618856" cy="1188720"/>
          </a:xfrm>
          <a:custGeom>
            <a:avLst/>
            <a:gdLst>
              <a:gd name="connsiteX0" fmla="*/ 365757 w 2618856"/>
              <a:gd name="connsiteY0" fmla="*/ 0 h 1188720"/>
              <a:gd name="connsiteX1" fmla="*/ 2618856 w 2618856"/>
              <a:gd name="connsiteY1" fmla="*/ 0 h 1188720"/>
              <a:gd name="connsiteX2" fmla="*/ 2253099 w 2618856"/>
              <a:gd name="connsiteY2" fmla="*/ 1188720 h 1188720"/>
              <a:gd name="connsiteX3" fmla="*/ 0 w 2618856"/>
              <a:gd name="connsiteY3" fmla="*/ 1188720 h 1188720"/>
            </a:gdLst>
            <a:ahLst/>
            <a:cxnLst>
              <a:cxn ang="0">
                <a:pos x="connsiteX0" y="connsiteY0"/>
              </a:cxn>
              <a:cxn ang="0">
                <a:pos x="connsiteX1" y="connsiteY1"/>
              </a:cxn>
              <a:cxn ang="0">
                <a:pos x="connsiteX2" y="connsiteY2"/>
              </a:cxn>
              <a:cxn ang="0">
                <a:pos x="connsiteX3" y="connsiteY3"/>
              </a:cxn>
            </a:cxnLst>
            <a:rect l="l" t="t" r="r" b="b"/>
            <a:pathLst>
              <a:path w="2618856" h="1188720">
                <a:moveTo>
                  <a:pt x="365757" y="0"/>
                </a:moveTo>
                <a:lnTo>
                  <a:pt x="2618856" y="0"/>
                </a:lnTo>
                <a:lnTo>
                  <a:pt x="2253099" y="1188720"/>
                </a:lnTo>
                <a:lnTo>
                  <a:pt x="0" y="1188720"/>
                </a:lnTo>
                <a:close/>
              </a:path>
            </a:pathLst>
          </a:custGeom>
          <a:solidFill>
            <a:schemeClr val="accent2"/>
          </a:solidFill>
          <a:ln w="73689" cap="flat">
            <a:noFill/>
            <a:prstDash val="solid"/>
            <a:miter/>
          </a:ln>
          <a:effectLst>
            <a:outerShdw blurRad="63500" algn="ctr" rotWithShape="0">
              <a:prstClr val="black">
                <a:alpha val="40000"/>
              </a:prstClr>
            </a:outerShdw>
          </a:effectLst>
        </p:spPr>
        <p:txBody>
          <a:bodyPr rtlCol="0" anchor="ctr"/>
          <a:lstStyle/>
          <a:p>
            <a:pPr defTabSz="914400">
              <a:defRPr/>
            </a:pPr>
            <a:endParaRPr lang="zh-CN" altLang="en-US">
              <a:solidFill>
                <a:prstClr val="black"/>
              </a:solidFill>
              <a:cs typeface="+mn-ea"/>
              <a:sym typeface="+mn-lt"/>
            </a:endParaRPr>
          </a:p>
        </p:txBody>
      </p:sp>
      <p:sp>
        <p:nvSpPr>
          <p:cNvPr id="26" name="任意多边形: 形状 25"/>
          <p:cNvSpPr/>
          <p:nvPr/>
        </p:nvSpPr>
        <p:spPr>
          <a:xfrm>
            <a:off x="3478242" y="6064374"/>
            <a:ext cx="1055887" cy="652092"/>
          </a:xfrm>
          <a:custGeom>
            <a:avLst/>
            <a:gdLst>
              <a:gd name="connsiteX0" fmla="*/ 200642 w 1055887"/>
              <a:gd name="connsiteY0" fmla="*/ 0 h 652092"/>
              <a:gd name="connsiteX1" fmla="*/ 1055887 w 1055887"/>
              <a:gd name="connsiteY1" fmla="*/ 0 h 652092"/>
              <a:gd name="connsiteX2" fmla="*/ 855245 w 1055887"/>
              <a:gd name="connsiteY2" fmla="*/ 652092 h 652092"/>
              <a:gd name="connsiteX3" fmla="*/ 0 w 1055887"/>
              <a:gd name="connsiteY3" fmla="*/ 652092 h 652092"/>
            </a:gdLst>
            <a:ahLst/>
            <a:cxnLst>
              <a:cxn ang="0">
                <a:pos x="connsiteX0" y="connsiteY0"/>
              </a:cxn>
              <a:cxn ang="0">
                <a:pos x="connsiteX1" y="connsiteY1"/>
              </a:cxn>
              <a:cxn ang="0">
                <a:pos x="connsiteX2" y="connsiteY2"/>
              </a:cxn>
              <a:cxn ang="0">
                <a:pos x="connsiteX3" y="connsiteY3"/>
              </a:cxn>
            </a:cxnLst>
            <a:rect l="l" t="t" r="r" b="b"/>
            <a:pathLst>
              <a:path w="1055887" h="652092">
                <a:moveTo>
                  <a:pt x="200642" y="0"/>
                </a:moveTo>
                <a:lnTo>
                  <a:pt x="1055887" y="0"/>
                </a:lnTo>
                <a:lnTo>
                  <a:pt x="855245" y="652092"/>
                </a:lnTo>
                <a:lnTo>
                  <a:pt x="0" y="652092"/>
                </a:lnTo>
                <a:close/>
              </a:path>
            </a:pathLst>
          </a:custGeom>
          <a:solidFill>
            <a:srgbClr val="71BB17"/>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cs typeface="+mn-ea"/>
              <a:sym typeface="+mn-lt"/>
            </a:endParaRPr>
          </a:p>
        </p:txBody>
      </p:sp>
      <p:sp>
        <p:nvSpPr>
          <p:cNvPr id="39" name="任意多边形: 形状 38"/>
          <p:cNvSpPr/>
          <p:nvPr/>
        </p:nvSpPr>
        <p:spPr>
          <a:xfrm>
            <a:off x="11310458" y="-261982"/>
            <a:ext cx="1365109" cy="843060"/>
          </a:xfrm>
          <a:custGeom>
            <a:avLst/>
            <a:gdLst>
              <a:gd name="connsiteX0" fmla="*/ 259401 w 1365109"/>
              <a:gd name="connsiteY0" fmla="*/ 0 h 843060"/>
              <a:gd name="connsiteX1" fmla="*/ 1365109 w 1365109"/>
              <a:gd name="connsiteY1" fmla="*/ 0 h 843060"/>
              <a:gd name="connsiteX2" fmla="*/ 1105708 w 1365109"/>
              <a:gd name="connsiteY2" fmla="*/ 843060 h 843060"/>
              <a:gd name="connsiteX3" fmla="*/ 0 w 1365109"/>
              <a:gd name="connsiteY3" fmla="*/ 843060 h 843060"/>
            </a:gdLst>
            <a:ahLst/>
            <a:cxnLst>
              <a:cxn ang="0">
                <a:pos x="connsiteX0" y="connsiteY0"/>
              </a:cxn>
              <a:cxn ang="0">
                <a:pos x="connsiteX1" y="connsiteY1"/>
              </a:cxn>
              <a:cxn ang="0">
                <a:pos x="connsiteX2" y="connsiteY2"/>
              </a:cxn>
              <a:cxn ang="0">
                <a:pos x="connsiteX3" y="connsiteY3"/>
              </a:cxn>
            </a:cxnLst>
            <a:rect l="l" t="t" r="r" b="b"/>
            <a:pathLst>
              <a:path w="1365109" h="843060">
                <a:moveTo>
                  <a:pt x="259401" y="0"/>
                </a:moveTo>
                <a:lnTo>
                  <a:pt x="1365109" y="0"/>
                </a:lnTo>
                <a:lnTo>
                  <a:pt x="1105708" y="843060"/>
                </a:lnTo>
                <a:lnTo>
                  <a:pt x="0" y="843060"/>
                </a:lnTo>
                <a:close/>
              </a:path>
            </a:pathLst>
          </a:custGeom>
          <a:solidFill>
            <a:srgbClr val="71BB17"/>
          </a:solidFill>
          <a:ln w="73689" cap="flat">
            <a:noFill/>
            <a:prstDash val="solid"/>
            <a:miter/>
          </a:ln>
          <a:effectLst>
            <a:outerShdw blurRad="63500" algn="ctr" rotWithShape="0">
              <a:prstClr val="black">
                <a:alpha val="40000"/>
              </a:prstClr>
            </a:outerShdw>
          </a:effectLst>
        </p:spPr>
        <p:txBody>
          <a:bodyPr rtlCol="0" anchor="ctr"/>
          <a:lstStyle/>
          <a:p>
            <a:pPr defTabSz="914400">
              <a:defRPr/>
            </a:pPr>
            <a:endParaRPr lang="zh-CN" altLang="en-US">
              <a:solidFill>
                <a:prstClr val="black"/>
              </a:solidFill>
              <a:cs typeface="+mn-ea"/>
              <a:sym typeface="+mn-lt"/>
            </a:endParaRPr>
          </a:p>
        </p:txBody>
      </p:sp>
      <p:sp>
        <p:nvSpPr>
          <p:cNvPr id="41" name="任意多边形: 形状 40"/>
          <p:cNvSpPr/>
          <p:nvPr/>
        </p:nvSpPr>
        <p:spPr>
          <a:xfrm>
            <a:off x="10782519" y="293279"/>
            <a:ext cx="1055887" cy="652092"/>
          </a:xfrm>
          <a:custGeom>
            <a:avLst/>
            <a:gdLst>
              <a:gd name="connsiteX0" fmla="*/ 200642 w 1055887"/>
              <a:gd name="connsiteY0" fmla="*/ 0 h 652092"/>
              <a:gd name="connsiteX1" fmla="*/ 1055887 w 1055887"/>
              <a:gd name="connsiteY1" fmla="*/ 0 h 652092"/>
              <a:gd name="connsiteX2" fmla="*/ 855245 w 1055887"/>
              <a:gd name="connsiteY2" fmla="*/ 652092 h 652092"/>
              <a:gd name="connsiteX3" fmla="*/ 0 w 1055887"/>
              <a:gd name="connsiteY3" fmla="*/ 652092 h 652092"/>
            </a:gdLst>
            <a:ahLst/>
            <a:cxnLst>
              <a:cxn ang="0">
                <a:pos x="connsiteX0" y="connsiteY0"/>
              </a:cxn>
              <a:cxn ang="0">
                <a:pos x="connsiteX1" y="connsiteY1"/>
              </a:cxn>
              <a:cxn ang="0">
                <a:pos x="connsiteX2" y="connsiteY2"/>
              </a:cxn>
              <a:cxn ang="0">
                <a:pos x="connsiteX3" y="connsiteY3"/>
              </a:cxn>
            </a:cxnLst>
            <a:rect l="l" t="t" r="r" b="b"/>
            <a:pathLst>
              <a:path w="1055887" h="652092">
                <a:moveTo>
                  <a:pt x="200642" y="0"/>
                </a:moveTo>
                <a:lnTo>
                  <a:pt x="1055887" y="0"/>
                </a:lnTo>
                <a:lnTo>
                  <a:pt x="855245" y="652092"/>
                </a:lnTo>
                <a:lnTo>
                  <a:pt x="0" y="652092"/>
                </a:lnTo>
                <a:close/>
              </a:path>
            </a:pathLst>
          </a:custGeom>
          <a:solidFill>
            <a:srgbClr val="2C3749"/>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cs typeface="+mn-ea"/>
              <a:sym typeface="+mn-lt"/>
            </a:endParaRPr>
          </a:p>
        </p:txBody>
      </p:sp>
      <p:sp>
        <p:nvSpPr>
          <p:cNvPr id="2" name="文本框 1"/>
          <p:cNvSpPr txBox="1"/>
          <p:nvPr/>
        </p:nvSpPr>
        <p:spPr>
          <a:xfrm>
            <a:off x="7771247" y="801600"/>
            <a:ext cx="2616661" cy="1015663"/>
          </a:xfrm>
          <a:prstGeom prst="rect">
            <a:avLst/>
          </a:prstGeom>
          <a:noFill/>
        </p:spPr>
        <p:txBody>
          <a:bodyPr wrap="none" rtlCol="0">
            <a:spAutoFit/>
            <a:scene3d>
              <a:camera prst="orthographicFront"/>
              <a:lightRig rig="threePt" dir="t"/>
            </a:scene3d>
            <a:sp3d contourW="12700"/>
          </a:bodyPr>
          <a:lstStyle/>
          <a:p>
            <a:pPr defTabSz="914400">
              <a:defRPr/>
            </a:pPr>
            <a:r>
              <a:rPr kumimoji="1" lang="zh-CN" altLang="en-US" sz="6000" b="1" spc="300" dirty="0">
                <a:gradFill flip="none" rotWithShape="1">
                  <a:gsLst>
                    <a:gs pos="0">
                      <a:srgbClr val="0E5FB3">
                        <a:shade val="30000"/>
                        <a:satMod val="115000"/>
                      </a:srgbClr>
                    </a:gs>
                    <a:gs pos="50000">
                      <a:srgbClr val="0E5FB3">
                        <a:shade val="67500"/>
                        <a:satMod val="115000"/>
                      </a:srgbClr>
                    </a:gs>
                    <a:gs pos="100000">
                      <a:srgbClr val="0E5FB3">
                        <a:shade val="100000"/>
                        <a:satMod val="115000"/>
                      </a:srgbClr>
                    </a:gs>
                  </a:gsLst>
                  <a:lin ang="16200000" scaled="1"/>
                  <a:tileRect/>
                </a:gradFill>
                <a:latin typeface="黑体" panose="02010609060101010101" pitchFamily="49" charset="-122"/>
                <a:ea typeface="黑体" panose="02010609060101010101" pitchFamily="49" charset="-122"/>
                <a:cs typeface="+mn-ea"/>
                <a:sym typeface="+mn-lt"/>
              </a:rPr>
              <a:t>项目三</a:t>
            </a:r>
            <a:endParaRPr kumimoji="1" lang="en-US" altLang="zh-CN" sz="6000" b="1" spc="300" dirty="0">
              <a:gradFill flip="none" rotWithShape="1">
                <a:gsLst>
                  <a:gs pos="0">
                    <a:srgbClr val="0E5FB3">
                      <a:shade val="30000"/>
                      <a:satMod val="115000"/>
                    </a:srgbClr>
                  </a:gs>
                  <a:gs pos="50000">
                    <a:srgbClr val="0E5FB3">
                      <a:shade val="67500"/>
                      <a:satMod val="115000"/>
                    </a:srgbClr>
                  </a:gs>
                  <a:gs pos="100000">
                    <a:srgbClr val="0E5FB3">
                      <a:shade val="100000"/>
                      <a:satMod val="115000"/>
                    </a:srgbClr>
                  </a:gs>
                </a:gsLst>
                <a:lin ang="16200000" scaled="1"/>
                <a:tileRect/>
              </a:gradFill>
              <a:latin typeface="黑体" panose="02010609060101010101" pitchFamily="49" charset="-122"/>
              <a:ea typeface="黑体" panose="02010609060101010101" pitchFamily="49" charset="-122"/>
              <a:cs typeface="+mn-ea"/>
              <a:sym typeface="+mn-lt"/>
            </a:endParaRPr>
          </a:p>
        </p:txBody>
      </p:sp>
      <p:grpSp>
        <p:nvGrpSpPr>
          <p:cNvPr id="38" name="组合 37"/>
          <p:cNvGrpSpPr/>
          <p:nvPr/>
        </p:nvGrpSpPr>
        <p:grpSpPr>
          <a:xfrm>
            <a:off x="4534129" y="2085826"/>
            <a:ext cx="8063195" cy="3210737"/>
            <a:chOff x="4534124" y="2085826"/>
            <a:chExt cx="8063195" cy="3210737"/>
          </a:xfrm>
        </p:grpSpPr>
        <p:grpSp>
          <p:nvGrpSpPr>
            <p:cNvPr id="36" name="组合 35"/>
            <p:cNvGrpSpPr/>
            <p:nvPr/>
          </p:nvGrpSpPr>
          <p:grpSpPr>
            <a:xfrm>
              <a:off x="4534124" y="2085826"/>
              <a:ext cx="8063195" cy="3210737"/>
              <a:chOff x="4534124" y="2085826"/>
              <a:chExt cx="8063195" cy="3210737"/>
            </a:xfrm>
          </p:grpSpPr>
          <p:sp>
            <p:nvSpPr>
              <p:cNvPr id="25" name="平行四边形 24"/>
              <p:cNvSpPr/>
              <p:nvPr/>
            </p:nvSpPr>
            <p:spPr>
              <a:xfrm>
                <a:off x="4598567" y="2401469"/>
                <a:ext cx="7998752" cy="2592000"/>
              </a:xfrm>
              <a:prstGeom prst="parallelogram">
                <a:avLst>
                  <a:gd name="adj" fmla="val 32924"/>
                </a:avLst>
              </a:prstGeom>
              <a:solidFill>
                <a:srgbClr val="1C4F82">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srgbClr val="FFFFFF"/>
                  </a:solidFill>
                </a:endParaRPr>
              </a:p>
            </p:txBody>
          </p:sp>
          <p:sp>
            <p:nvSpPr>
              <p:cNvPr id="28" name="任意多边形: 形状 27"/>
              <p:cNvSpPr/>
              <p:nvPr/>
            </p:nvSpPr>
            <p:spPr>
              <a:xfrm>
                <a:off x="4534124" y="2132512"/>
                <a:ext cx="7458889" cy="3131299"/>
              </a:xfrm>
              <a:custGeom>
                <a:avLst/>
                <a:gdLst>
                  <a:gd name="connsiteX0" fmla="*/ 963469 w 6683760"/>
                  <a:gd name="connsiteY0" fmla="*/ 0 h 3131299"/>
                  <a:gd name="connsiteX1" fmla="*/ 6683760 w 6683760"/>
                  <a:gd name="connsiteY1" fmla="*/ 0 h 3131299"/>
                  <a:gd name="connsiteX2" fmla="*/ 6683760 w 6683760"/>
                  <a:gd name="connsiteY2" fmla="*/ 3131299 h 3131299"/>
                  <a:gd name="connsiteX3" fmla="*/ 0 w 6683760"/>
                  <a:gd name="connsiteY3" fmla="*/ 3131299 h 3131299"/>
                  <a:gd name="connsiteX4" fmla="*/ 72579 w 6683760"/>
                  <a:gd name="connsiteY4" fmla="*/ 2895419 h 3131299"/>
                  <a:gd name="connsiteX5" fmla="*/ 6447879 w 6683760"/>
                  <a:gd name="connsiteY5" fmla="*/ 2895419 h 3131299"/>
                  <a:gd name="connsiteX6" fmla="*/ 6447879 w 6683760"/>
                  <a:gd name="connsiteY6" fmla="*/ 235881 h 3131299"/>
                  <a:gd name="connsiteX7" fmla="*/ 890892 w 6683760"/>
                  <a:gd name="connsiteY7" fmla="*/ 235881 h 3131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3760" h="3131299">
                    <a:moveTo>
                      <a:pt x="963469" y="0"/>
                    </a:moveTo>
                    <a:lnTo>
                      <a:pt x="6683760" y="0"/>
                    </a:lnTo>
                    <a:lnTo>
                      <a:pt x="6683760" y="3131299"/>
                    </a:lnTo>
                    <a:lnTo>
                      <a:pt x="0" y="3131299"/>
                    </a:lnTo>
                    <a:lnTo>
                      <a:pt x="72579" y="2895419"/>
                    </a:lnTo>
                    <a:lnTo>
                      <a:pt x="6447879" y="2895419"/>
                    </a:lnTo>
                    <a:lnTo>
                      <a:pt x="6447879" y="235881"/>
                    </a:lnTo>
                    <a:lnTo>
                      <a:pt x="890892" y="235881"/>
                    </a:lnTo>
                    <a:close/>
                  </a:path>
                </a:pathLst>
              </a:custGeom>
              <a:solidFill>
                <a:schemeClr val="accent2"/>
              </a:solidFill>
              <a:ln w="73689" cap="flat">
                <a:solidFill>
                  <a:schemeClr val="accent1"/>
                </a:solidFill>
                <a:prstDash val="solid"/>
                <a:miter/>
              </a:ln>
              <a:effectLst>
                <a:outerShdw blurRad="63500" algn="ctr" rotWithShape="0">
                  <a:prstClr val="black">
                    <a:alpha val="40000"/>
                  </a:prstClr>
                </a:outerShdw>
              </a:effectLst>
            </p:spPr>
            <p:txBody>
              <a:bodyPr rtlCol="0" anchor="ctr"/>
              <a:lstStyle/>
              <a:p>
                <a:pPr defTabSz="914400">
                  <a:defRPr/>
                </a:pPr>
                <a:endParaRPr lang="zh-CN" altLang="en-US">
                  <a:solidFill>
                    <a:prstClr val="black"/>
                  </a:solidFill>
                  <a:cs typeface="+mn-ea"/>
                  <a:sym typeface="+mn-lt"/>
                </a:endParaRPr>
              </a:p>
            </p:txBody>
          </p:sp>
          <p:sp>
            <p:nvSpPr>
              <p:cNvPr id="35" name="矩形 34"/>
              <p:cNvSpPr/>
              <p:nvPr/>
            </p:nvSpPr>
            <p:spPr>
              <a:xfrm>
                <a:off x="12030563" y="2085826"/>
                <a:ext cx="393948" cy="32107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endParaRPr>
              </a:p>
            </p:txBody>
          </p:sp>
        </p:grpSp>
        <p:pic>
          <p:nvPicPr>
            <p:cNvPr id="30" name="图片 29"/>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10527649" y="4997845"/>
              <a:ext cx="1142352" cy="298718"/>
            </a:xfrm>
            <a:prstGeom prst="rect">
              <a:avLst/>
            </a:prstGeom>
          </p:spPr>
        </p:pic>
      </p:grpSp>
      <p:grpSp>
        <p:nvGrpSpPr>
          <p:cNvPr id="40" name="组合 39"/>
          <p:cNvGrpSpPr/>
          <p:nvPr/>
        </p:nvGrpSpPr>
        <p:grpSpPr>
          <a:xfrm>
            <a:off x="9596416" y="6174149"/>
            <a:ext cx="2372205" cy="931022"/>
            <a:chOff x="8622168" y="6183259"/>
            <a:chExt cx="2372205" cy="931022"/>
          </a:xfrm>
        </p:grpSpPr>
        <p:pic>
          <p:nvPicPr>
            <p:cNvPr id="32" name="图片 31"/>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20000"/>
                      </a14:imgEffect>
                      <a14:imgEffect>
                        <a14:colorTemperature colorTemp="11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0124629" y="6183259"/>
              <a:ext cx="869744" cy="931022"/>
            </a:xfrm>
            <a:prstGeom prst="rect">
              <a:avLst/>
            </a:prstGeom>
          </p:spPr>
        </p:pic>
        <p:sp>
          <p:nvSpPr>
            <p:cNvPr id="33" name="文本框 32"/>
            <p:cNvSpPr txBox="1"/>
            <p:nvPr/>
          </p:nvSpPr>
          <p:spPr>
            <a:xfrm>
              <a:off x="8622168" y="6498532"/>
              <a:ext cx="2143759"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914400" hangingPunct="0"/>
              <a:r>
                <a:rPr lang="zh-CN" altLang="en-US" sz="1200" dirty="0">
                  <a:solidFill>
                    <a:srgbClr val="0E5FB3"/>
                  </a:solidFill>
                  <a:latin typeface="黑体" panose="02010609060101010101" pitchFamily="49" charset="-122"/>
                  <a:ea typeface="黑体" panose="02010609060101010101" pitchFamily="49" charset="-122"/>
                  <a:sym typeface="Calibri" panose="020F0502020204030204"/>
                </a:rPr>
                <a:t>合作企业与技术支持：</a:t>
              </a:r>
            </a:p>
          </p:txBody>
        </p:sp>
      </p:grpSp>
      <p:sp>
        <p:nvSpPr>
          <p:cNvPr id="15" name="文本框 25"/>
          <p:cNvSpPr txBox="1"/>
          <p:nvPr/>
        </p:nvSpPr>
        <p:spPr>
          <a:xfrm>
            <a:off x="4288774" y="3154394"/>
            <a:ext cx="8432721" cy="110680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kumimoji="1" lang="zh-CN" altLang="en-US" sz="6600" b="1" i="1" spc="300" dirty="0">
                <a:solidFill>
                  <a:srgbClr val="FFFFFF"/>
                </a:solidFill>
                <a:latin typeface="黑体" panose="02010609060101010101" pitchFamily="49" charset="-122"/>
                <a:ea typeface="黑体" panose="02010609060101010101" pitchFamily="49" charset="-122"/>
                <a:cs typeface="+mn-ea"/>
                <a:sym typeface="+mn-lt"/>
              </a:rPr>
              <a:t>实施出库作业</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par>
                                <p:cTn id="8" presetID="22" presetClass="entr" presetSubtype="2" fill="hold" nodeType="withEffect">
                                  <p:stCondLst>
                                    <p:cond delay="250"/>
                                  </p:stCondLst>
                                  <p:childTnLst>
                                    <p:set>
                                      <p:cBhvr>
                                        <p:cTn id="9" dur="1" fill="hold">
                                          <p:stCondLst>
                                            <p:cond delay="0"/>
                                          </p:stCondLst>
                                        </p:cTn>
                                        <p:tgtEl>
                                          <p:spTgt spid="38"/>
                                        </p:tgtEl>
                                        <p:attrNameLst>
                                          <p:attrName>style.visibility</p:attrName>
                                        </p:attrNameLst>
                                      </p:cBhvr>
                                      <p:to>
                                        <p:strVal val="visible"/>
                                      </p:to>
                                    </p:set>
                                    <p:animEffect transition="in" filter="wipe(right)">
                                      <p:cBhvr>
                                        <p:cTn id="10" dur="1000"/>
                                        <p:tgtEl>
                                          <p:spTgt spid="38"/>
                                        </p:tgtEl>
                                      </p:cBhvr>
                                    </p:animEffect>
                                  </p:childTnLst>
                                </p:cTn>
                              </p:par>
                            </p:childTnLst>
                          </p:cTn>
                        </p:par>
                        <p:par>
                          <p:cTn id="11" fill="hold">
                            <p:stCondLst>
                              <p:cond delay="1250"/>
                            </p:stCondLst>
                            <p:childTnLst>
                              <p:par>
                                <p:cTn id="12" presetID="53" presetClass="entr" presetSubtype="16"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p:cTn id="39" dur="500" fill="hold"/>
                                        <p:tgtEl>
                                          <p:spTgt spid="41"/>
                                        </p:tgtEl>
                                        <p:attrNameLst>
                                          <p:attrName>ppt_w</p:attrName>
                                        </p:attrNameLst>
                                      </p:cBhvr>
                                      <p:tavLst>
                                        <p:tav tm="0">
                                          <p:val>
                                            <p:fltVal val="0"/>
                                          </p:val>
                                        </p:tav>
                                        <p:tav tm="100000">
                                          <p:val>
                                            <p:strVal val="#ppt_w"/>
                                          </p:val>
                                        </p:tav>
                                      </p:tavLst>
                                    </p:anim>
                                    <p:anim calcmode="lin" valueType="num">
                                      <p:cBhvr>
                                        <p:cTn id="40" dur="500" fill="hold"/>
                                        <p:tgtEl>
                                          <p:spTgt spid="41"/>
                                        </p:tgtEl>
                                        <p:attrNameLst>
                                          <p:attrName>ppt_h</p:attrName>
                                        </p:attrNameLst>
                                      </p:cBhvr>
                                      <p:tavLst>
                                        <p:tav tm="0">
                                          <p:val>
                                            <p:fltVal val="0"/>
                                          </p:val>
                                        </p:tav>
                                        <p:tav tm="100000">
                                          <p:val>
                                            <p:strVal val="#ppt_h"/>
                                          </p:val>
                                        </p:tav>
                                      </p:tavLst>
                                    </p:anim>
                                    <p:animEffect transition="in" filter="fade">
                                      <p:cBhvr>
                                        <p:cTn id="41" dur="500"/>
                                        <p:tgtEl>
                                          <p:spTgt spid="4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p:cTn id="44" dur="500" fill="hold"/>
                                        <p:tgtEl>
                                          <p:spTgt spid="39"/>
                                        </p:tgtEl>
                                        <p:attrNameLst>
                                          <p:attrName>ppt_w</p:attrName>
                                        </p:attrNameLst>
                                      </p:cBhvr>
                                      <p:tavLst>
                                        <p:tav tm="0">
                                          <p:val>
                                            <p:fltVal val="0"/>
                                          </p:val>
                                        </p:tav>
                                        <p:tav tm="100000">
                                          <p:val>
                                            <p:strVal val="#ppt_w"/>
                                          </p:val>
                                        </p:tav>
                                      </p:tavLst>
                                    </p:anim>
                                    <p:anim calcmode="lin" valueType="num">
                                      <p:cBhvr>
                                        <p:cTn id="45" dur="500" fill="hold"/>
                                        <p:tgtEl>
                                          <p:spTgt spid="39"/>
                                        </p:tgtEl>
                                        <p:attrNameLst>
                                          <p:attrName>ppt_h</p:attrName>
                                        </p:attrNameLst>
                                      </p:cBhvr>
                                      <p:tavLst>
                                        <p:tav tm="0">
                                          <p:val>
                                            <p:fltVal val="0"/>
                                          </p:val>
                                        </p:tav>
                                        <p:tav tm="100000">
                                          <p:val>
                                            <p:strVal val="#ppt_h"/>
                                          </p:val>
                                        </p:tav>
                                      </p:tavLst>
                                    </p:anim>
                                    <p:animEffect transition="in" filter="fade">
                                      <p:cBhvr>
                                        <p:cTn id="46" dur="500"/>
                                        <p:tgtEl>
                                          <p:spTgt spid="39"/>
                                        </p:tgtEl>
                                      </p:cBhvr>
                                    </p:animEffect>
                                  </p:childTnLst>
                                </p:cTn>
                              </p:par>
                              <p:par>
                                <p:cTn id="47" presetID="53" presetClass="entr" presetSubtype="16"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anim calcmode="lin" valueType="num">
                                      <p:cBhvr>
                                        <p:cTn id="56" dur="500" fill="hold"/>
                                        <p:tgtEl>
                                          <p:spTgt spid="2"/>
                                        </p:tgtEl>
                                        <p:attrNameLst>
                                          <p:attrName>ppt_x</p:attrName>
                                        </p:attrNameLst>
                                      </p:cBhvr>
                                      <p:tavLst>
                                        <p:tav tm="0">
                                          <p:val>
                                            <p:strVal val="#ppt_x"/>
                                          </p:val>
                                        </p:tav>
                                        <p:tav tm="100000">
                                          <p:val>
                                            <p:strVal val="#ppt_x"/>
                                          </p:val>
                                        </p:tav>
                                      </p:tavLst>
                                    </p:anim>
                                    <p:anim calcmode="lin" valueType="num">
                                      <p:cBhvr>
                                        <p:cTn id="57" dur="500" fill="hold"/>
                                        <p:tgtEl>
                                          <p:spTgt spid="2"/>
                                        </p:tgtEl>
                                        <p:attrNameLst>
                                          <p:attrName>ppt_y</p:attrName>
                                        </p:attrNameLst>
                                      </p:cBhvr>
                                      <p:tavLst>
                                        <p:tav tm="0">
                                          <p:val>
                                            <p:strVal val="#ppt_y+.1"/>
                                          </p:val>
                                        </p:tav>
                                        <p:tav tm="100000">
                                          <p:val>
                                            <p:strVal val="#ppt_y"/>
                                          </p:val>
                                        </p:tav>
                                      </p:tavLst>
                                    </p:anim>
                                  </p:childTnLst>
                                </p:cTn>
                              </p:par>
                            </p:childTnLst>
                          </p:cTn>
                        </p:par>
                        <p:par>
                          <p:cTn id="58" fill="hold">
                            <p:stCondLst>
                              <p:cond delay="2250"/>
                            </p:stCondLst>
                            <p:childTnLst>
                              <p:par>
                                <p:cTn id="59" presetID="22" presetClass="entr" presetSubtype="8"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16" grpId="0" bldLvl="0" animBg="1"/>
      <p:bldP spid="22" grpId="0" bldLvl="0" animBg="1"/>
      <p:bldP spid="24" grpId="0" bldLvl="0" animBg="1"/>
      <p:bldP spid="26" grpId="0" bldLvl="0" animBg="1"/>
      <p:bldP spid="39" grpId="0" bldLvl="0" animBg="1"/>
      <p:bldP spid="41" grpId="0" bldLvl="0" animBg="1"/>
      <p:bldP spid="2" grpId="0"/>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240665" y="1435739"/>
            <a:ext cx="3916680" cy="429895"/>
          </a:xfrm>
          <a:prstGeom prst="rect">
            <a:avLst/>
          </a:prstGeom>
          <a:solidFill>
            <a:schemeClr val="bg2"/>
          </a:solidFill>
        </p:spPr>
        <p:txBody>
          <a:bodyPr wrap="square" rtlCol="0">
            <a:normAutofit/>
          </a:bodyPr>
          <a:lstStyle/>
          <a:p>
            <a:r>
              <a:rPr lang="en-US" altLang="zh-CN" sz="2200" b="1">
                <a:solidFill>
                  <a:srgbClr val="DB5558"/>
                </a:solidFill>
                <a:latin typeface="Times New Roman" panose="02020603050405020304" charset="0"/>
                <a:ea typeface="微软雅黑" panose="020B0503020204020204" pitchFamily="34" charset="-122"/>
                <a:cs typeface="Times New Roman" panose="02020603050405020304" charset="0"/>
              </a:rPr>
              <a:t>2. Order confirmation</a:t>
            </a:r>
            <a:endParaRPr lang="zh-CN" altLang="en-US" sz="2200" b="1" dirty="0">
              <a:solidFill>
                <a:srgbClr val="DB5558"/>
              </a:solidFill>
              <a:latin typeface="Times New Roman" panose="02020603050405020304" charset="0"/>
              <a:ea typeface="微软雅黑" panose="020B0503020204020204" pitchFamily="34" charset="-122"/>
              <a:cs typeface="Times New Roman" panose="02020603050405020304" charset="0"/>
            </a:endParaRPr>
          </a:p>
        </p:txBody>
      </p:sp>
      <p:sp>
        <p:nvSpPr>
          <p:cNvPr id="4" name="文本框 3"/>
          <p:cNvSpPr txBox="1"/>
          <p:nvPr/>
        </p:nvSpPr>
        <p:spPr>
          <a:xfrm>
            <a:off x="766445" y="1951990"/>
            <a:ext cx="9136380" cy="3415030"/>
          </a:xfrm>
          <a:prstGeom prst="rect">
            <a:avLst/>
          </a:prstGeom>
          <a:noFill/>
        </p:spPr>
        <p:txBody>
          <a:bodyPr wrap="square" rtlCol="0" anchor="t">
            <a:normAutofit/>
          </a:bodyPr>
          <a:lstStyle/>
          <a:p>
            <a:pPr indent="528955" algn="just" fontAlgn="auto">
              <a:lnSpc>
                <a:spcPct val="180000"/>
              </a:lnSpc>
              <a:buNone/>
            </a:pPr>
            <a:r>
              <a:rPr lang="en-US" altLang="zh-CN" sz="1495">
                <a:latin typeface="Times New Roman" panose="02020603050405020304" charset="0"/>
                <a:ea typeface="微软雅黑" panose="020B0503020204020204" pitchFamily="34" charset="-122"/>
                <a:cs typeface="Times New Roman" panose="02020603050405020304" charset="0"/>
                <a:sym typeface="+mn-ea"/>
              </a:rPr>
              <a:t>After the arrival of the order information, the warehouse department needs to carry out order confirmation, the main confirmation includes:</a:t>
            </a:r>
            <a:endParaRPr lang="zh-CN" altLang="en-US" sz="1495" dirty="0">
              <a:latin typeface="Times New Roman" panose="02020603050405020304" charset="0"/>
              <a:ea typeface="微软雅黑" panose="020B0503020204020204" pitchFamily="34" charset="-122"/>
              <a:cs typeface="Times New Roman" panose="02020603050405020304" charset="0"/>
              <a:sym typeface="+mn-ea"/>
            </a:endParaRPr>
          </a:p>
          <a:p>
            <a:pPr indent="528955" algn="just" fontAlgn="auto">
              <a:lnSpc>
                <a:spcPct val="180000"/>
              </a:lnSpc>
              <a:buNone/>
            </a:pPr>
            <a:r>
              <a:rPr lang="en-US" altLang="en-US" sz="1495">
                <a:latin typeface="Times New Roman" panose="02020603050405020304" charset="0"/>
                <a:ea typeface="微软雅黑" panose="020B0503020204020204" pitchFamily="34" charset="-122"/>
                <a:cs typeface="Times New Roman" panose="02020603050405020304" charset="0"/>
                <a:sym typeface="+mn-ea"/>
              </a:rPr>
              <a:t>①Ordering information: mainly includes customer name, customer code, goods name, commodity number, pick-up quantity, goods specifications and date of shipment.</a:t>
            </a:r>
            <a:endParaRPr lang="zh-CN" altLang="en-US" sz="1495" dirty="0">
              <a:latin typeface="Times New Roman" panose="02020603050405020304" charset="0"/>
              <a:ea typeface="微软雅黑" panose="020B0503020204020204" pitchFamily="34" charset="-122"/>
              <a:cs typeface="Times New Roman" panose="02020603050405020304" charset="0"/>
              <a:sym typeface="+mn-ea"/>
            </a:endParaRPr>
          </a:p>
          <a:p>
            <a:pPr indent="528955" algn="just" fontAlgn="auto">
              <a:lnSpc>
                <a:spcPct val="180000"/>
              </a:lnSpc>
              <a:buNone/>
            </a:pPr>
            <a:r>
              <a:rPr lang="en-US" altLang="en-US" sz="1495">
                <a:latin typeface="Times New Roman" panose="02020603050405020304" charset="0"/>
                <a:ea typeface="微软雅黑" panose="020B0503020204020204" pitchFamily="34" charset="-122"/>
                <a:cs typeface="Times New Roman" panose="02020603050405020304" charset="0"/>
                <a:sym typeface="+mn-ea"/>
              </a:rPr>
              <a:t>②Customer credit: In general, the distribution center is the first delivery, and then monthly settlement of payments, so the customer's credit is particularly important. According to the credit performance of the customer, the credit limit is assigned to the customer, and if the credit limit is exceeded, the order is classified as invalid.</a:t>
            </a:r>
            <a:endParaRPr lang="zh-CN" altLang="en-US" sz="1495" dirty="0">
              <a:latin typeface="Times New Roman" panose="02020603050405020304" charset="0"/>
              <a:ea typeface="微软雅黑" panose="020B0503020204020204" pitchFamily="34" charset="-122"/>
              <a:cs typeface="Times New Roman" panose="02020603050405020304" charset="0"/>
              <a:sym typeface="+mn-ea"/>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21" y="30931"/>
            <a:ext cx="413439" cy="370436"/>
          </a:xfrm>
          <a:prstGeom prst="rect">
            <a:avLst/>
          </a:prstGeom>
        </p:spPr>
      </p:pic>
      <p:sp>
        <p:nvSpPr>
          <p:cNvPr id="5" name="文本框 4">
            <a:extLst>
              <a:ext uri="{FF2B5EF4-FFF2-40B4-BE49-F238E27FC236}">
                <a16:creationId xmlns:a16="http://schemas.microsoft.com/office/drawing/2014/main" id="{148F7BEC-501D-556A-37ED-BDC38DFBF436}"/>
              </a:ext>
            </a:extLst>
          </p:cNvPr>
          <p:cNvSpPr txBox="1"/>
          <p:nvPr/>
        </p:nvSpPr>
        <p:spPr>
          <a:xfrm>
            <a:off x="928302" y="-23257"/>
            <a:ext cx="6094970" cy="369332"/>
          </a:xfrm>
          <a:prstGeom prst="rect">
            <a:avLst/>
          </a:prstGeom>
          <a:noFill/>
        </p:spPr>
        <p:txBody>
          <a:bodyPr wrap="square">
            <a:spAutoFit/>
          </a:bodyPr>
          <a:lstStyle/>
          <a:p>
            <a:pPr algn="l" defTabSz="914400">
              <a:defRPr/>
            </a:pPr>
            <a:r>
              <a:rPr lang="et-EE" altLang="zh-CN" sz="1800" b="1" spc="250" dirty="0">
                <a:solidFill>
                  <a:srgbClr val="FFFFFF"/>
                </a:solidFill>
                <a:latin typeface="Times New Roman" panose="02020603050405020304" charset="0"/>
                <a:ea typeface="黑体" panose="02010609060101010101" pitchFamily="49" charset="-122"/>
                <a:cs typeface="Times New Roman" panose="02020603050405020304" charset="0"/>
              </a:rPr>
              <a:t>Preparation of outbound</a:t>
            </a:r>
            <a:r>
              <a:rPr lang="en-US" altLang="et-EE" sz="1800" b="1" spc="250" dirty="0">
                <a:solidFill>
                  <a:srgbClr val="FFFFFF"/>
                </a:solidFill>
                <a:latin typeface="Times New Roman" panose="02020603050405020304" charset="0"/>
                <a:ea typeface="黑体" panose="02010609060101010101" pitchFamily="49" charset="-122"/>
                <a:cs typeface="Times New Roman" panose="02020603050405020304" charset="0"/>
              </a:rPr>
              <a:t> </a:t>
            </a:r>
            <a:r>
              <a:rPr lang="et-EE" altLang="zh-CN" sz="1800" b="1" spc="250" dirty="0">
                <a:solidFill>
                  <a:srgbClr val="FFFFFF"/>
                </a:solidFill>
                <a:latin typeface="Times New Roman" panose="02020603050405020304" charset="0"/>
                <a:ea typeface="黑体" panose="02010609060101010101" pitchFamily="49" charset="-122"/>
                <a:cs typeface="Times New Roman" panose="02020603050405020304" charset="0"/>
              </a:rPr>
              <a:t>operations</a:t>
            </a:r>
            <a:endParaRPr lang="zh-CN" altLang="en-US" sz="1800" b="1" spc="250" dirty="0">
              <a:solidFill>
                <a:srgbClr val="FFFFFF"/>
              </a:solidFill>
              <a:latin typeface="Times New Roman" panose="02020603050405020304" charset="0"/>
              <a:ea typeface="黑体" panose="02010609060101010101" pitchFamily="49" charset="-122"/>
              <a:cs typeface="Times New Roman" panose="02020603050405020304" charset="0"/>
            </a:endParaRP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114110" y="548640"/>
            <a:ext cx="10114915" cy="866140"/>
          </a:xfrm>
        </p:spPr>
        <p:txBody>
          <a:bodyPr/>
          <a:lstStyle/>
          <a:p>
            <a:pPr algn="ctr">
              <a:lnSpc>
                <a:spcPct val="150000"/>
              </a:lnSpc>
            </a:pPr>
            <a:r>
              <a:rPr lang="zh-CN" altLang="en-US" sz="2800" b="1" dirty="0">
                <a:solidFill>
                  <a:srgbClr val="1B2F47"/>
                </a:solidFill>
                <a:latin typeface="微软雅黑" panose="020B0503020204020204" pitchFamily="34" charset="-122"/>
                <a:ea typeface="微软雅黑" panose="020B0503020204020204" pitchFamily="34" charset="-122"/>
                <a:cs typeface="黑体" panose="02010609060101010101" pitchFamily="49" charset="-122"/>
                <a:sym typeface="+mn-ea"/>
              </a:rPr>
              <a:t>二、制定库存分配计划</a:t>
            </a:r>
          </a:p>
        </p:txBody>
      </p:sp>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8" name="灯片编号占位符 7"/>
          <p:cNvSpPr>
            <a:spLocks noGrp="1"/>
          </p:cNvSpPr>
          <p:nvPr>
            <p:ph type="sldNum" sz="quarter" idx="4294967295"/>
          </p:nvPr>
        </p:nvSpPr>
        <p:spPr>
          <a:xfrm>
            <a:off x="11419840" y="6276344"/>
            <a:ext cx="518160" cy="487045"/>
          </a:xfrm>
        </p:spPr>
        <p:txBody>
          <a:bodyPr/>
          <a:lstStyle/>
          <a:p>
            <a:fld id="{51CE5C07-9C33-4F8C-BCBD-86A988EB5556}" type="slidenum">
              <a:rPr lang="zh-CN" altLang="en-US" smtClean="0"/>
              <a:t>11</a:t>
            </a:fld>
            <a:endParaRPr lang="zh-CN" altLang="en-US"/>
          </a:p>
        </p:txBody>
      </p:sp>
      <p:sp>
        <p:nvSpPr>
          <p:cNvPr id="4" name="文本框 3"/>
          <p:cNvSpPr txBox="1"/>
          <p:nvPr/>
        </p:nvSpPr>
        <p:spPr>
          <a:xfrm>
            <a:off x="321945" y="1301750"/>
            <a:ext cx="11025505" cy="5077460"/>
          </a:xfrm>
          <a:prstGeom prst="rect">
            <a:avLst/>
          </a:prstGeom>
          <a:noFill/>
        </p:spPr>
        <p:txBody>
          <a:bodyPr wrap="square" rtlCol="0" anchor="t">
            <a:spAutoFit/>
          </a:bodyPr>
          <a:lstStyle/>
          <a:p>
            <a:pPr indent="528955" algn="just" fontAlgn="auto">
              <a:lnSpc>
                <a:spcPct val="200000"/>
              </a:lnSpc>
              <a:buNone/>
            </a:pPr>
            <a:r>
              <a:rPr lang="en-US" altLang="zh-CN">
                <a:latin typeface="微软雅黑" panose="020B0503020204020204" pitchFamily="34" charset="-122"/>
                <a:ea typeface="微软雅黑" panose="020B0503020204020204" pitchFamily="34" charset="-122"/>
                <a:sym typeface="+mn-ea"/>
              </a:rPr>
              <a:t>1.</a:t>
            </a:r>
            <a:r>
              <a:rPr lang="zh-CN" altLang="en-US">
                <a:latin typeface="微软雅黑" panose="020B0503020204020204" pitchFamily="34" charset="-122"/>
                <a:ea typeface="微软雅黑" panose="020B0503020204020204" pitchFamily="34" charset="-122"/>
                <a:sym typeface="+mn-ea"/>
              </a:rPr>
              <a:t>库存查询</a:t>
            </a:r>
          </a:p>
          <a:p>
            <a:pPr indent="528955" algn="just" fontAlgn="auto">
              <a:lnSpc>
                <a:spcPct val="200000"/>
              </a:lnSpc>
              <a:buNone/>
            </a:pPr>
            <a:r>
              <a:rPr lang="zh-CN" altLang="en-US">
                <a:latin typeface="微软雅黑" panose="020B0503020204020204" pitchFamily="34" charset="-122"/>
                <a:ea typeface="微软雅黑" panose="020B0503020204020204" pitchFamily="34" charset="-122"/>
                <a:sym typeface="+mn-ea"/>
              </a:rPr>
              <a:t>存货查询是指检查库存状况，包括库存是否有客户需要的货物品种和数量，以及是否有能力在规定的日期完成配送。</a:t>
            </a:r>
          </a:p>
          <a:p>
            <a:pPr indent="528955" algn="just" fontAlgn="auto">
              <a:lnSpc>
                <a:spcPct val="200000"/>
              </a:lnSpc>
              <a:buNone/>
            </a:pPr>
            <a:r>
              <a:rPr lang="en-US" altLang="zh-CN">
                <a:latin typeface="微软雅黑" panose="020B0503020204020204" pitchFamily="34" charset="-122"/>
                <a:ea typeface="微软雅黑" panose="020B0503020204020204" pitchFamily="34" charset="-122"/>
                <a:sym typeface="+mn-ea"/>
              </a:rPr>
              <a:t>2</a:t>
            </a:r>
            <a:r>
              <a:rPr lang="zh-CN" altLang="en-US">
                <a:latin typeface="微软雅黑" panose="020B0503020204020204" pitchFamily="34" charset="-122"/>
                <a:ea typeface="微软雅黑" panose="020B0503020204020204" pitchFamily="34" charset="-122"/>
                <a:sym typeface="+mn-ea"/>
              </a:rPr>
              <a:t>．库存分配</a:t>
            </a:r>
          </a:p>
          <a:p>
            <a:pPr indent="528955" algn="just" fontAlgn="auto">
              <a:lnSpc>
                <a:spcPct val="200000"/>
              </a:lnSpc>
              <a:buNone/>
            </a:pPr>
            <a:r>
              <a:rPr lang="zh-CN" altLang="en-US">
                <a:latin typeface="微软雅黑" panose="020B0503020204020204" pitchFamily="34" charset="-122"/>
                <a:ea typeface="微软雅黑" panose="020B0503020204020204" pitchFamily="34" charset="-122"/>
                <a:sym typeface="+mn-ea"/>
              </a:rPr>
              <a:t>订单分配的方式有两种：一是单一订单分配，适用于追求时效的大客户；二是批次订单分配，就是把收到的订单按不同时间段集成一批，统一分配，适用于需求量少的普通客户。库存充足时，无论哪种方式都能够有效保证客户的需求。库存不足时单一订单会按时间顺序进行优先分配，而批次订单则需要考虑客户的交易规模、信用状况等因素进行分配。对于无法满足需求的订单，需要与客户做好沟通协调，寻求妥善的处理方法。</a:t>
            </a: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4110" y="548640"/>
            <a:ext cx="10114915" cy="866140"/>
          </a:xfrm>
        </p:spPr>
        <p:txBody>
          <a:bodyPr>
            <a:noAutofit/>
          </a:bodyPr>
          <a:lstStyle/>
          <a:p>
            <a:pPr algn="ctr">
              <a:lnSpc>
                <a:spcPct val="150000"/>
              </a:lnSpc>
            </a:pPr>
            <a:r>
              <a:rPr lang="en-US" altLang="zh-CN" sz="2800" b="1">
                <a:solidFill>
                  <a:srgbClr val="1B2F47"/>
                </a:solidFill>
                <a:latin typeface="Times New Roman" panose="02020603050405020304" charset="0"/>
                <a:ea typeface="微软雅黑" panose="020B0503020204020204" pitchFamily="34" charset="-122"/>
                <a:cs typeface="Times New Roman" panose="02020603050405020304" charset="0"/>
                <a:sym typeface="+mn-ea"/>
              </a:rPr>
              <a:t>Ⅱ. </a:t>
            </a:r>
            <a:r>
              <a:rPr lang="en-US" altLang="zh-CN" sz="2800" b="1" dirty="0">
                <a:solidFill>
                  <a:srgbClr val="1B2F47"/>
                </a:solidFill>
                <a:latin typeface="Times New Roman" panose="02020603050405020304" charset="0"/>
                <a:ea typeface="微软雅黑" panose="020B0503020204020204" pitchFamily="34" charset="-122"/>
                <a:cs typeface="Times New Roman" panose="02020603050405020304" charset="0"/>
                <a:sym typeface="+mn-ea"/>
              </a:rPr>
              <a:t>Develop the inventory allocation plan</a:t>
            </a:r>
          </a:p>
        </p:txBody>
      </p:sp>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8" name="灯片编号占位符 7"/>
          <p:cNvSpPr>
            <a:spLocks noGrp="1"/>
          </p:cNvSpPr>
          <p:nvPr>
            <p:ph type="sldNum" sz="quarter" idx="12"/>
          </p:nvPr>
        </p:nvSpPr>
        <p:spPr/>
        <p:txBody>
          <a:bodyPr wrap="square">
            <a:normAutofit/>
          </a:bodyPr>
          <a:lstStyle/>
          <a:p>
            <a:fld id="{51CE5C07-9C33-4F8C-BCBD-86A988EB5556}" type="slidenum">
              <a:rPr lang="zh-CN" altLang="en-US" smtClean="0"/>
              <a:t>12</a:t>
            </a:fld>
            <a:endParaRPr lang="zh-CN" altLang="en-US"/>
          </a:p>
        </p:txBody>
      </p:sp>
      <p:sp>
        <p:nvSpPr>
          <p:cNvPr id="4" name="文本框 3"/>
          <p:cNvSpPr txBox="1"/>
          <p:nvPr/>
        </p:nvSpPr>
        <p:spPr>
          <a:xfrm>
            <a:off x="321945" y="1301750"/>
            <a:ext cx="11025505" cy="5077460"/>
          </a:xfrm>
          <a:prstGeom prst="rect">
            <a:avLst/>
          </a:prstGeom>
          <a:noFill/>
        </p:spPr>
        <p:txBody>
          <a:bodyPr wrap="square" rtlCol="0" anchor="t">
            <a:normAutofit/>
          </a:bodyPr>
          <a:lstStyle/>
          <a:p>
            <a:pPr indent="528955" algn="just" fontAlgn="auto">
              <a:lnSpc>
                <a:spcPct val="200000"/>
              </a:lnSpc>
              <a:buNone/>
            </a:pPr>
            <a:r>
              <a:rPr lang="en-US" altLang="zh-CN" sz="1460">
                <a:latin typeface="Times New Roman" panose="02020603050405020304" charset="0"/>
                <a:ea typeface="微软雅黑" panose="020B0503020204020204" pitchFamily="34" charset="-122"/>
                <a:cs typeface="Times New Roman" panose="02020603050405020304" charset="0"/>
                <a:sym typeface="+mn-ea"/>
              </a:rPr>
              <a:t>1. Inventory inquiries</a:t>
            </a:r>
            <a:endParaRPr lang="zh-CN" altLang="en-US" sz="1460">
              <a:latin typeface="Times New Roman" panose="02020603050405020304" charset="0"/>
              <a:ea typeface="微软雅黑" panose="020B0503020204020204" pitchFamily="34" charset="-122"/>
              <a:cs typeface="Times New Roman" panose="02020603050405020304" charset="0"/>
              <a:sym typeface="+mn-ea"/>
            </a:endParaRPr>
          </a:p>
          <a:p>
            <a:pPr indent="528955" algn="just" fontAlgn="auto">
              <a:lnSpc>
                <a:spcPct val="200000"/>
              </a:lnSpc>
              <a:buNone/>
            </a:pPr>
            <a:r>
              <a:rPr lang="en-US" altLang="zh-CN" sz="1460">
                <a:latin typeface="Times New Roman" panose="02020603050405020304" charset="0"/>
                <a:ea typeface="微软雅黑" panose="020B0503020204020204" pitchFamily="34" charset="-122"/>
                <a:cs typeface="Times New Roman" panose="02020603050405020304" charset="0"/>
                <a:sym typeface="+mn-ea"/>
              </a:rPr>
              <a:t>Inventory inquiry refers to the checking of inventory status, including the availability of goods in stock in the varieties and quantities required by the customer and the ability to complete the delivery by the specified date.</a:t>
            </a:r>
            <a:endParaRPr lang="zh-CN" altLang="en-US" sz="1460">
              <a:latin typeface="Times New Roman" panose="02020603050405020304" charset="0"/>
              <a:ea typeface="微软雅黑" panose="020B0503020204020204" pitchFamily="34" charset="-122"/>
              <a:cs typeface="Times New Roman" panose="02020603050405020304" charset="0"/>
              <a:sym typeface="+mn-ea"/>
            </a:endParaRPr>
          </a:p>
          <a:p>
            <a:pPr indent="528955" algn="just" fontAlgn="auto">
              <a:lnSpc>
                <a:spcPct val="200000"/>
              </a:lnSpc>
              <a:buNone/>
            </a:pPr>
            <a:r>
              <a:rPr lang="en-US" altLang="zh-CN" sz="1460">
                <a:latin typeface="Times New Roman" panose="02020603050405020304" charset="0"/>
                <a:ea typeface="微软雅黑" panose="020B0503020204020204" pitchFamily="34" charset="-122"/>
                <a:cs typeface="Times New Roman" panose="02020603050405020304" charset="0"/>
                <a:sym typeface="+mn-ea"/>
              </a:rPr>
              <a:t>2. Inventory allocation</a:t>
            </a:r>
          </a:p>
          <a:p>
            <a:pPr indent="528955" algn="just" fontAlgn="auto">
              <a:lnSpc>
                <a:spcPct val="200000"/>
              </a:lnSpc>
              <a:buNone/>
            </a:pPr>
            <a:r>
              <a:rPr lang="en-US" altLang="zh-CN" sz="1460">
                <a:latin typeface="Times New Roman" panose="02020603050405020304" charset="0"/>
                <a:ea typeface="微软雅黑" panose="020B0503020204020204" pitchFamily="34" charset="-122"/>
                <a:cs typeface="Times New Roman" panose="02020603050405020304" charset="0"/>
                <a:sym typeface="+mn-ea"/>
              </a:rPr>
              <a:t>There are two ways of order allocation: one is a single order allocation, applicable to the pursuit of time-sensitive large customers; the second is the batch order allocation, that is, the orders received by the different time periods of integration of a batch of unified allocation, applicable to ordinary customers with low demand. When the inventory is sufficient, either way can effectively ensure customer demand. When the inventory is insufficient, single orders will be prioritized in chronological order, while batch orders need to be allocated, taking into account the customer's transaction size, credit status and other factors. For orders that cannot be fulfilled, it is necessary to communicate and coordinate with the customer to find a proper way to deal with them.</a:t>
            </a:r>
            <a:endParaRPr lang="zh-CN" altLang="en-US" sz="1460">
              <a:latin typeface="Times New Roman" panose="02020603050405020304" charset="0"/>
              <a:ea typeface="微软雅黑" panose="020B0503020204020204" pitchFamily="34" charset="-122"/>
              <a:cs typeface="Times New Roman" panose="02020603050405020304" charset="0"/>
              <a:sym typeface="+mn-ea"/>
            </a:endParaRPr>
          </a:p>
        </p:txBody>
      </p:sp>
      <p:sp>
        <p:nvSpPr>
          <p:cNvPr id="5" name="文本框 4">
            <a:extLst>
              <a:ext uri="{FF2B5EF4-FFF2-40B4-BE49-F238E27FC236}">
                <a16:creationId xmlns:a16="http://schemas.microsoft.com/office/drawing/2014/main" id="{B26FFEFF-6C7A-6358-CEEB-2A58AB2526CD}"/>
              </a:ext>
            </a:extLst>
          </p:cNvPr>
          <p:cNvSpPr txBox="1"/>
          <p:nvPr/>
        </p:nvSpPr>
        <p:spPr>
          <a:xfrm>
            <a:off x="928302" y="-23257"/>
            <a:ext cx="6094970" cy="369332"/>
          </a:xfrm>
          <a:prstGeom prst="rect">
            <a:avLst/>
          </a:prstGeom>
          <a:noFill/>
        </p:spPr>
        <p:txBody>
          <a:bodyPr wrap="square">
            <a:spAutoFit/>
          </a:bodyPr>
          <a:lstStyle/>
          <a:p>
            <a:pPr algn="l" defTabSz="914400">
              <a:defRPr/>
            </a:pPr>
            <a:r>
              <a:rPr lang="et-EE" altLang="zh-CN" sz="1800" b="1" spc="250" dirty="0">
                <a:solidFill>
                  <a:srgbClr val="FFFFFF"/>
                </a:solidFill>
                <a:latin typeface="Times New Roman" panose="02020603050405020304" charset="0"/>
                <a:ea typeface="黑体" panose="02010609060101010101" pitchFamily="49" charset="-122"/>
                <a:cs typeface="Times New Roman" panose="02020603050405020304" charset="0"/>
              </a:rPr>
              <a:t>Preparation of outbound</a:t>
            </a:r>
            <a:r>
              <a:rPr lang="en-US" altLang="et-EE" sz="1800" b="1" spc="250" dirty="0">
                <a:solidFill>
                  <a:srgbClr val="FFFFFF"/>
                </a:solidFill>
                <a:latin typeface="Times New Roman" panose="02020603050405020304" charset="0"/>
                <a:ea typeface="黑体" panose="02010609060101010101" pitchFamily="49" charset="-122"/>
                <a:cs typeface="Times New Roman" panose="02020603050405020304" charset="0"/>
              </a:rPr>
              <a:t> </a:t>
            </a:r>
            <a:r>
              <a:rPr lang="et-EE" altLang="zh-CN" sz="1800" b="1" spc="250" dirty="0">
                <a:solidFill>
                  <a:srgbClr val="FFFFFF"/>
                </a:solidFill>
                <a:latin typeface="Times New Roman" panose="02020603050405020304" charset="0"/>
                <a:ea typeface="黑体" panose="02010609060101010101" pitchFamily="49" charset="-122"/>
                <a:cs typeface="Times New Roman" panose="02020603050405020304" charset="0"/>
              </a:rPr>
              <a:t>operations</a:t>
            </a:r>
            <a:endParaRPr lang="zh-CN" altLang="en-US" sz="1800" b="1" spc="250" dirty="0">
              <a:solidFill>
                <a:srgbClr val="FFFFFF"/>
              </a:solidFill>
              <a:latin typeface="Times New Roman" panose="02020603050405020304" charset="0"/>
              <a:ea typeface="黑体" panose="02010609060101010101" pitchFamily="49" charset="-122"/>
              <a:cs typeface="Times New Roman" panose="02020603050405020304" charset="0"/>
            </a:endParaRP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114110" y="548640"/>
            <a:ext cx="10114915" cy="866140"/>
          </a:xfrm>
        </p:spPr>
        <p:txBody>
          <a:bodyPr/>
          <a:lstStyle/>
          <a:p>
            <a:pPr algn="ctr">
              <a:lnSpc>
                <a:spcPct val="150000"/>
              </a:lnSpc>
            </a:pPr>
            <a:r>
              <a:rPr lang="zh-CN" altLang="en-US" sz="2800" b="1" dirty="0">
                <a:solidFill>
                  <a:srgbClr val="1B2F47"/>
                </a:solidFill>
                <a:latin typeface="微软雅黑" panose="020B0503020204020204" pitchFamily="34" charset="-122"/>
                <a:ea typeface="微软雅黑" panose="020B0503020204020204" pitchFamily="34" charset="-122"/>
                <a:cs typeface="黑体" panose="02010609060101010101" pitchFamily="49" charset="-122"/>
                <a:sym typeface="+mn-ea"/>
              </a:rPr>
              <a:t>三、确定拣货方式</a:t>
            </a:r>
          </a:p>
        </p:txBody>
      </p:sp>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8" name="灯片编号占位符 7"/>
          <p:cNvSpPr>
            <a:spLocks noGrp="1"/>
          </p:cNvSpPr>
          <p:nvPr>
            <p:ph type="sldNum" sz="quarter" idx="4294967295"/>
          </p:nvPr>
        </p:nvSpPr>
        <p:spPr>
          <a:xfrm>
            <a:off x="11419840" y="6276344"/>
            <a:ext cx="518160" cy="487045"/>
          </a:xfrm>
        </p:spPr>
        <p:txBody>
          <a:bodyPr/>
          <a:lstStyle/>
          <a:p>
            <a:fld id="{51CE5C07-9C33-4F8C-BCBD-86A988EB5556}" type="slidenum">
              <a:rPr lang="zh-CN" altLang="en-US" smtClean="0"/>
              <a:t>13</a:t>
            </a:fld>
            <a:endParaRPr lang="zh-CN" altLang="en-US"/>
          </a:p>
        </p:txBody>
      </p:sp>
      <p:sp>
        <p:nvSpPr>
          <p:cNvPr id="4" name="文本框 3"/>
          <p:cNvSpPr txBox="1"/>
          <p:nvPr/>
        </p:nvSpPr>
        <p:spPr>
          <a:xfrm>
            <a:off x="321945" y="1301750"/>
            <a:ext cx="4893945" cy="3969385"/>
          </a:xfrm>
          <a:prstGeom prst="rect">
            <a:avLst/>
          </a:prstGeom>
          <a:noFill/>
        </p:spPr>
        <p:txBody>
          <a:bodyPr wrap="square" rtlCol="0" anchor="t">
            <a:spAutoFit/>
          </a:bodyPr>
          <a:lstStyle/>
          <a:p>
            <a:pPr indent="528955" algn="just" fontAlgn="auto">
              <a:lnSpc>
                <a:spcPct val="200000"/>
              </a:lnSpc>
              <a:buNone/>
            </a:pPr>
            <a:r>
              <a:rPr lang="zh-CN" altLang="en-US">
                <a:latin typeface="微软雅黑" panose="020B0503020204020204" pitchFamily="34" charset="-122"/>
                <a:ea typeface="微软雅黑" panose="020B0503020204020204" pitchFamily="34" charset="-122"/>
                <a:sym typeface="+mn-ea"/>
              </a:rPr>
              <a:t>根据客户订单品项、库存分布情况，以提高拣货效率、降低拣货成本为原则，确定拣货方式。</a:t>
            </a:r>
          </a:p>
          <a:p>
            <a:pPr indent="528955" algn="just" fontAlgn="auto">
              <a:lnSpc>
                <a:spcPct val="200000"/>
              </a:lnSpc>
              <a:buNone/>
            </a:pPr>
            <a:r>
              <a:rPr lang="en-US" altLang="zh-CN">
                <a:latin typeface="微软雅黑" panose="020B0503020204020204" pitchFamily="34" charset="-122"/>
                <a:ea typeface="微软雅黑" panose="020B0503020204020204" pitchFamily="34" charset="-122"/>
                <a:sym typeface="+mn-ea"/>
              </a:rPr>
              <a:t>1.</a:t>
            </a:r>
            <a:r>
              <a:rPr lang="zh-CN" altLang="en-US">
                <a:latin typeface="微软雅黑" panose="020B0503020204020204" pitchFamily="34" charset="-122"/>
                <a:ea typeface="微软雅黑" panose="020B0503020204020204" pitchFamily="34" charset="-122"/>
                <a:sym typeface="+mn-ea"/>
              </a:rPr>
              <a:t>订单拣取</a:t>
            </a:r>
          </a:p>
          <a:p>
            <a:pPr indent="528955" algn="just" fontAlgn="auto">
              <a:lnSpc>
                <a:spcPct val="200000"/>
              </a:lnSpc>
              <a:buNone/>
            </a:pPr>
            <a:r>
              <a:rPr lang="zh-CN" altLang="en-US">
                <a:latin typeface="微软雅黑" panose="020B0503020204020204" pitchFamily="34" charset="-122"/>
                <a:ea typeface="微软雅黑" panose="020B0503020204020204" pitchFamily="34" charset="-122"/>
                <a:sym typeface="+mn-ea"/>
              </a:rPr>
              <a:t>又称摘果法，订单拣取针对每份订单，分拣人员按照订单所列商品及数量，将商品从储存区域或分拣区域取出，然后集中在一起。</a:t>
            </a:r>
          </a:p>
        </p:txBody>
      </p:sp>
      <p:pic>
        <p:nvPicPr>
          <p:cNvPr id="232" name="图片 102"/>
          <p:cNvPicPr>
            <a:picLocks noChangeAspect="1"/>
          </p:cNvPicPr>
          <p:nvPr/>
        </p:nvPicPr>
        <p:blipFill>
          <a:blip r:embed="rId3"/>
          <a:stretch>
            <a:fillRect/>
          </a:stretch>
        </p:blipFill>
        <p:spPr>
          <a:xfrm>
            <a:off x="5781040" y="1301750"/>
            <a:ext cx="5158105" cy="3580765"/>
          </a:xfrm>
          <a:prstGeom prst="rect">
            <a:avLst/>
          </a:prstGeom>
          <a:noFill/>
          <a:ln>
            <a:noFill/>
          </a:ln>
        </p:spPr>
      </p:pic>
      <p:sp>
        <p:nvSpPr>
          <p:cNvPr id="13" name="文本框 12"/>
          <p:cNvSpPr txBox="1"/>
          <p:nvPr/>
        </p:nvSpPr>
        <p:spPr>
          <a:xfrm>
            <a:off x="7466330" y="5017135"/>
            <a:ext cx="3363595" cy="613410"/>
          </a:xfrm>
          <a:prstGeom prst="rect">
            <a:avLst/>
          </a:prstGeom>
          <a:noFill/>
        </p:spPr>
        <p:txBody>
          <a:bodyPr wrap="square" rtlCol="0" anchor="t">
            <a:noAutofit/>
          </a:bodyPr>
          <a:lstStyle/>
          <a:p>
            <a:pPr indent="0" algn="just" fontAlgn="auto">
              <a:lnSpc>
                <a:spcPct val="150000"/>
              </a:lnSpc>
            </a:pPr>
            <a:r>
              <a:rPr lang="zh-CN" altLang="en-US" sz="1600" dirty="0">
                <a:solidFill>
                  <a:srgbClr val="1B2F47"/>
                </a:solidFill>
                <a:latin typeface="微软雅黑" panose="020B0503020204020204" pitchFamily="34" charset="-122"/>
                <a:ea typeface="微软雅黑" panose="020B0503020204020204" pitchFamily="34" charset="-122"/>
                <a:sym typeface="+mn-ea"/>
              </a:rPr>
              <a:t>图</a:t>
            </a:r>
            <a:r>
              <a:rPr lang="en-US" altLang="zh-CN" sz="1600" dirty="0">
                <a:solidFill>
                  <a:srgbClr val="1B2F47"/>
                </a:solidFill>
                <a:latin typeface="微软雅黑" panose="020B0503020204020204" pitchFamily="34" charset="-122"/>
                <a:ea typeface="微软雅黑" panose="020B0503020204020204" pitchFamily="34" charset="-122"/>
                <a:sym typeface="+mn-ea"/>
              </a:rPr>
              <a:t>3.1.1 </a:t>
            </a:r>
            <a:r>
              <a:rPr lang="zh-CN" altLang="en-US" sz="1600" dirty="0">
                <a:solidFill>
                  <a:srgbClr val="1B2F47"/>
                </a:solidFill>
                <a:latin typeface="微软雅黑" panose="020B0503020204020204" pitchFamily="34" charset="-122"/>
                <a:ea typeface="微软雅黑" panose="020B0503020204020204" pitchFamily="34" charset="-122"/>
                <a:sym typeface="+mn-ea"/>
              </a:rPr>
              <a:t>订单拣取流程示意图</a:t>
            </a: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4110" y="548640"/>
            <a:ext cx="10114915" cy="866140"/>
          </a:xfrm>
        </p:spPr>
        <p:txBody>
          <a:bodyPr>
            <a:noAutofit/>
          </a:bodyPr>
          <a:lstStyle/>
          <a:p>
            <a:pPr algn="ctr">
              <a:lnSpc>
                <a:spcPct val="150000"/>
              </a:lnSpc>
            </a:pPr>
            <a:r>
              <a:rPr lang="en-US" altLang="zh-CN" sz="2800" b="1">
                <a:solidFill>
                  <a:srgbClr val="1B2F47"/>
                </a:solidFill>
                <a:latin typeface="Times New Roman" panose="02020603050405020304" charset="0"/>
                <a:ea typeface="微软雅黑" panose="020B0503020204020204" pitchFamily="34" charset="-122"/>
                <a:cs typeface="Times New Roman" panose="02020603050405020304" charset="0"/>
                <a:sym typeface="+mn-ea"/>
              </a:rPr>
              <a:t>Ⅲ. Determining the picking method</a:t>
            </a:r>
            <a:endParaRPr lang="zh-CN" altLang="en-US" sz="2800" b="1" dirty="0">
              <a:solidFill>
                <a:srgbClr val="1B2F47"/>
              </a:solidFill>
              <a:latin typeface="Times New Roman" panose="02020603050405020304" charset="0"/>
              <a:ea typeface="微软雅黑" panose="020B0503020204020204" pitchFamily="34" charset="-122"/>
              <a:cs typeface="Times New Roman" panose="02020603050405020304" charset="0"/>
              <a:sym typeface="+mn-ea"/>
            </a:endParaRPr>
          </a:p>
        </p:txBody>
      </p:sp>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8" name="灯片编号占位符 7"/>
          <p:cNvSpPr>
            <a:spLocks noGrp="1"/>
          </p:cNvSpPr>
          <p:nvPr>
            <p:ph type="sldNum" sz="quarter" idx="12"/>
          </p:nvPr>
        </p:nvSpPr>
        <p:spPr/>
        <p:txBody>
          <a:bodyPr wrap="square">
            <a:normAutofit/>
          </a:bodyPr>
          <a:lstStyle/>
          <a:p>
            <a:fld id="{51CE5C07-9C33-4F8C-BCBD-86A988EB5556}" type="slidenum">
              <a:rPr lang="zh-CN" altLang="en-US" smtClean="0"/>
              <a:t>14</a:t>
            </a:fld>
            <a:endParaRPr lang="zh-CN" altLang="en-US"/>
          </a:p>
        </p:txBody>
      </p:sp>
      <p:sp>
        <p:nvSpPr>
          <p:cNvPr id="4" name="文本框 3"/>
          <p:cNvSpPr txBox="1"/>
          <p:nvPr/>
        </p:nvSpPr>
        <p:spPr>
          <a:xfrm>
            <a:off x="321945" y="1301750"/>
            <a:ext cx="4893945" cy="5151755"/>
          </a:xfrm>
          <a:prstGeom prst="rect">
            <a:avLst/>
          </a:prstGeom>
          <a:noFill/>
        </p:spPr>
        <p:txBody>
          <a:bodyPr wrap="square" rtlCol="0" anchor="t">
            <a:noAutofit/>
          </a:bodyPr>
          <a:lstStyle/>
          <a:p>
            <a:pPr indent="528955" algn="just" fontAlgn="auto">
              <a:lnSpc>
                <a:spcPct val="200000"/>
              </a:lnSpc>
              <a:buNone/>
            </a:pPr>
            <a:r>
              <a:rPr lang="en-US" altLang="zh-CN" sz="1600">
                <a:latin typeface="Times New Roman" panose="02020603050405020304" charset="0"/>
                <a:ea typeface="微软雅黑" panose="020B0503020204020204" pitchFamily="34" charset="-122"/>
                <a:cs typeface="Times New Roman" panose="02020603050405020304" charset="0"/>
                <a:sym typeface="+mn-ea"/>
              </a:rPr>
              <a:t>According to the customer's order items and inventory distribution, we determine the picking method based on the principle of improving picking efficiency and  reducing picking cost.</a:t>
            </a:r>
            <a:endParaRPr lang="zh-CN" altLang="en-US" sz="1600">
              <a:latin typeface="Times New Roman" panose="02020603050405020304" charset="0"/>
              <a:ea typeface="微软雅黑" panose="020B0503020204020204" pitchFamily="34" charset="-122"/>
              <a:cs typeface="Times New Roman" panose="02020603050405020304" charset="0"/>
              <a:sym typeface="+mn-ea"/>
            </a:endParaRPr>
          </a:p>
          <a:p>
            <a:pPr indent="528955" algn="just" fontAlgn="auto">
              <a:lnSpc>
                <a:spcPct val="200000"/>
              </a:lnSpc>
              <a:buNone/>
            </a:pPr>
            <a:r>
              <a:rPr lang="en-US" altLang="zh-CN" sz="1600">
                <a:latin typeface="Times New Roman" panose="02020603050405020304" charset="0"/>
                <a:ea typeface="微软雅黑" panose="020B0503020204020204" pitchFamily="34" charset="-122"/>
                <a:cs typeface="Times New Roman" panose="02020603050405020304" charset="0"/>
                <a:sym typeface="+mn-ea"/>
              </a:rPr>
              <a:t>1. Order picking</a:t>
            </a:r>
            <a:endParaRPr lang="zh-CN" altLang="en-US" sz="1600">
              <a:latin typeface="Times New Roman" panose="02020603050405020304" charset="0"/>
              <a:ea typeface="微软雅黑" panose="020B0503020204020204" pitchFamily="34" charset="-122"/>
              <a:cs typeface="Times New Roman" panose="02020603050405020304" charset="0"/>
              <a:sym typeface="+mn-ea"/>
            </a:endParaRPr>
          </a:p>
          <a:p>
            <a:pPr indent="528955" algn="just" fontAlgn="auto">
              <a:lnSpc>
                <a:spcPct val="200000"/>
              </a:lnSpc>
              <a:buNone/>
            </a:pPr>
            <a:r>
              <a:rPr lang="en-US" altLang="zh-CN" sz="1600">
                <a:latin typeface="Times New Roman" panose="02020603050405020304" charset="0"/>
                <a:ea typeface="微软雅黑" panose="020B0503020204020204" pitchFamily="34" charset="-122"/>
                <a:cs typeface="Times New Roman" panose="02020603050405020304" charset="0"/>
                <a:sym typeface="+mn-ea"/>
              </a:rPr>
              <a:t>It is also known as the fruit picking method. The order picking is for each order, and the sorting personnel take out the goods from the storage area or sorting area according to the goods and quantities listed in the order, and then gather them together.</a:t>
            </a:r>
          </a:p>
        </p:txBody>
      </p:sp>
      <p:pic>
        <p:nvPicPr>
          <p:cNvPr id="232" name="图片 102"/>
          <p:cNvPicPr>
            <a:picLocks noChangeAspect="1"/>
          </p:cNvPicPr>
          <p:nvPr/>
        </p:nvPicPr>
        <p:blipFill>
          <a:blip r:embed="rId3"/>
          <a:stretch>
            <a:fillRect/>
          </a:stretch>
        </p:blipFill>
        <p:spPr>
          <a:xfrm>
            <a:off x="5781040" y="1301750"/>
            <a:ext cx="5158105" cy="3580765"/>
          </a:xfrm>
          <a:prstGeom prst="rect">
            <a:avLst/>
          </a:prstGeom>
          <a:noFill/>
          <a:ln>
            <a:noFill/>
          </a:ln>
        </p:spPr>
      </p:pic>
      <p:sp>
        <p:nvSpPr>
          <p:cNvPr id="13" name="文本框 12"/>
          <p:cNvSpPr txBox="1"/>
          <p:nvPr/>
        </p:nvSpPr>
        <p:spPr>
          <a:xfrm>
            <a:off x="6275705" y="5017135"/>
            <a:ext cx="5593715" cy="613410"/>
          </a:xfrm>
          <a:prstGeom prst="rect">
            <a:avLst/>
          </a:prstGeom>
          <a:noFill/>
        </p:spPr>
        <p:txBody>
          <a:bodyPr wrap="square" rtlCol="0" anchor="t">
            <a:normAutofit/>
          </a:bodyPr>
          <a:lstStyle/>
          <a:p>
            <a:pPr indent="0" algn="just" fontAlgn="auto">
              <a:lnSpc>
                <a:spcPct val="150000"/>
              </a:lnSpc>
            </a:pPr>
            <a:r>
              <a:rPr lang="en-US" altLang="zh-CN" sz="1215" dirty="0">
                <a:solidFill>
                  <a:srgbClr val="1B2F47"/>
                </a:solidFill>
                <a:latin typeface="微软雅黑" panose="020B0503020204020204" pitchFamily="34" charset="-122"/>
                <a:ea typeface="微软雅黑" panose="020B0503020204020204" pitchFamily="34" charset="-122"/>
                <a:sym typeface="+mn-ea"/>
              </a:rPr>
              <a:t>Figure 3.1.1 Schematic diagram of the order picking process</a:t>
            </a:r>
          </a:p>
        </p:txBody>
      </p:sp>
      <p:sp>
        <p:nvSpPr>
          <p:cNvPr id="5" name="文本框 4">
            <a:extLst>
              <a:ext uri="{FF2B5EF4-FFF2-40B4-BE49-F238E27FC236}">
                <a16:creationId xmlns:a16="http://schemas.microsoft.com/office/drawing/2014/main" id="{E5E0BA82-1944-DC6E-144C-2FBFF40A4554}"/>
              </a:ext>
            </a:extLst>
          </p:cNvPr>
          <p:cNvSpPr txBox="1"/>
          <p:nvPr/>
        </p:nvSpPr>
        <p:spPr>
          <a:xfrm>
            <a:off x="928302" y="-23257"/>
            <a:ext cx="6094970" cy="369332"/>
          </a:xfrm>
          <a:prstGeom prst="rect">
            <a:avLst/>
          </a:prstGeom>
          <a:noFill/>
        </p:spPr>
        <p:txBody>
          <a:bodyPr wrap="square">
            <a:spAutoFit/>
          </a:bodyPr>
          <a:lstStyle/>
          <a:p>
            <a:pPr algn="l" defTabSz="914400">
              <a:defRPr/>
            </a:pPr>
            <a:r>
              <a:rPr lang="et-EE" altLang="zh-CN" sz="1800" b="1" spc="250" dirty="0">
                <a:solidFill>
                  <a:srgbClr val="FFFFFF"/>
                </a:solidFill>
                <a:latin typeface="Times New Roman" panose="02020603050405020304" charset="0"/>
                <a:ea typeface="黑体" panose="02010609060101010101" pitchFamily="49" charset="-122"/>
                <a:cs typeface="Times New Roman" panose="02020603050405020304" charset="0"/>
              </a:rPr>
              <a:t>Preparation of outbound</a:t>
            </a:r>
            <a:r>
              <a:rPr lang="en-US" altLang="et-EE" sz="1800" b="1" spc="250" dirty="0">
                <a:solidFill>
                  <a:srgbClr val="FFFFFF"/>
                </a:solidFill>
                <a:latin typeface="Times New Roman" panose="02020603050405020304" charset="0"/>
                <a:ea typeface="黑体" panose="02010609060101010101" pitchFamily="49" charset="-122"/>
                <a:cs typeface="Times New Roman" panose="02020603050405020304" charset="0"/>
              </a:rPr>
              <a:t> </a:t>
            </a:r>
            <a:r>
              <a:rPr lang="et-EE" altLang="zh-CN" sz="1800" b="1" spc="250" dirty="0">
                <a:solidFill>
                  <a:srgbClr val="FFFFFF"/>
                </a:solidFill>
                <a:latin typeface="Times New Roman" panose="02020603050405020304" charset="0"/>
                <a:ea typeface="黑体" panose="02010609060101010101" pitchFamily="49" charset="-122"/>
                <a:cs typeface="Times New Roman" panose="02020603050405020304" charset="0"/>
              </a:rPr>
              <a:t>operations</a:t>
            </a:r>
            <a:endParaRPr lang="zh-CN" altLang="en-US" sz="1800" b="1" spc="250" dirty="0">
              <a:solidFill>
                <a:srgbClr val="FFFFFF"/>
              </a:solidFill>
              <a:latin typeface="Times New Roman" panose="02020603050405020304" charset="0"/>
              <a:ea typeface="黑体" panose="02010609060101010101" pitchFamily="49" charset="-122"/>
              <a:cs typeface="Times New Roman" panose="02020603050405020304" charset="0"/>
            </a:endParaRPr>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8" name="灯片编号占位符 7"/>
          <p:cNvSpPr>
            <a:spLocks noGrp="1"/>
          </p:cNvSpPr>
          <p:nvPr>
            <p:ph type="sldNum" sz="quarter" idx="4294967295"/>
          </p:nvPr>
        </p:nvSpPr>
        <p:spPr>
          <a:xfrm>
            <a:off x="11419840" y="6276344"/>
            <a:ext cx="518160" cy="487045"/>
          </a:xfrm>
        </p:spPr>
        <p:txBody>
          <a:bodyPr/>
          <a:lstStyle/>
          <a:p>
            <a:fld id="{51CE5C07-9C33-4F8C-BCBD-86A988EB5556}" type="slidenum">
              <a:rPr lang="zh-CN" altLang="en-US" smtClean="0"/>
              <a:t>15</a:t>
            </a:fld>
            <a:endParaRPr lang="zh-CN" altLang="en-US"/>
          </a:p>
        </p:txBody>
      </p:sp>
      <p:sp>
        <p:nvSpPr>
          <p:cNvPr id="4" name="文本框 3"/>
          <p:cNvSpPr txBox="1"/>
          <p:nvPr/>
        </p:nvSpPr>
        <p:spPr>
          <a:xfrm>
            <a:off x="260350" y="715010"/>
            <a:ext cx="11282680" cy="1753235"/>
          </a:xfrm>
          <a:prstGeom prst="rect">
            <a:avLst/>
          </a:prstGeom>
          <a:noFill/>
        </p:spPr>
        <p:txBody>
          <a:bodyPr wrap="square" rtlCol="0" anchor="t">
            <a:spAutoFit/>
          </a:bodyPr>
          <a:lstStyle/>
          <a:p>
            <a:pPr indent="528955" algn="just" fontAlgn="auto">
              <a:lnSpc>
                <a:spcPct val="200000"/>
              </a:lnSpc>
              <a:buNone/>
            </a:pPr>
            <a:r>
              <a:rPr lang="en-US" altLang="zh-CN">
                <a:latin typeface="微软雅黑" panose="020B0503020204020204" pitchFamily="34" charset="-122"/>
                <a:ea typeface="微软雅黑" panose="020B0503020204020204" pitchFamily="34" charset="-122"/>
                <a:sym typeface="+mn-ea"/>
              </a:rPr>
              <a:t>2.</a:t>
            </a:r>
            <a:r>
              <a:rPr lang="zh-CN" altLang="en-US">
                <a:latin typeface="微软雅黑" panose="020B0503020204020204" pitchFamily="34" charset="-122"/>
                <a:ea typeface="微软雅黑" panose="020B0503020204020204" pitchFamily="34" charset="-122"/>
                <a:sym typeface="+mn-ea"/>
              </a:rPr>
              <a:t>批量拣取</a:t>
            </a:r>
          </a:p>
          <a:p>
            <a:pPr indent="528955" algn="just" fontAlgn="auto">
              <a:lnSpc>
                <a:spcPct val="200000"/>
              </a:lnSpc>
              <a:buNone/>
            </a:pPr>
            <a:r>
              <a:rPr lang="zh-CN" altLang="en-US">
                <a:latin typeface="微软雅黑" panose="020B0503020204020204" pitchFamily="34" charset="-122"/>
                <a:ea typeface="微软雅黑" panose="020B0503020204020204" pitchFamily="34" charset="-122"/>
                <a:sym typeface="+mn-ea"/>
              </a:rPr>
              <a:t>又称播种法，将多张订单集合成一批，按照商品品种、类别加总、拣货，然后依据不同客户或不同订单分类集中。</a:t>
            </a:r>
          </a:p>
        </p:txBody>
      </p:sp>
      <p:sp>
        <p:nvSpPr>
          <p:cNvPr id="13" name="文本框 12"/>
          <p:cNvSpPr txBox="1"/>
          <p:nvPr/>
        </p:nvSpPr>
        <p:spPr>
          <a:xfrm>
            <a:off x="4988560" y="5748020"/>
            <a:ext cx="3363595" cy="613410"/>
          </a:xfrm>
          <a:prstGeom prst="rect">
            <a:avLst/>
          </a:prstGeom>
          <a:noFill/>
        </p:spPr>
        <p:txBody>
          <a:bodyPr wrap="square" rtlCol="0" anchor="t">
            <a:noAutofit/>
          </a:bodyPr>
          <a:lstStyle/>
          <a:p>
            <a:pPr indent="0" algn="just" fontAlgn="auto">
              <a:lnSpc>
                <a:spcPct val="150000"/>
              </a:lnSpc>
            </a:pPr>
            <a:r>
              <a:rPr lang="zh-CN" altLang="en-US" sz="1600" dirty="0">
                <a:solidFill>
                  <a:srgbClr val="1B2F47"/>
                </a:solidFill>
                <a:latin typeface="微软雅黑" panose="020B0503020204020204" pitchFamily="34" charset="-122"/>
                <a:ea typeface="微软雅黑" panose="020B0503020204020204" pitchFamily="34" charset="-122"/>
                <a:sym typeface="+mn-ea"/>
              </a:rPr>
              <a:t>图</a:t>
            </a:r>
            <a:r>
              <a:rPr lang="en-US" altLang="zh-CN" sz="1600" dirty="0">
                <a:solidFill>
                  <a:srgbClr val="1B2F47"/>
                </a:solidFill>
                <a:latin typeface="微软雅黑" panose="020B0503020204020204" pitchFamily="34" charset="-122"/>
                <a:ea typeface="微软雅黑" panose="020B0503020204020204" pitchFamily="34" charset="-122"/>
                <a:sym typeface="+mn-ea"/>
              </a:rPr>
              <a:t>3.1.2 </a:t>
            </a:r>
            <a:r>
              <a:rPr lang="zh-CN" altLang="en-US" sz="1600" dirty="0">
                <a:solidFill>
                  <a:srgbClr val="1B2F47"/>
                </a:solidFill>
                <a:latin typeface="微软雅黑" panose="020B0503020204020204" pitchFamily="34" charset="-122"/>
                <a:ea typeface="微软雅黑" panose="020B0503020204020204" pitchFamily="34" charset="-122"/>
                <a:sym typeface="+mn-ea"/>
              </a:rPr>
              <a:t>批量拣取示意图</a:t>
            </a:r>
          </a:p>
        </p:txBody>
      </p:sp>
      <p:grpSp>
        <p:nvGrpSpPr>
          <p:cNvPr id="85" name="组合 28687"/>
          <p:cNvGrpSpPr/>
          <p:nvPr/>
        </p:nvGrpSpPr>
        <p:grpSpPr>
          <a:xfrm>
            <a:off x="3783330" y="2156460"/>
            <a:ext cx="5130165" cy="3473450"/>
            <a:chOff x="0" y="0"/>
            <a:chExt cx="43175" cy="28942"/>
          </a:xfrm>
        </p:grpSpPr>
        <p:grpSp>
          <p:nvGrpSpPr>
            <p:cNvPr id="83" name="组合 28686"/>
            <p:cNvGrpSpPr/>
            <p:nvPr/>
          </p:nvGrpSpPr>
          <p:grpSpPr>
            <a:xfrm>
              <a:off x="0" y="0"/>
              <a:ext cx="43175" cy="28942"/>
              <a:chOff x="0" y="0"/>
              <a:chExt cx="43175" cy="28942"/>
            </a:xfrm>
          </p:grpSpPr>
          <p:pic>
            <p:nvPicPr>
              <p:cNvPr id="81" name="图片 156"/>
              <p:cNvPicPr>
                <a:picLocks noChangeAspect="1"/>
              </p:cNvPicPr>
              <p:nvPr/>
            </p:nvPicPr>
            <p:blipFill>
              <a:blip r:embed="rId3"/>
              <a:stretch>
                <a:fillRect/>
              </a:stretch>
            </p:blipFill>
            <p:spPr>
              <a:xfrm>
                <a:off x="0" y="0"/>
                <a:ext cx="43175" cy="28942"/>
              </a:xfrm>
              <a:prstGeom prst="rect">
                <a:avLst/>
              </a:prstGeom>
              <a:noFill/>
              <a:ln>
                <a:noFill/>
              </a:ln>
            </p:spPr>
          </p:pic>
          <p:sp>
            <p:nvSpPr>
              <p:cNvPr id="82" name="矩形 28684"/>
              <p:cNvSpPr/>
              <p:nvPr/>
            </p:nvSpPr>
            <p:spPr>
              <a:xfrm>
                <a:off x="7792" y="13040"/>
                <a:ext cx="7792" cy="2703"/>
              </a:xfrm>
              <a:prstGeom prst="rect">
                <a:avLst/>
              </a:prstGeom>
              <a:solidFill>
                <a:srgbClr val="FFFFFF"/>
              </a:solidFill>
              <a:ln w="25400">
                <a:noFill/>
              </a:ln>
            </p:spPr>
          </p:sp>
        </p:grpSp>
        <p:sp>
          <p:nvSpPr>
            <p:cNvPr id="84" name="文本框 411"/>
            <p:cNvSpPr txBox="1"/>
            <p:nvPr/>
          </p:nvSpPr>
          <p:spPr>
            <a:xfrm>
              <a:off x="7394" y="12722"/>
              <a:ext cx="7868" cy="3575"/>
            </a:xfrm>
            <a:prstGeom prst="rect">
              <a:avLst/>
            </a:prstGeom>
            <a:noFill/>
            <a:ln>
              <a:noFill/>
            </a:ln>
          </p:spPr>
          <p:txBody>
            <a:bodyPr wrap="square" anchor="t" anchorCtr="0" upright="1"/>
            <a:lstStyle/>
            <a:p>
              <a:pPr algn="ctr"/>
              <a:r>
                <a:rPr lang="en-US" altLang="zh-CN" sz="750" b="1" kern="100">
                  <a:latin typeface="Times New Roman" panose="02020603050405020304"/>
                  <a:ea typeface="宋体" panose="02010600030101010101" pitchFamily="2" charset="-122"/>
                  <a:cs typeface="Times New Roman" panose="02020603050405020304"/>
                  <a:sym typeface="Times New Roman" panose="02020603050405020304"/>
                </a:rPr>
                <a:t>拣选车</a:t>
              </a:r>
            </a:p>
            <a:p>
              <a:pPr algn="just"/>
              <a:r>
                <a:rPr lang="en-US" altLang="zh-CN" sz="750" b="1" kern="100">
                  <a:latin typeface="Times New Roman" panose="02020603050405020304"/>
                  <a:ea typeface="宋体" panose="02010600030101010101" pitchFamily="2" charset="-122"/>
                  <a:cs typeface="Times New Roman" panose="02020603050405020304"/>
                  <a:sym typeface="Times New Roman" panose="02020603050405020304"/>
                </a:rPr>
                <a:t>55件（A货物）</a:t>
              </a:r>
            </a:p>
          </p:txBody>
        </p:sp>
      </p:gr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8" name="灯片编号占位符 7"/>
          <p:cNvSpPr>
            <a:spLocks noGrp="1"/>
          </p:cNvSpPr>
          <p:nvPr>
            <p:ph type="sldNum" sz="quarter" idx="12"/>
          </p:nvPr>
        </p:nvSpPr>
        <p:spPr/>
        <p:txBody>
          <a:bodyPr wrap="square">
            <a:normAutofit/>
          </a:bodyPr>
          <a:lstStyle/>
          <a:p>
            <a:fld id="{51CE5C07-9C33-4F8C-BCBD-86A988EB5556}" type="slidenum">
              <a:rPr lang="zh-CN" altLang="en-US" smtClean="0"/>
              <a:t>16</a:t>
            </a:fld>
            <a:endParaRPr lang="zh-CN" altLang="en-US"/>
          </a:p>
        </p:txBody>
      </p:sp>
      <p:sp>
        <p:nvSpPr>
          <p:cNvPr id="4" name="文本框 3"/>
          <p:cNvSpPr txBox="1"/>
          <p:nvPr/>
        </p:nvSpPr>
        <p:spPr>
          <a:xfrm>
            <a:off x="260350" y="715010"/>
            <a:ext cx="11282680" cy="1670778"/>
          </a:xfrm>
          <a:prstGeom prst="rect">
            <a:avLst/>
          </a:prstGeom>
          <a:noFill/>
        </p:spPr>
        <p:txBody>
          <a:bodyPr wrap="square" rtlCol="0" anchor="t">
            <a:normAutofit/>
          </a:bodyPr>
          <a:lstStyle/>
          <a:p>
            <a:pPr indent="528955" algn="just" fontAlgn="auto">
              <a:lnSpc>
                <a:spcPct val="200000"/>
              </a:lnSpc>
              <a:buNone/>
            </a:pPr>
            <a:r>
              <a:rPr lang="en-US" altLang="zh-CN" sz="1400">
                <a:latin typeface="Times New Roman" panose="02020603050405020304" charset="0"/>
                <a:ea typeface="微软雅黑" panose="020B0503020204020204" pitchFamily="34" charset="-122"/>
                <a:cs typeface="Times New Roman" panose="02020603050405020304" charset="0"/>
                <a:sym typeface="+mn-ea"/>
              </a:rPr>
              <a:t>2. Batch picking</a:t>
            </a:r>
            <a:endParaRPr lang="zh-CN" altLang="en-US" sz="1400">
              <a:latin typeface="Times New Roman" panose="02020603050405020304" charset="0"/>
              <a:ea typeface="微软雅黑" panose="020B0503020204020204" pitchFamily="34" charset="-122"/>
              <a:cs typeface="Times New Roman" panose="02020603050405020304" charset="0"/>
              <a:sym typeface="+mn-ea"/>
            </a:endParaRPr>
          </a:p>
          <a:p>
            <a:pPr indent="528955" algn="just" fontAlgn="auto">
              <a:lnSpc>
                <a:spcPct val="200000"/>
              </a:lnSpc>
              <a:buNone/>
            </a:pPr>
            <a:r>
              <a:rPr lang="en-US" altLang="zh-CN" sz="1400">
                <a:latin typeface="Times New Roman" panose="02020603050405020304" charset="0"/>
                <a:ea typeface="微软雅黑" panose="020B0503020204020204" pitchFamily="34" charset="-122"/>
                <a:cs typeface="Times New Roman" panose="02020603050405020304" charset="0"/>
                <a:sym typeface="+mn-ea"/>
              </a:rPr>
              <a:t>It is also known as the seeding method. It is  the collection of multiple orders into a batch, according to the variety of goods, categories, totaling, picking, and then categorized and centralized based on different customers or different orders.</a:t>
            </a:r>
          </a:p>
        </p:txBody>
      </p:sp>
      <p:sp>
        <p:nvSpPr>
          <p:cNvPr id="13" name="文本框 12"/>
          <p:cNvSpPr txBox="1"/>
          <p:nvPr/>
        </p:nvSpPr>
        <p:spPr>
          <a:xfrm>
            <a:off x="4400550" y="5748020"/>
            <a:ext cx="5737225" cy="613410"/>
          </a:xfrm>
          <a:prstGeom prst="rect">
            <a:avLst/>
          </a:prstGeom>
          <a:noFill/>
        </p:spPr>
        <p:txBody>
          <a:bodyPr wrap="square" rtlCol="0" anchor="t">
            <a:normAutofit/>
          </a:bodyPr>
          <a:lstStyle/>
          <a:p>
            <a:pPr indent="0" algn="just" fontAlgn="auto">
              <a:lnSpc>
                <a:spcPct val="150000"/>
              </a:lnSpc>
            </a:pPr>
            <a:r>
              <a:rPr lang="en-US" altLang="zh-CN" sz="1215" dirty="0">
                <a:solidFill>
                  <a:srgbClr val="1B2F47"/>
                </a:solidFill>
                <a:latin typeface="微软雅黑" panose="020B0503020204020204" pitchFamily="34" charset="-122"/>
                <a:ea typeface="微软雅黑" panose="020B0503020204020204" pitchFamily="34" charset="-122"/>
                <a:sym typeface="+mn-ea"/>
              </a:rPr>
              <a:t>Figure 3.1.2 Schematic diagram of batch picking</a:t>
            </a:r>
          </a:p>
        </p:txBody>
      </p:sp>
      <p:grpSp>
        <p:nvGrpSpPr>
          <p:cNvPr id="85" name="组合 28687"/>
          <p:cNvGrpSpPr/>
          <p:nvPr/>
        </p:nvGrpSpPr>
        <p:grpSpPr>
          <a:xfrm>
            <a:off x="3783330" y="2156460"/>
            <a:ext cx="5130165" cy="3473450"/>
            <a:chOff x="0" y="0"/>
            <a:chExt cx="43175" cy="28942"/>
          </a:xfrm>
        </p:grpSpPr>
        <p:grpSp>
          <p:nvGrpSpPr>
            <p:cNvPr id="83" name="组合 28686"/>
            <p:cNvGrpSpPr/>
            <p:nvPr/>
          </p:nvGrpSpPr>
          <p:grpSpPr>
            <a:xfrm>
              <a:off x="0" y="0"/>
              <a:ext cx="43175" cy="28942"/>
              <a:chOff x="0" y="0"/>
              <a:chExt cx="43175" cy="28942"/>
            </a:xfrm>
          </p:grpSpPr>
          <p:pic>
            <p:nvPicPr>
              <p:cNvPr id="81" name="图片 156"/>
              <p:cNvPicPr>
                <a:picLocks noChangeAspect="1"/>
              </p:cNvPicPr>
              <p:nvPr/>
            </p:nvPicPr>
            <p:blipFill>
              <a:blip r:embed="rId3"/>
              <a:stretch>
                <a:fillRect/>
              </a:stretch>
            </p:blipFill>
            <p:spPr>
              <a:xfrm>
                <a:off x="0" y="0"/>
                <a:ext cx="43175" cy="28942"/>
              </a:xfrm>
              <a:prstGeom prst="rect">
                <a:avLst/>
              </a:prstGeom>
              <a:noFill/>
              <a:ln>
                <a:noFill/>
              </a:ln>
            </p:spPr>
          </p:pic>
          <p:sp>
            <p:nvSpPr>
              <p:cNvPr id="82" name="矩形 28684"/>
              <p:cNvSpPr/>
              <p:nvPr/>
            </p:nvSpPr>
            <p:spPr>
              <a:xfrm>
                <a:off x="7792" y="13040"/>
                <a:ext cx="7792" cy="2703"/>
              </a:xfrm>
              <a:prstGeom prst="rect">
                <a:avLst/>
              </a:prstGeom>
              <a:solidFill>
                <a:srgbClr val="FFFFFF"/>
              </a:solidFill>
              <a:ln w="25400">
                <a:noFill/>
              </a:ln>
            </p:spPr>
            <p:txBody>
              <a:bodyPr/>
              <a:lstStyle/>
              <a:p>
                <a:endParaRPr lang="zh-CN" altLang="en-US"/>
              </a:p>
            </p:txBody>
          </p:sp>
        </p:grpSp>
        <p:sp>
          <p:nvSpPr>
            <p:cNvPr id="84" name="文本框 411"/>
            <p:cNvSpPr txBox="1"/>
            <p:nvPr/>
          </p:nvSpPr>
          <p:spPr>
            <a:xfrm>
              <a:off x="7394" y="12722"/>
              <a:ext cx="7868" cy="3575"/>
            </a:xfrm>
            <a:prstGeom prst="rect">
              <a:avLst/>
            </a:prstGeom>
            <a:noFill/>
            <a:ln>
              <a:noFill/>
            </a:ln>
          </p:spPr>
          <p:txBody>
            <a:bodyPr wrap="square" anchor="t" anchorCtr="0" upright="1">
              <a:normAutofit/>
            </a:bodyPr>
            <a:lstStyle/>
            <a:p>
              <a:pPr algn="ctr"/>
              <a:r>
                <a:rPr lang="en-US" altLang="zh-CN" sz="750" b="1" kern="100">
                  <a:latin typeface="Times New Roman" panose="02020603050405020304"/>
                  <a:ea typeface="宋体" panose="02010600030101010101" pitchFamily="2" charset="-122"/>
                  <a:cs typeface="Times New Roman" panose="02020603050405020304"/>
                  <a:sym typeface="Times New Roman" panose="02020603050405020304"/>
                </a:rPr>
                <a:t>Picking carts</a:t>
              </a:r>
            </a:p>
            <a:p>
              <a:pPr algn="just"/>
              <a:r>
                <a:rPr lang="en-US" altLang="zh-CN" sz="750" b="1" kern="100">
                  <a:latin typeface="Times New Roman" panose="02020603050405020304"/>
                  <a:ea typeface="宋体" panose="02010600030101010101" pitchFamily="2" charset="-122"/>
                  <a:cs typeface="Times New Roman" panose="02020603050405020304"/>
                  <a:sym typeface="Times New Roman" panose="02020603050405020304"/>
                </a:rPr>
                <a:t>55 (Goods A)</a:t>
              </a:r>
            </a:p>
          </p:txBody>
        </p:sp>
      </p:grpSp>
      <p:sp>
        <p:nvSpPr>
          <p:cNvPr id="3" name="文本框 2">
            <a:extLst>
              <a:ext uri="{FF2B5EF4-FFF2-40B4-BE49-F238E27FC236}">
                <a16:creationId xmlns:a16="http://schemas.microsoft.com/office/drawing/2014/main" id="{963F388C-16C7-6CEB-7973-CB48D6C18B38}"/>
              </a:ext>
            </a:extLst>
          </p:cNvPr>
          <p:cNvSpPr txBox="1"/>
          <p:nvPr/>
        </p:nvSpPr>
        <p:spPr>
          <a:xfrm>
            <a:off x="928302" y="-23257"/>
            <a:ext cx="6094970" cy="369332"/>
          </a:xfrm>
          <a:prstGeom prst="rect">
            <a:avLst/>
          </a:prstGeom>
          <a:noFill/>
        </p:spPr>
        <p:txBody>
          <a:bodyPr wrap="square">
            <a:spAutoFit/>
          </a:bodyPr>
          <a:lstStyle/>
          <a:p>
            <a:pPr algn="l" defTabSz="914400">
              <a:defRPr/>
            </a:pPr>
            <a:r>
              <a:rPr lang="et-EE" altLang="zh-CN" sz="1800" b="1" spc="250" dirty="0">
                <a:solidFill>
                  <a:srgbClr val="FFFFFF"/>
                </a:solidFill>
                <a:latin typeface="Times New Roman" panose="02020603050405020304" charset="0"/>
                <a:ea typeface="黑体" panose="02010609060101010101" pitchFamily="49" charset="-122"/>
                <a:cs typeface="Times New Roman" panose="02020603050405020304" charset="0"/>
              </a:rPr>
              <a:t>Preparation of outbound</a:t>
            </a:r>
            <a:r>
              <a:rPr lang="en-US" altLang="et-EE" sz="1800" b="1" spc="250" dirty="0">
                <a:solidFill>
                  <a:srgbClr val="FFFFFF"/>
                </a:solidFill>
                <a:latin typeface="Times New Roman" panose="02020603050405020304" charset="0"/>
                <a:ea typeface="黑体" panose="02010609060101010101" pitchFamily="49" charset="-122"/>
                <a:cs typeface="Times New Roman" panose="02020603050405020304" charset="0"/>
              </a:rPr>
              <a:t> </a:t>
            </a:r>
            <a:r>
              <a:rPr lang="et-EE" altLang="zh-CN" sz="1800" b="1" spc="250" dirty="0">
                <a:solidFill>
                  <a:srgbClr val="FFFFFF"/>
                </a:solidFill>
                <a:latin typeface="Times New Roman" panose="02020603050405020304" charset="0"/>
                <a:ea typeface="黑体" panose="02010609060101010101" pitchFamily="49" charset="-122"/>
                <a:cs typeface="Times New Roman" panose="02020603050405020304" charset="0"/>
              </a:rPr>
              <a:t>operations</a:t>
            </a:r>
            <a:endParaRPr lang="zh-CN" altLang="en-US" sz="1800" b="1" spc="250" dirty="0">
              <a:solidFill>
                <a:srgbClr val="FFFFFF"/>
              </a:solidFill>
              <a:latin typeface="Times New Roman" panose="02020603050405020304" charset="0"/>
              <a:ea typeface="黑体" panose="02010609060101010101" pitchFamily="49" charset="-122"/>
              <a:cs typeface="Times New Roman" panose="02020603050405020304" charset="0"/>
            </a:endParaRPr>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8" name="灯片编号占位符 7"/>
          <p:cNvSpPr>
            <a:spLocks noGrp="1"/>
          </p:cNvSpPr>
          <p:nvPr>
            <p:ph type="sldNum" sz="quarter" idx="4294967295"/>
          </p:nvPr>
        </p:nvSpPr>
        <p:spPr>
          <a:xfrm>
            <a:off x="11419840" y="6276344"/>
            <a:ext cx="518160" cy="487045"/>
          </a:xfrm>
        </p:spPr>
        <p:txBody>
          <a:bodyPr/>
          <a:lstStyle/>
          <a:p>
            <a:fld id="{51CE5C07-9C33-4F8C-BCBD-86A988EB5556}" type="slidenum">
              <a:rPr lang="zh-CN" altLang="en-US" smtClean="0"/>
              <a:t>17</a:t>
            </a:fld>
            <a:endParaRPr lang="zh-CN" altLang="en-US"/>
          </a:p>
        </p:txBody>
      </p:sp>
      <p:sp>
        <p:nvSpPr>
          <p:cNvPr id="4" name="文本框 3"/>
          <p:cNvSpPr txBox="1"/>
          <p:nvPr/>
        </p:nvSpPr>
        <p:spPr>
          <a:xfrm>
            <a:off x="260350" y="715010"/>
            <a:ext cx="11282680" cy="1753235"/>
          </a:xfrm>
          <a:prstGeom prst="rect">
            <a:avLst/>
          </a:prstGeom>
          <a:noFill/>
        </p:spPr>
        <p:txBody>
          <a:bodyPr wrap="square" rtlCol="0" anchor="t">
            <a:spAutoFit/>
          </a:bodyPr>
          <a:lstStyle/>
          <a:p>
            <a:pPr indent="528955" algn="just" fontAlgn="auto">
              <a:lnSpc>
                <a:spcPct val="200000"/>
              </a:lnSpc>
              <a:buNone/>
            </a:pPr>
            <a:r>
              <a:rPr lang="en-US" altLang="zh-CN">
                <a:latin typeface="微软雅黑" panose="020B0503020204020204" pitchFamily="34" charset="-122"/>
                <a:ea typeface="微软雅黑" panose="020B0503020204020204" pitchFamily="34" charset="-122"/>
                <a:sym typeface="+mn-ea"/>
              </a:rPr>
              <a:t>3.</a:t>
            </a:r>
            <a:r>
              <a:rPr lang="zh-CN" altLang="en-US">
                <a:latin typeface="微软雅黑" panose="020B0503020204020204" pitchFamily="34" charset="-122"/>
                <a:ea typeface="微软雅黑" panose="020B0503020204020204" pitchFamily="34" charset="-122"/>
                <a:sym typeface="+mn-ea"/>
              </a:rPr>
              <a:t>复合拣取</a:t>
            </a:r>
          </a:p>
          <a:p>
            <a:pPr indent="528955" algn="just" fontAlgn="auto">
              <a:lnSpc>
                <a:spcPct val="200000"/>
              </a:lnSpc>
              <a:buNone/>
            </a:pPr>
            <a:r>
              <a:rPr lang="zh-CN" altLang="en-US">
                <a:latin typeface="微软雅黑" panose="020B0503020204020204" pitchFamily="34" charset="-122"/>
                <a:ea typeface="微软雅黑" panose="020B0503020204020204" pitchFamily="34" charset="-122"/>
                <a:sym typeface="+mn-ea"/>
              </a:rPr>
              <a:t>可以将订单拣取和批量拣取组合起来的拣取方式。根据订单的品种、数量及出库频率，决定哪些订单适用于按订单拣取，哪些订单适用于批量拣取。</a:t>
            </a: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8" name="灯片编号占位符 7"/>
          <p:cNvSpPr>
            <a:spLocks noGrp="1"/>
          </p:cNvSpPr>
          <p:nvPr>
            <p:ph type="sldNum" sz="quarter" idx="12"/>
          </p:nvPr>
        </p:nvSpPr>
        <p:spPr/>
        <p:txBody>
          <a:bodyPr wrap="square">
            <a:normAutofit/>
          </a:bodyPr>
          <a:lstStyle/>
          <a:p>
            <a:fld id="{51CE5C07-9C33-4F8C-BCBD-86A988EB5556}" type="slidenum">
              <a:rPr lang="zh-CN" altLang="en-US" smtClean="0"/>
              <a:t>18</a:t>
            </a:fld>
            <a:endParaRPr lang="zh-CN" altLang="en-US"/>
          </a:p>
        </p:txBody>
      </p:sp>
      <p:sp>
        <p:nvSpPr>
          <p:cNvPr id="4" name="文本框 3"/>
          <p:cNvSpPr txBox="1"/>
          <p:nvPr/>
        </p:nvSpPr>
        <p:spPr>
          <a:xfrm>
            <a:off x="260350" y="715010"/>
            <a:ext cx="11282680" cy="1670778"/>
          </a:xfrm>
          <a:prstGeom prst="rect">
            <a:avLst/>
          </a:prstGeom>
          <a:noFill/>
        </p:spPr>
        <p:txBody>
          <a:bodyPr wrap="square" rtlCol="0" anchor="t">
            <a:normAutofit/>
          </a:bodyPr>
          <a:lstStyle/>
          <a:p>
            <a:pPr indent="528955" algn="just" fontAlgn="auto">
              <a:lnSpc>
                <a:spcPct val="200000"/>
              </a:lnSpc>
              <a:buNone/>
            </a:pPr>
            <a:r>
              <a:rPr lang="en-US" altLang="zh-CN" sz="1600">
                <a:latin typeface="Times New Roman" panose="02020603050405020304" charset="0"/>
                <a:ea typeface="微软雅黑" panose="020B0503020204020204" pitchFamily="34" charset="-122"/>
                <a:cs typeface="Times New Roman" panose="02020603050405020304" charset="0"/>
                <a:sym typeface="+mn-ea"/>
              </a:rPr>
              <a:t>3. Compound picking</a:t>
            </a:r>
            <a:endParaRPr lang="zh-CN" altLang="en-US" sz="1600">
              <a:latin typeface="Times New Roman" panose="02020603050405020304" charset="0"/>
              <a:ea typeface="微软雅黑" panose="020B0503020204020204" pitchFamily="34" charset="-122"/>
              <a:cs typeface="Times New Roman" panose="02020603050405020304" charset="0"/>
              <a:sym typeface="+mn-ea"/>
            </a:endParaRPr>
          </a:p>
          <a:p>
            <a:pPr indent="528955" algn="just" fontAlgn="auto">
              <a:lnSpc>
                <a:spcPct val="200000"/>
              </a:lnSpc>
              <a:buNone/>
            </a:pPr>
            <a:r>
              <a:rPr lang="en-US" altLang="zh-CN" sz="1600">
                <a:latin typeface="Times New Roman" panose="02020603050405020304" charset="0"/>
                <a:ea typeface="微软雅黑" panose="020B0503020204020204" pitchFamily="34" charset="-122"/>
                <a:cs typeface="Times New Roman" panose="02020603050405020304" charset="0"/>
                <a:sym typeface="+mn-ea"/>
              </a:rPr>
              <a:t>This is a picking method that combines order picking and batch picking. Depending on the type and quantity of the order and the frequency of shipment, it is determined which orders are suitable for order picking and which orders are suitable for batch picking.</a:t>
            </a:r>
          </a:p>
        </p:txBody>
      </p:sp>
      <p:sp>
        <p:nvSpPr>
          <p:cNvPr id="3" name="文本框 2">
            <a:extLst>
              <a:ext uri="{FF2B5EF4-FFF2-40B4-BE49-F238E27FC236}">
                <a16:creationId xmlns:a16="http://schemas.microsoft.com/office/drawing/2014/main" id="{9A2065F4-2C3F-B60F-2F12-8998F45061C4}"/>
              </a:ext>
            </a:extLst>
          </p:cNvPr>
          <p:cNvSpPr txBox="1"/>
          <p:nvPr/>
        </p:nvSpPr>
        <p:spPr>
          <a:xfrm>
            <a:off x="928302" y="-23257"/>
            <a:ext cx="6094970" cy="369332"/>
          </a:xfrm>
          <a:prstGeom prst="rect">
            <a:avLst/>
          </a:prstGeom>
          <a:noFill/>
        </p:spPr>
        <p:txBody>
          <a:bodyPr wrap="square">
            <a:spAutoFit/>
          </a:bodyPr>
          <a:lstStyle/>
          <a:p>
            <a:pPr algn="l" defTabSz="914400">
              <a:defRPr/>
            </a:pPr>
            <a:r>
              <a:rPr lang="et-EE" altLang="zh-CN" sz="1800" b="1" spc="250" dirty="0">
                <a:solidFill>
                  <a:srgbClr val="FFFFFF"/>
                </a:solidFill>
                <a:latin typeface="Times New Roman" panose="02020603050405020304" charset="0"/>
                <a:ea typeface="黑体" panose="02010609060101010101" pitchFamily="49" charset="-122"/>
                <a:cs typeface="Times New Roman" panose="02020603050405020304" charset="0"/>
              </a:rPr>
              <a:t>Preparation of outbound</a:t>
            </a:r>
            <a:r>
              <a:rPr lang="en-US" altLang="et-EE" sz="1800" b="1" spc="250" dirty="0">
                <a:solidFill>
                  <a:srgbClr val="FFFFFF"/>
                </a:solidFill>
                <a:latin typeface="Times New Roman" panose="02020603050405020304" charset="0"/>
                <a:ea typeface="黑体" panose="02010609060101010101" pitchFamily="49" charset="-122"/>
                <a:cs typeface="Times New Roman" panose="02020603050405020304" charset="0"/>
              </a:rPr>
              <a:t> </a:t>
            </a:r>
            <a:r>
              <a:rPr lang="et-EE" altLang="zh-CN" sz="1800" b="1" spc="250" dirty="0">
                <a:solidFill>
                  <a:srgbClr val="FFFFFF"/>
                </a:solidFill>
                <a:latin typeface="Times New Roman" panose="02020603050405020304" charset="0"/>
                <a:ea typeface="黑体" panose="02010609060101010101" pitchFamily="49" charset="-122"/>
                <a:cs typeface="Times New Roman" panose="02020603050405020304" charset="0"/>
              </a:rPr>
              <a:t>operations</a:t>
            </a:r>
            <a:endParaRPr lang="zh-CN" altLang="en-US" sz="1800" b="1" spc="250" dirty="0">
              <a:solidFill>
                <a:srgbClr val="FFFFFF"/>
              </a:solidFill>
              <a:latin typeface="Times New Roman" panose="02020603050405020304" charset="0"/>
              <a:ea typeface="黑体" panose="02010609060101010101" pitchFamily="49" charset="-122"/>
              <a:cs typeface="Times New Roman" panose="02020603050405020304" charset="0"/>
            </a:endParaRP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8" name="灯片编号占位符 7"/>
          <p:cNvSpPr>
            <a:spLocks noGrp="1"/>
          </p:cNvSpPr>
          <p:nvPr>
            <p:ph type="sldNum" sz="quarter" idx="4294967295"/>
          </p:nvPr>
        </p:nvSpPr>
        <p:spPr>
          <a:xfrm>
            <a:off x="11419840" y="6276344"/>
            <a:ext cx="518160" cy="487045"/>
          </a:xfrm>
        </p:spPr>
        <p:txBody>
          <a:bodyPr/>
          <a:lstStyle/>
          <a:p>
            <a:fld id="{51CE5C07-9C33-4F8C-BCBD-86A988EB5556}" type="slidenum">
              <a:rPr lang="zh-CN" altLang="en-US" smtClean="0"/>
              <a:t>19</a:t>
            </a:fld>
            <a:endParaRPr lang="zh-CN" altLang="en-US"/>
          </a:p>
        </p:txBody>
      </p:sp>
      <p:sp>
        <p:nvSpPr>
          <p:cNvPr id="4" name="文本框 3"/>
          <p:cNvSpPr txBox="1"/>
          <p:nvPr/>
        </p:nvSpPr>
        <p:spPr>
          <a:xfrm>
            <a:off x="3284855" y="745490"/>
            <a:ext cx="4317365" cy="645160"/>
          </a:xfrm>
          <a:prstGeom prst="rect">
            <a:avLst/>
          </a:prstGeom>
          <a:noFill/>
        </p:spPr>
        <p:txBody>
          <a:bodyPr wrap="square" rtlCol="0" anchor="t">
            <a:spAutoFit/>
          </a:bodyPr>
          <a:lstStyle/>
          <a:p>
            <a:pPr indent="528955" algn="just" fontAlgn="auto">
              <a:lnSpc>
                <a:spcPct val="200000"/>
              </a:lnSpc>
              <a:buNone/>
            </a:pPr>
            <a:r>
              <a:rPr lang="zh-CN" altLang="en-US">
                <a:latin typeface="微软雅黑" panose="020B0503020204020204" pitchFamily="34" charset="-122"/>
                <a:ea typeface="微软雅黑" panose="020B0503020204020204" pitchFamily="34" charset="-122"/>
                <a:sym typeface="+mn-ea"/>
              </a:rPr>
              <a:t>表</a:t>
            </a:r>
            <a:r>
              <a:rPr lang="en-US" altLang="zh-CN">
                <a:latin typeface="微软雅黑" panose="020B0503020204020204" pitchFamily="34" charset="-122"/>
                <a:ea typeface="微软雅黑" panose="020B0503020204020204" pitchFamily="34" charset="-122"/>
                <a:sym typeface="+mn-ea"/>
              </a:rPr>
              <a:t>3.1.2 </a:t>
            </a:r>
            <a:r>
              <a:rPr lang="zh-CN" altLang="en-US">
                <a:latin typeface="微软雅黑" panose="020B0503020204020204" pitchFamily="34" charset="-122"/>
                <a:ea typeface="微软雅黑" panose="020B0503020204020204" pitchFamily="34" charset="-122"/>
                <a:sym typeface="+mn-ea"/>
              </a:rPr>
              <a:t>不同拣货方式的优缺点比较</a:t>
            </a:r>
          </a:p>
        </p:txBody>
      </p:sp>
      <p:graphicFrame>
        <p:nvGraphicFramePr>
          <p:cNvPr id="2" name="表格 1"/>
          <p:cNvGraphicFramePr/>
          <p:nvPr>
            <p:custDataLst>
              <p:tags r:id="rId1"/>
            </p:custDataLst>
          </p:nvPr>
        </p:nvGraphicFramePr>
        <p:xfrm>
          <a:off x="260350" y="1453515"/>
          <a:ext cx="11609705" cy="4740275"/>
        </p:xfrm>
        <a:graphic>
          <a:graphicData uri="http://schemas.openxmlformats.org/drawingml/2006/table">
            <a:tbl>
              <a:tblPr/>
              <a:tblGrid>
                <a:gridCol w="1583690">
                  <a:extLst>
                    <a:ext uri="{9D8B030D-6E8A-4147-A177-3AD203B41FA5}">
                      <a16:colId xmlns:a16="http://schemas.microsoft.com/office/drawing/2014/main" val="20000"/>
                    </a:ext>
                  </a:extLst>
                </a:gridCol>
                <a:gridCol w="3275965">
                  <a:extLst>
                    <a:ext uri="{9D8B030D-6E8A-4147-A177-3AD203B41FA5}">
                      <a16:colId xmlns:a16="http://schemas.microsoft.com/office/drawing/2014/main" val="20001"/>
                    </a:ext>
                  </a:extLst>
                </a:gridCol>
                <a:gridCol w="3232150">
                  <a:extLst>
                    <a:ext uri="{9D8B030D-6E8A-4147-A177-3AD203B41FA5}">
                      <a16:colId xmlns:a16="http://schemas.microsoft.com/office/drawing/2014/main" val="20002"/>
                    </a:ext>
                  </a:extLst>
                </a:gridCol>
                <a:gridCol w="3517900">
                  <a:extLst>
                    <a:ext uri="{9D8B030D-6E8A-4147-A177-3AD203B41FA5}">
                      <a16:colId xmlns:a16="http://schemas.microsoft.com/office/drawing/2014/main" val="20003"/>
                    </a:ext>
                  </a:extLst>
                </a:gridCol>
              </a:tblGrid>
              <a:tr h="434975">
                <a:tc>
                  <a:txBody>
                    <a:bodyPr/>
                    <a:lstStyle/>
                    <a:p>
                      <a:pPr marL="0" indent="0" algn="ctr">
                        <a:lnSpc>
                          <a:spcPts val="2200"/>
                        </a:lnSpc>
                        <a:spcBef>
                          <a:spcPct val="0"/>
                        </a:spcBef>
                        <a:spcAft>
                          <a:spcPct val="0"/>
                        </a:spcAft>
                      </a:pPr>
                      <a:r>
                        <a:rPr lang="zh-CN" sz="1400">
                          <a:latin typeface="仿宋" panose="02010609060101010101" charset="-122"/>
                          <a:ea typeface="仿宋" panose="02010609060101010101" charset="-122"/>
                        </a:rPr>
                        <a:t>拣货方式</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C6D9F1"/>
                    </a:solidFill>
                  </a:tcPr>
                </a:tc>
                <a:tc>
                  <a:txBody>
                    <a:bodyPr/>
                    <a:lstStyle/>
                    <a:p>
                      <a:pPr marL="0" indent="266700" algn="ctr">
                        <a:lnSpc>
                          <a:spcPts val="2200"/>
                        </a:lnSpc>
                        <a:spcBef>
                          <a:spcPct val="0"/>
                        </a:spcBef>
                        <a:spcAft>
                          <a:spcPct val="0"/>
                        </a:spcAft>
                      </a:pPr>
                      <a:r>
                        <a:rPr lang="zh-CN" sz="1400">
                          <a:latin typeface="仿宋" panose="02010609060101010101" charset="-122"/>
                          <a:ea typeface="仿宋" panose="02010609060101010101" charset="-122"/>
                        </a:rPr>
                        <a:t>优点</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C6D9F1"/>
                    </a:solidFill>
                  </a:tcPr>
                </a:tc>
                <a:tc>
                  <a:txBody>
                    <a:bodyPr/>
                    <a:lstStyle/>
                    <a:p>
                      <a:pPr marL="0" indent="266700" algn="ctr">
                        <a:lnSpc>
                          <a:spcPts val="2200"/>
                        </a:lnSpc>
                        <a:spcBef>
                          <a:spcPct val="0"/>
                        </a:spcBef>
                        <a:spcAft>
                          <a:spcPct val="0"/>
                        </a:spcAft>
                      </a:pPr>
                      <a:r>
                        <a:rPr lang="zh-CN" sz="1400">
                          <a:latin typeface="仿宋" panose="02010609060101010101" charset="-122"/>
                          <a:ea typeface="仿宋" panose="02010609060101010101" charset="-122"/>
                        </a:rPr>
                        <a:t>缺点</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C6D9F1"/>
                    </a:solidFill>
                  </a:tcPr>
                </a:tc>
                <a:tc>
                  <a:txBody>
                    <a:bodyPr/>
                    <a:lstStyle/>
                    <a:p>
                      <a:pPr marL="0" indent="266700" algn="ctr">
                        <a:lnSpc>
                          <a:spcPts val="2200"/>
                        </a:lnSpc>
                        <a:spcBef>
                          <a:spcPct val="0"/>
                        </a:spcBef>
                        <a:spcAft>
                          <a:spcPct val="0"/>
                        </a:spcAft>
                      </a:pPr>
                      <a:r>
                        <a:rPr lang="zh-CN" sz="1400">
                          <a:latin typeface="仿宋" panose="02010609060101010101" charset="-122"/>
                          <a:ea typeface="仿宋" panose="02010609060101010101" charset="-122"/>
                        </a:rPr>
                        <a:t>适用范围</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C6D9F1"/>
                    </a:solidFill>
                  </a:tcPr>
                </a:tc>
                <a:extLst>
                  <a:ext uri="{0D108BD9-81ED-4DB2-BD59-A6C34878D82A}">
                    <a16:rowId xmlns:a16="http://schemas.microsoft.com/office/drawing/2014/main" val="10000"/>
                  </a:ext>
                </a:extLst>
              </a:tr>
              <a:tr h="2183765">
                <a:tc>
                  <a:txBody>
                    <a:bodyPr/>
                    <a:lstStyle/>
                    <a:p>
                      <a:pPr marL="0" indent="0" algn="ctr">
                        <a:lnSpc>
                          <a:spcPts val="2200"/>
                        </a:lnSpc>
                        <a:spcBef>
                          <a:spcPct val="0"/>
                        </a:spcBef>
                        <a:spcAft>
                          <a:spcPct val="0"/>
                        </a:spcAft>
                      </a:pPr>
                      <a:r>
                        <a:rPr lang="zh-CN" sz="1400">
                          <a:latin typeface="仿宋" panose="02010609060101010101" charset="-122"/>
                          <a:ea typeface="仿宋" panose="02010609060101010101" charset="-122"/>
                        </a:rPr>
                        <a:t>订单拣取</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en-US" altLang="zh-CN" sz="1400">
                          <a:latin typeface="仿宋" panose="02010609060101010101" charset="-122"/>
                          <a:ea typeface="仿宋" panose="02010609060101010101" charset="-122"/>
                        </a:rPr>
                        <a:t>① </a:t>
                      </a:r>
                      <a:r>
                        <a:rPr lang="zh-CN" altLang="en-US" sz="1400">
                          <a:latin typeface="仿宋" panose="02010609060101010101" charset="-122"/>
                          <a:ea typeface="仿宋" panose="02010609060101010101" charset="-122"/>
                        </a:rPr>
                        <a:t>作业方法简单。</a:t>
                      </a:r>
                    </a:p>
                    <a:p>
                      <a:pPr marL="0" indent="0" algn="just">
                        <a:spcBef>
                          <a:spcPct val="0"/>
                        </a:spcBef>
                        <a:spcAft>
                          <a:spcPct val="0"/>
                        </a:spcAft>
                      </a:pPr>
                      <a:r>
                        <a:rPr lang="en-US" altLang="zh-CN" sz="1400">
                          <a:latin typeface="仿宋" panose="02010609060101010101" charset="-122"/>
                          <a:ea typeface="仿宋" panose="02010609060101010101" charset="-122"/>
                        </a:rPr>
                        <a:t>② </a:t>
                      </a:r>
                      <a:r>
                        <a:rPr lang="zh-CN" altLang="en-US" sz="1400">
                          <a:latin typeface="仿宋" panose="02010609060101010101" charset="-122"/>
                          <a:ea typeface="仿宋" panose="02010609060101010101" charset="-122"/>
                        </a:rPr>
                        <a:t>作业前置时间短。</a:t>
                      </a:r>
                    </a:p>
                    <a:p>
                      <a:pPr marL="0" indent="0" algn="just">
                        <a:spcBef>
                          <a:spcPct val="0"/>
                        </a:spcBef>
                        <a:spcAft>
                          <a:spcPct val="0"/>
                        </a:spcAft>
                      </a:pPr>
                      <a:r>
                        <a:rPr lang="en-US" altLang="zh-CN" sz="1400">
                          <a:latin typeface="仿宋" panose="02010609060101010101" charset="-122"/>
                          <a:ea typeface="仿宋" panose="02010609060101010101" charset="-122"/>
                        </a:rPr>
                        <a:t>③ </a:t>
                      </a:r>
                      <a:r>
                        <a:rPr lang="zh-CN" altLang="en-US" sz="1400">
                          <a:latin typeface="仿宋" panose="02010609060101010101" charset="-122"/>
                          <a:ea typeface="仿宋" panose="02010609060101010101" charset="-122"/>
                        </a:rPr>
                        <a:t>作业人员责任明确，易于安排人力。</a:t>
                      </a:r>
                    </a:p>
                    <a:p>
                      <a:pPr marL="0" indent="0" algn="just">
                        <a:spcBef>
                          <a:spcPct val="0"/>
                        </a:spcBef>
                        <a:spcAft>
                          <a:spcPct val="0"/>
                        </a:spcAft>
                      </a:pPr>
                      <a:r>
                        <a:rPr lang="en-US" altLang="zh-CN" sz="1400">
                          <a:latin typeface="仿宋" panose="02010609060101010101" charset="-122"/>
                          <a:ea typeface="仿宋" panose="02010609060101010101" charset="-122"/>
                        </a:rPr>
                        <a:t>④ </a:t>
                      </a:r>
                      <a:r>
                        <a:rPr lang="zh-CN" altLang="en-US" sz="1400">
                          <a:latin typeface="仿宋" panose="02010609060101010101" charset="-122"/>
                          <a:ea typeface="仿宋" panose="02010609060101010101" charset="-122"/>
                        </a:rPr>
                        <a:t>拣货后不用进行分类作业，适用于配送批量大的订单的处理。</a:t>
                      </a:r>
                    </a:p>
                    <a:p>
                      <a:pPr marL="0" indent="0" algn="just">
                        <a:spcBef>
                          <a:spcPct val="0"/>
                        </a:spcBef>
                        <a:spcAft>
                          <a:spcPct val="0"/>
                        </a:spcAft>
                      </a:pPr>
                      <a:r>
                        <a:rPr lang="en-US" altLang="zh-CN" sz="1400">
                          <a:latin typeface="仿宋" panose="02010609060101010101" charset="-122"/>
                          <a:ea typeface="仿宋" panose="02010609060101010101" charset="-122"/>
                        </a:rPr>
                        <a:t>⑤ </a:t>
                      </a:r>
                      <a:r>
                        <a:rPr lang="zh-CN" sz="1400">
                          <a:latin typeface="仿宋" panose="02010609060101010101" charset="-122"/>
                          <a:ea typeface="仿宋" panose="02010609060101010101" charset="-122"/>
                        </a:rPr>
                        <a:t>导入容易，作业弹性大。</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en-US" altLang="zh-CN" sz="1400">
                          <a:latin typeface="仿宋" panose="02010609060101010101" charset="-122"/>
                          <a:ea typeface="仿宋" panose="02010609060101010101" charset="-122"/>
                        </a:rPr>
                        <a:t>① </a:t>
                      </a:r>
                      <a:r>
                        <a:rPr lang="zh-CN" altLang="en-US" sz="1400">
                          <a:latin typeface="仿宋" panose="02010609060101010101" charset="-122"/>
                          <a:ea typeface="仿宋" panose="02010609060101010101" charset="-122"/>
                        </a:rPr>
                        <a:t>商品品类多时，拣货行走路径加长，拣货效率降低。</a:t>
                      </a:r>
                    </a:p>
                    <a:p>
                      <a:pPr marL="0" indent="0" algn="just">
                        <a:spcBef>
                          <a:spcPct val="0"/>
                        </a:spcBef>
                        <a:spcAft>
                          <a:spcPct val="0"/>
                        </a:spcAft>
                      </a:pPr>
                      <a:r>
                        <a:rPr lang="en-US" altLang="zh-CN" sz="1400">
                          <a:latin typeface="仿宋" panose="02010609060101010101" charset="-122"/>
                          <a:ea typeface="仿宋" panose="02010609060101010101" charset="-122"/>
                        </a:rPr>
                        <a:t>② </a:t>
                      </a:r>
                      <a:r>
                        <a:rPr lang="zh-CN" altLang="en-US" sz="1400">
                          <a:latin typeface="仿宋" panose="02010609060101010101" charset="-122"/>
                          <a:ea typeface="仿宋" panose="02010609060101010101" charset="-122"/>
                        </a:rPr>
                        <a:t>拣货区域大时，搬运系统设计困难。</a:t>
                      </a:r>
                    </a:p>
                    <a:p>
                      <a:pPr marL="0" indent="0" algn="just">
                        <a:spcBef>
                          <a:spcPct val="0"/>
                        </a:spcBef>
                        <a:spcAft>
                          <a:spcPct val="0"/>
                        </a:spcAft>
                      </a:pPr>
                      <a:r>
                        <a:rPr lang="en-US" altLang="zh-CN" sz="1400">
                          <a:latin typeface="仿宋" panose="02010609060101010101" charset="-122"/>
                          <a:ea typeface="仿宋" panose="02010609060101010101" charset="-122"/>
                        </a:rPr>
                        <a:t>③ </a:t>
                      </a:r>
                      <a:r>
                        <a:rPr lang="zh-CN" altLang="en-US" sz="1400">
                          <a:latin typeface="仿宋" panose="02010609060101010101" charset="-122"/>
                          <a:ea typeface="仿宋" panose="02010609060101010101" charset="-122"/>
                        </a:rPr>
                        <a:t>少量多次拣取时造成拣货路径重复，效率降低。</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en-US" altLang="zh-CN" sz="1400">
                          <a:latin typeface="仿宋" panose="02010609060101010101" charset="-122"/>
                          <a:ea typeface="仿宋" panose="02010609060101010101" charset="-122"/>
                        </a:rPr>
                        <a:t>① </a:t>
                      </a:r>
                      <a:r>
                        <a:rPr lang="zh-CN" altLang="en-US" sz="1400">
                          <a:latin typeface="仿宋" panose="02010609060101010101" charset="-122"/>
                          <a:ea typeface="仿宋" panose="02010609060101010101" charset="-122"/>
                        </a:rPr>
                        <a:t>用户不稳定波动较大。</a:t>
                      </a:r>
                    </a:p>
                    <a:p>
                      <a:pPr marL="0" indent="0" algn="just">
                        <a:spcBef>
                          <a:spcPct val="0"/>
                        </a:spcBef>
                        <a:spcAft>
                          <a:spcPct val="0"/>
                        </a:spcAft>
                      </a:pPr>
                      <a:r>
                        <a:rPr lang="en-US" altLang="zh-CN" sz="1400">
                          <a:latin typeface="仿宋" panose="02010609060101010101" charset="-122"/>
                          <a:ea typeface="仿宋" panose="02010609060101010101" charset="-122"/>
                        </a:rPr>
                        <a:t>② </a:t>
                      </a:r>
                      <a:r>
                        <a:rPr lang="zh-CN" altLang="en-US" sz="1400">
                          <a:latin typeface="仿宋" panose="02010609060101010101" charset="-122"/>
                          <a:ea typeface="仿宋" panose="02010609060101010101" charset="-122"/>
                        </a:rPr>
                        <a:t>用户之间共同需求差异较大。</a:t>
                      </a:r>
                    </a:p>
                    <a:p>
                      <a:pPr marL="0" indent="0" algn="just">
                        <a:spcBef>
                          <a:spcPct val="0"/>
                        </a:spcBef>
                        <a:spcAft>
                          <a:spcPct val="0"/>
                        </a:spcAft>
                      </a:pPr>
                      <a:r>
                        <a:rPr lang="en-US" altLang="zh-CN" sz="1400">
                          <a:latin typeface="仿宋" panose="02010609060101010101" charset="-122"/>
                          <a:ea typeface="仿宋" panose="02010609060101010101" charset="-122"/>
                        </a:rPr>
                        <a:t>③ </a:t>
                      </a:r>
                      <a:r>
                        <a:rPr lang="zh-CN" altLang="en-US" sz="1400">
                          <a:latin typeface="仿宋" panose="02010609060101010101" charset="-122"/>
                          <a:ea typeface="仿宋" panose="02010609060101010101" charset="-122"/>
                        </a:rPr>
                        <a:t>用户需求种类较多，不便于统计和共同取货。</a:t>
                      </a:r>
                    </a:p>
                    <a:p>
                      <a:pPr marL="0" indent="0" algn="just">
                        <a:spcBef>
                          <a:spcPct val="0"/>
                        </a:spcBef>
                        <a:spcAft>
                          <a:spcPct val="0"/>
                        </a:spcAft>
                      </a:pPr>
                      <a:r>
                        <a:rPr lang="en-US" altLang="zh-CN" sz="1400">
                          <a:latin typeface="仿宋" panose="02010609060101010101" charset="-122"/>
                          <a:ea typeface="仿宋" panose="02010609060101010101" charset="-122"/>
                        </a:rPr>
                        <a:t>④ </a:t>
                      </a:r>
                      <a:r>
                        <a:rPr lang="zh-CN" altLang="en-US" sz="1400">
                          <a:latin typeface="仿宋" panose="02010609060101010101" charset="-122"/>
                          <a:ea typeface="仿宋" panose="02010609060101010101" charset="-122"/>
                        </a:rPr>
                        <a:t>用户的配送时间有明确要求且要求不一。</a:t>
                      </a:r>
                    </a:p>
                    <a:p>
                      <a:pPr marL="0" indent="0" algn="just">
                        <a:spcBef>
                          <a:spcPct val="0"/>
                        </a:spcBef>
                        <a:spcAft>
                          <a:spcPct val="0"/>
                        </a:spcAft>
                      </a:pPr>
                      <a:r>
                        <a:rPr lang="en-US" altLang="zh-CN" sz="1400">
                          <a:latin typeface="仿宋" panose="02010609060101010101" charset="-122"/>
                          <a:ea typeface="仿宋" panose="02010609060101010101" charset="-122"/>
                        </a:rPr>
                        <a:t>⑤ </a:t>
                      </a:r>
                      <a:r>
                        <a:rPr lang="zh-CN" sz="1400">
                          <a:latin typeface="仿宋" panose="02010609060101010101" charset="-122"/>
                          <a:ea typeface="仿宋" panose="02010609060101010101" charset="-122"/>
                        </a:rPr>
                        <a:t>传统仓库改建成的配送中心。</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1"/>
                  </a:ext>
                </a:extLst>
              </a:tr>
              <a:tr h="2121535">
                <a:tc>
                  <a:txBody>
                    <a:bodyPr/>
                    <a:lstStyle/>
                    <a:p>
                      <a:pPr marL="0" indent="0" algn="ctr">
                        <a:lnSpc>
                          <a:spcPts val="1200"/>
                        </a:lnSpc>
                        <a:spcBef>
                          <a:spcPct val="0"/>
                        </a:spcBef>
                        <a:spcAft>
                          <a:spcPct val="0"/>
                        </a:spcAft>
                      </a:pPr>
                      <a:r>
                        <a:rPr lang="zh-CN" sz="1400">
                          <a:latin typeface="仿宋" panose="02010609060101010101" charset="-122"/>
                          <a:ea typeface="仿宋" panose="02010609060101010101" charset="-122"/>
                        </a:rPr>
                        <a:t>批量拣取</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lnSpc>
                          <a:spcPts val="1200"/>
                        </a:lnSpc>
                        <a:spcBef>
                          <a:spcPct val="0"/>
                        </a:spcBef>
                        <a:spcAft>
                          <a:spcPct val="0"/>
                        </a:spcAft>
                      </a:pPr>
                      <a:r>
                        <a:rPr lang="en-US" altLang="zh-CN" sz="1400">
                          <a:latin typeface="仿宋" panose="02010609060101010101" charset="-122"/>
                          <a:ea typeface="仿宋" panose="02010609060101010101" charset="-122"/>
                        </a:rPr>
                        <a:t>① </a:t>
                      </a:r>
                      <a:r>
                        <a:rPr lang="zh-CN" sz="1400">
                          <a:latin typeface="仿宋" panose="02010609060101010101" charset="-122"/>
                          <a:ea typeface="仿宋" panose="02010609060101010101" charset="-122"/>
                        </a:rPr>
                        <a:t>提高计划规模，降低计划成本</a:t>
                      </a:r>
                    </a:p>
                    <a:p>
                      <a:pPr marL="0" indent="0" algn="just">
                        <a:lnSpc>
                          <a:spcPts val="1200"/>
                        </a:lnSpc>
                        <a:spcBef>
                          <a:spcPct val="0"/>
                        </a:spcBef>
                        <a:spcAft>
                          <a:spcPct val="0"/>
                        </a:spcAft>
                      </a:pPr>
                      <a:r>
                        <a:rPr lang="zh-CN" sz="1400">
                          <a:latin typeface="仿宋" panose="02010609060101010101" charset="-122"/>
                          <a:ea typeface="仿宋" panose="02010609060101010101" charset="-122"/>
                        </a:rPr>
                        <a:t>。</a:t>
                      </a:r>
                    </a:p>
                    <a:p>
                      <a:pPr marL="0" indent="0" algn="just">
                        <a:lnSpc>
                          <a:spcPts val="1200"/>
                        </a:lnSpc>
                        <a:spcBef>
                          <a:spcPct val="0"/>
                        </a:spcBef>
                        <a:spcAft>
                          <a:spcPct val="0"/>
                        </a:spcAft>
                      </a:pPr>
                      <a:r>
                        <a:rPr lang="en-US" altLang="zh-CN" sz="1400">
                          <a:latin typeface="仿宋" panose="02010609060101010101" charset="-122"/>
                          <a:ea typeface="仿宋" panose="02010609060101010101" charset="-122"/>
                        </a:rPr>
                        <a:t>② </a:t>
                      </a:r>
                      <a:r>
                        <a:rPr lang="zh-CN" sz="1400">
                          <a:latin typeface="仿宋" panose="02010609060101010101" charset="-122"/>
                          <a:ea typeface="仿宋" panose="02010609060101010101" charset="-122"/>
                        </a:rPr>
                        <a:t>可以缩短拣货时的行走时间，增加单位时间的拣货量。</a:t>
                      </a:r>
                    </a:p>
                    <a:p>
                      <a:pPr marL="0" indent="0" algn="just">
                        <a:lnSpc>
                          <a:spcPts val="1200"/>
                        </a:lnSpc>
                        <a:spcBef>
                          <a:spcPct val="0"/>
                        </a:spcBef>
                        <a:spcAft>
                          <a:spcPct val="0"/>
                        </a:spcAft>
                      </a:pPr>
                      <a:endParaRPr lang="zh-CN" sz="1400">
                        <a:latin typeface="仿宋" panose="02010609060101010101" charset="-122"/>
                        <a:ea typeface="仿宋" panose="02010609060101010101" charset="-122"/>
                      </a:endParaRPr>
                    </a:p>
                    <a:p>
                      <a:pPr marL="0" indent="0" algn="just">
                        <a:lnSpc>
                          <a:spcPts val="1200"/>
                        </a:lnSpc>
                        <a:spcBef>
                          <a:spcPct val="0"/>
                        </a:spcBef>
                        <a:spcAft>
                          <a:spcPct val="0"/>
                        </a:spcAft>
                      </a:pPr>
                      <a:r>
                        <a:rPr lang="en-US" altLang="zh-CN" sz="1400">
                          <a:latin typeface="仿宋" panose="02010609060101010101" charset="-122"/>
                          <a:ea typeface="仿宋" panose="02010609060101010101" charset="-122"/>
                        </a:rPr>
                        <a:t>③ </a:t>
                      </a:r>
                      <a:r>
                        <a:rPr lang="zh-CN" sz="1400">
                          <a:latin typeface="仿宋" panose="02010609060101010101" charset="-122"/>
                          <a:ea typeface="仿宋" panose="02010609060101010101" charset="-122"/>
                        </a:rPr>
                        <a:t>节省人力，减少与其他作业的冲突。</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lnSpc>
                          <a:spcPts val="1200"/>
                        </a:lnSpc>
                        <a:spcBef>
                          <a:spcPct val="0"/>
                        </a:spcBef>
                        <a:spcAft>
                          <a:spcPct val="0"/>
                        </a:spcAft>
                      </a:pPr>
                      <a:r>
                        <a:rPr lang="en-US" altLang="zh-CN" sz="1400">
                          <a:latin typeface="仿宋" panose="02010609060101010101" charset="-122"/>
                          <a:ea typeface="仿宋" panose="02010609060101010101" charset="-122"/>
                        </a:rPr>
                        <a:t>① </a:t>
                      </a:r>
                      <a:r>
                        <a:rPr lang="zh-CN" sz="1400">
                          <a:latin typeface="仿宋" panose="02010609060101010101" charset="-122"/>
                          <a:ea typeface="仿宋" panose="02010609060101010101" charset="-122"/>
                        </a:rPr>
                        <a:t>对紧急订单无法做及时的处理。</a:t>
                      </a:r>
                    </a:p>
                    <a:p>
                      <a:pPr marL="0" indent="0" algn="just">
                        <a:lnSpc>
                          <a:spcPts val="1200"/>
                        </a:lnSpc>
                        <a:spcBef>
                          <a:spcPct val="0"/>
                        </a:spcBef>
                        <a:spcAft>
                          <a:spcPct val="0"/>
                        </a:spcAft>
                      </a:pPr>
                      <a:endParaRPr lang="zh-CN" sz="1400">
                        <a:latin typeface="仿宋" panose="02010609060101010101" charset="-122"/>
                        <a:ea typeface="仿宋" panose="02010609060101010101" charset="-122"/>
                      </a:endParaRPr>
                    </a:p>
                    <a:p>
                      <a:pPr marL="0" indent="0" algn="just">
                        <a:lnSpc>
                          <a:spcPts val="1200"/>
                        </a:lnSpc>
                        <a:spcBef>
                          <a:spcPct val="0"/>
                        </a:spcBef>
                        <a:spcAft>
                          <a:spcPct val="0"/>
                        </a:spcAft>
                      </a:pPr>
                      <a:r>
                        <a:rPr lang="en-US" altLang="zh-CN" sz="1400">
                          <a:latin typeface="仿宋" panose="02010609060101010101" charset="-122"/>
                          <a:ea typeface="仿宋" panose="02010609060101010101" charset="-122"/>
                        </a:rPr>
                        <a:t>② </a:t>
                      </a:r>
                      <a:r>
                        <a:rPr lang="zh-CN" sz="1400">
                          <a:latin typeface="仿宋" panose="02010609060101010101" charset="-122"/>
                          <a:ea typeface="仿宋" panose="02010609060101010101" charset="-122"/>
                        </a:rPr>
                        <a:t>积累订单数量时，延长停滞时间。</a:t>
                      </a:r>
                    </a:p>
                    <a:p>
                      <a:pPr marL="0" indent="0" algn="just">
                        <a:lnSpc>
                          <a:spcPts val="1200"/>
                        </a:lnSpc>
                        <a:spcBef>
                          <a:spcPct val="0"/>
                        </a:spcBef>
                        <a:spcAft>
                          <a:spcPct val="0"/>
                        </a:spcAft>
                      </a:pPr>
                      <a:endParaRPr lang="zh-CN" sz="1400">
                        <a:latin typeface="仿宋" panose="02010609060101010101" charset="-122"/>
                        <a:ea typeface="仿宋" panose="02010609060101010101" charset="-122"/>
                      </a:endParaRPr>
                    </a:p>
                    <a:p>
                      <a:pPr marL="0" indent="0" algn="just">
                        <a:lnSpc>
                          <a:spcPts val="1200"/>
                        </a:lnSpc>
                        <a:spcBef>
                          <a:spcPct val="0"/>
                        </a:spcBef>
                        <a:spcAft>
                          <a:spcPct val="0"/>
                        </a:spcAft>
                      </a:pPr>
                      <a:r>
                        <a:rPr lang="en-US" altLang="zh-CN" sz="1400">
                          <a:latin typeface="仿宋" panose="02010609060101010101" charset="-122"/>
                          <a:ea typeface="仿宋" panose="02010609060101010101" charset="-122"/>
                        </a:rPr>
                        <a:t>③ </a:t>
                      </a:r>
                      <a:r>
                        <a:rPr lang="zh-CN" sz="1400">
                          <a:latin typeface="仿宋" panose="02010609060101010101" charset="-122"/>
                          <a:ea typeface="仿宋" panose="02010609060101010101" charset="-122"/>
                        </a:rPr>
                        <a:t>增加分货作业。</a:t>
                      </a:r>
                    </a:p>
                    <a:p>
                      <a:pPr marL="0" indent="0" algn="just">
                        <a:lnSpc>
                          <a:spcPts val="1200"/>
                        </a:lnSpc>
                        <a:spcBef>
                          <a:spcPct val="0"/>
                        </a:spcBef>
                        <a:spcAft>
                          <a:spcPct val="0"/>
                        </a:spcAft>
                      </a:pPr>
                      <a:endParaRPr lang="zh-CN" sz="1400">
                        <a:latin typeface="仿宋" panose="02010609060101010101" charset="-122"/>
                        <a:ea typeface="仿宋" panose="02010609060101010101" charset="-122"/>
                      </a:endParaRPr>
                    </a:p>
                    <a:p>
                      <a:pPr marL="0" indent="0" algn="just">
                        <a:lnSpc>
                          <a:spcPts val="1200"/>
                        </a:lnSpc>
                        <a:spcBef>
                          <a:spcPct val="0"/>
                        </a:spcBef>
                        <a:spcAft>
                          <a:spcPct val="0"/>
                        </a:spcAft>
                      </a:pPr>
                      <a:r>
                        <a:rPr lang="en-US" altLang="zh-CN" sz="1400">
                          <a:latin typeface="仿宋" panose="02010609060101010101" charset="-122"/>
                          <a:ea typeface="仿宋" panose="02010609060101010101" charset="-122"/>
                        </a:rPr>
                        <a:t>④ </a:t>
                      </a:r>
                      <a:r>
                        <a:rPr lang="zh-CN" sz="1400">
                          <a:latin typeface="仿宋" panose="02010609060101010101" charset="-122"/>
                          <a:ea typeface="仿宋" panose="02010609060101010101" charset="-122"/>
                        </a:rPr>
                        <a:t>必须全部作业完成后才能发货。</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lnSpc>
                          <a:spcPts val="1200"/>
                        </a:lnSpc>
                        <a:spcBef>
                          <a:spcPct val="0"/>
                        </a:spcBef>
                        <a:spcAft>
                          <a:spcPct val="0"/>
                        </a:spcAft>
                      </a:pPr>
                      <a:r>
                        <a:rPr lang="en-US" altLang="zh-CN" sz="1400">
                          <a:latin typeface="仿宋" panose="02010609060101010101" charset="-122"/>
                          <a:ea typeface="仿宋" panose="02010609060101010101" charset="-122"/>
                        </a:rPr>
                        <a:t>① </a:t>
                      </a:r>
                      <a:r>
                        <a:rPr lang="zh-CN" sz="1400">
                          <a:latin typeface="仿宋" panose="02010609060101010101" charset="-122"/>
                          <a:ea typeface="仿宋" panose="02010609060101010101" charset="-122"/>
                        </a:rPr>
                        <a:t>用户稳定，数量较多。</a:t>
                      </a:r>
                    </a:p>
                    <a:p>
                      <a:pPr marL="0" indent="0" algn="just">
                        <a:lnSpc>
                          <a:spcPts val="1200"/>
                        </a:lnSpc>
                        <a:spcBef>
                          <a:spcPct val="0"/>
                        </a:spcBef>
                        <a:spcAft>
                          <a:spcPct val="0"/>
                        </a:spcAft>
                      </a:pPr>
                      <a:endParaRPr lang="zh-CN" sz="1400">
                        <a:latin typeface="仿宋" panose="02010609060101010101" charset="-122"/>
                        <a:ea typeface="仿宋" panose="02010609060101010101" charset="-122"/>
                      </a:endParaRPr>
                    </a:p>
                    <a:p>
                      <a:pPr marL="0" indent="0" algn="just">
                        <a:lnSpc>
                          <a:spcPts val="1200"/>
                        </a:lnSpc>
                        <a:spcBef>
                          <a:spcPct val="0"/>
                        </a:spcBef>
                        <a:spcAft>
                          <a:spcPct val="0"/>
                        </a:spcAft>
                      </a:pPr>
                      <a:r>
                        <a:rPr lang="en-US" altLang="zh-CN" sz="1400">
                          <a:latin typeface="仿宋" panose="02010609060101010101" charset="-122"/>
                          <a:ea typeface="仿宋" panose="02010609060101010101" charset="-122"/>
                        </a:rPr>
                        <a:t>② </a:t>
                      </a:r>
                      <a:r>
                        <a:rPr lang="zh-CN" sz="1400">
                          <a:latin typeface="仿宋" panose="02010609060101010101" charset="-122"/>
                          <a:ea typeface="仿宋" panose="02010609060101010101" charset="-122"/>
                        </a:rPr>
                        <a:t>用户之间共同需求大。</a:t>
                      </a:r>
                    </a:p>
                    <a:p>
                      <a:pPr marL="0" indent="0" algn="just">
                        <a:lnSpc>
                          <a:spcPts val="1200"/>
                        </a:lnSpc>
                        <a:spcBef>
                          <a:spcPct val="0"/>
                        </a:spcBef>
                        <a:spcAft>
                          <a:spcPct val="0"/>
                        </a:spcAft>
                      </a:pPr>
                      <a:endParaRPr lang="zh-CN" sz="1400">
                        <a:latin typeface="仿宋" panose="02010609060101010101" charset="-122"/>
                        <a:ea typeface="仿宋" panose="02010609060101010101" charset="-122"/>
                      </a:endParaRPr>
                    </a:p>
                    <a:p>
                      <a:pPr marL="0" indent="0" algn="just">
                        <a:lnSpc>
                          <a:spcPts val="1200"/>
                        </a:lnSpc>
                        <a:spcBef>
                          <a:spcPct val="0"/>
                        </a:spcBef>
                        <a:spcAft>
                          <a:spcPct val="0"/>
                        </a:spcAft>
                      </a:pPr>
                      <a:r>
                        <a:rPr lang="en-US" altLang="zh-CN" sz="1400">
                          <a:latin typeface="仿宋" panose="02010609060101010101" charset="-122"/>
                          <a:ea typeface="仿宋" panose="02010609060101010101" charset="-122"/>
                        </a:rPr>
                        <a:t>③ </a:t>
                      </a:r>
                      <a:r>
                        <a:rPr lang="zh-CN" sz="1400">
                          <a:latin typeface="仿宋" panose="02010609060101010101" charset="-122"/>
                          <a:ea typeface="仿宋" panose="02010609060101010101" charset="-122"/>
                        </a:rPr>
                        <a:t>用户需求种类较少，便于统计和共同取货。</a:t>
                      </a:r>
                    </a:p>
                    <a:p>
                      <a:pPr marL="0" indent="0" algn="just">
                        <a:lnSpc>
                          <a:spcPts val="1200"/>
                        </a:lnSpc>
                        <a:spcBef>
                          <a:spcPct val="0"/>
                        </a:spcBef>
                        <a:spcAft>
                          <a:spcPct val="0"/>
                        </a:spcAft>
                      </a:pPr>
                      <a:endParaRPr lang="zh-CN" sz="1400">
                        <a:latin typeface="仿宋" panose="02010609060101010101" charset="-122"/>
                        <a:ea typeface="仿宋" panose="02010609060101010101" charset="-122"/>
                      </a:endParaRPr>
                    </a:p>
                    <a:p>
                      <a:pPr marL="0" indent="0" algn="just">
                        <a:lnSpc>
                          <a:spcPts val="1200"/>
                        </a:lnSpc>
                        <a:spcBef>
                          <a:spcPct val="0"/>
                        </a:spcBef>
                        <a:spcAft>
                          <a:spcPct val="0"/>
                        </a:spcAft>
                      </a:pPr>
                      <a:r>
                        <a:rPr lang="en-US" altLang="zh-CN" sz="1400">
                          <a:latin typeface="仿宋" panose="02010609060101010101" charset="-122"/>
                          <a:ea typeface="仿宋" panose="02010609060101010101" charset="-122"/>
                        </a:rPr>
                        <a:t>④ </a:t>
                      </a:r>
                      <a:r>
                        <a:rPr lang="zh-CN" sz="1400">
                          <a:latin typeface="仿宋" panose="02010609060101010101" charset="-122"/>
                          <a:ea typeface="仿宋" panose="02010609060101010101" charset="-122"/>
                        </a:rPr>
                        <a:t>用户的配送时间没有明确要求。</a:t>
                      </a:r>
                    </a:p>
                    <a:p>
                      <a:pPr marL="0" indent="0" algn="just">
                        <a:lnSpc>
                          <a:spcPts val="1200"/>
                        </a:lnSpc>
                        <a:spcBef>
                          <a:spcPct val="0"/>
                        </a:spcBef>
                        <a:spcAft>
                          <a:spcPct val="0"/>
                        </a:spcAft>
                      </a:pPr>
                      <a:endParaRPr lang="en-US" altLang="zh-CN" sz="1400">
                        <a:latin typeface="仿宋" panose="02010609060101010101" charset="-122"/>
                        <a:ea typeface="仿宋" panose="02010609060101010101" charset="-122"/>
                      </a:endParaRPr>
                    </a:p>
                    <a:p>
                      <a:pPr marL="0" indent="0" algn="just">
                        <a:lnSpc>
                          <a:spcPts val="1200"/>
                        </a:lnSpc>
                        <a:spcBef>
                          <a:spcPct val="0"/>
                        </a:spcBef>
                        <a:spcAft>
                          <a:spcPct val="0"/>
                        </a:spcAft>
                      </a:pPr>
                      <a:r>
                        <a:rPr lang="en-US" altLang="zh-CN" sz="1400">
                          <a:latin typeface="仿宋" panose="02010609060101010101" charset="-122"/>
                          <a:ea typeface="仿宋" panose="02010609060101010101" charset="-122"/>
                        </a:rPr>
                        <a:t>⑤ </a:t>
                      </a:r>
                      <a:r>
                        <a:rPr lang="zh-CN" sz="1400">
                          <a:latin typeface="仿宋" panose="02010609060101010101" charset="-122"/>
                          <a:ea typeface="仿宋" panose="02010609060101010101" charset="-122"/>
                        </a:rPr>
                        <a:t>专业性强的配送中心。</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2"/>
                  </a:ext>
                </a:extLst>
              </a:tr>
            </a:tbl>
          </a:graphicData>
        </a:graphic>
      </p:graphicFrame>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形状 19"/>
          <p:cNvSpPr>
            <a:spLocks noChangeAspect="1"/>
          </p:cNvSpPr>
          <p:nvPr/>
        </p:nvSpPr>
        <p:spPr>
          <a:xfrm>
            <a:off x="3195" y="3305660"/>
            <a:ext cx="551331" cy="1791867"/>
          </a:xfrm>
          <a:custGeom>
            <a:avLst/>
            <a:gdLst>
              <a:gd name="connsiteX0" fmla="*/ 0 w 551446"/>
              <a:gd name="connsiteY0" fmla="*/ 0 h 1792213"/>
              <a:gd name="connsiteX1" fmla="*/ 551446 w 551446"/>
              <a:gd name="connsiteY1" fmla="*/ 0 h 1792213"/>
              <a:gd name="connsiteX2" fmla="*/ 0 w 551446"/>
              <a:gd name="connsiteY2" fmla="*/ 1792213 h 1792213"/>
            </a:gdLst>
            <a:ahLst/>
            <a:cxnLst>
              <a:cxn ang="0">
                <a:pos x="connsiteX0" y="connsiteY0"/>
              </a:cxn>
              <a:cxn ang="0">
                <a:pos x="connsiteX1" y="connsiteY1"/>
              </a:cxn>
              <a:cxn ang="0">
                <a:pos x="connsiteX2" y="connsiteY2"/>
              </a:cxn>
            </a:cxnLst>
            <a:rect l="l" t="t" r="r" b="b"/>
            <a:pathLst>
              <a:path w="551446" h="1792213">
                <a:moveTo>
                  <a:pt x="0" y="0"/>
                </a:moveTo>
                <a:lnTo>
                  <a:pt x="551446" y="0"/>
                </a:lnTo>
                <a:lnTo>
                  <a:pt x="0" y="1792213"/>
                </a:lnTo>
                <a:close/>
              </a:path>
            </a:pathLst>
          </a:custGeom>
          <a:solidFill>
            <a:schemeClr val="accent6">
              <a:lumMod val="75000"/>
            </a:schemeClr>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cs typeface="+mn-ea"/>
              <a:sym typeface="+mn-lt"/>
            </a:endParaRPr>
          </a:p>
        </p:txBody>
      </p:sp>
      <p:sp>
        <p:nvSpPr>
          <p:cNvPr id="16" name="任意多边形: 形状 15"/>
          <p:cNvSpPr/>
          <p:nvPr/>
        </p:nvSpPr>
        <p:spPr>
          <a:xfrm>
            <a:off x="3179" y="751596"/>
            <a:ext cx="3539026" cy="2824097"/>
          </a:xfrm>
          <a:custGeom>
            <a:avLst/>
            <a:gdLst>
              <a:gd name="connsiteX0" fmla="*/ 0 w 3540869"/>
              <a:gd name="connsiteY0" fmla="*/ 0 h 2825568"/>
              <a:gd name="connsiteX1" fmla="*/ 3540869 w 3540869"/>
              <a:gd name="connsiteY1" fmla="*/ 0 h 2825568"/>
              <a:gd name="connsiteX2" fmla="*/ 2671470 w 3540869"/>
              <a:gd name="connsiteY2" fmla="*/ 2825568 h 2825568"/>
              <a:gd name="connsiteX3" fmla="*/ 0 w 3540869"/>
              <a:gd name="connsiteY3" fmla="*/ 2825568 h 2825568"/>
            </a:gdLst>
            <a:ahLst/>
            <a:cxnLst>
              <a:cxn ang="0">
                <a:pos x="connsiteX0" y="connsiteY0"/>
              </a:cxn>
              <a:cxn ang="0">
                <a:pos x="connsiteX1" y="connsiteY1"/>
              </a:cxn>
              <a:cxn ang="0">
                <a:pos x="connsiteX2" y="connsiteY2"/>
              </a:cxn>
              <a:cxn ang="0">
                <a:pos x="connsiteX3" y="connsiteY3"/>
              </a:cxn>
            </a:cxnLst>
            <a:rect l="l" t="t" r="r" b="b"/>
            <a:pathLst>
              <a:path w="3540869" h="2825568">
                <a:moveTo>
                  <a:pt x="0" y="0"/>
                </a:moveTo>
                <a:lnTo>
                  <a:pt x="3540869" y="0"/>
                </a:lnTo>
                <a:lnTo>
                  <a:pt x="2671470" y="2825568"/>
                </a:lnTo>
                <a:lnTo>
                  <a:pt x="0" y="2825568"/>
                </a:lnTo>
                <a:close/>
              </a:path>
            </a:pathLst>
          </a:custGeom>
          <a:solidFill>
            <a:schemeClr val="accent2"/>
          </a:solidFill>
          <a:ln w="73689" cap="flat">
            <a:noFill/>
            <a:prstDash val="solid"/>
            <a:miter/>
          </a:ln>
          <a:effectLst>
            <a:outerShdw blurRad="63500" algn="ctr" rotWithShape="0">
              <a:prstClr val="black">
                <a:alpha val="40000"/>
              </a:prstClr>
            </a:outerShdw>
          </a:effectLst>
        </p:spPr>
        <p:txBody>
          <a:bodyPr rtlCol="0" anchor="ctr"/>
          <a:lstStyle/>
          <a:p>
            <a:pPr defTabSz="914400">
              <a:defRPr/>
            </a:pPr>
            <a:endParaRPr lang="zh-CN" altLang="en-US">
              <a:solidFill>
                <a:prstClr val="black"/>
              </a:solidFill>
              <a:cs typeface="+mn-ea"/>
              <a:sym typeface="+mn-lt"/>
            </a:endParaRPr>
          </a:p>
        </p:txBody>
      </p:sp>
      <p:grpSp>
        <p:nvGrpSpPr>
          <p:cNvPr id="37" name="组合 36"/>
          <p:cNvGrpSpPr/>
          <p:nvPr/>
        </p:nvGrpSpPr>
        <p:grpSpPr>
          <a:xfrm>
            <a:off x="524902" y="1836098"/>
            <a:ext cx="9796325" cy="3857149"/>
            <a:chOff x="522000" y="1835268"/>
            <a:chExt cx="9801427" cy="3859158"/>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23345" b="23345"/>
            <a:stretch>
              <a:fillRect/>
            </a:stretch>
          </p:blipFill>
          <p:spPr>
            <a:xfrm>
              <a:off x="522000" y="1835268"/>
              <a:ext cx="9801427" cy="3851606"/>
            </a:xfrm>
            <a:prstGeom prst="parallelogram">
              <a:avLst>
                <a:gd name="adj" fmla="val 30540"/>
              </a:avLst>
            </a:prstGeom>
          </p:spPr>
        </p:pic>
        <p:sp>
          <p:nvSpPr>
            <p:cNvPr id="7" name="平行四边形 6"/>
            <p:cNvSpPr/>
            <p:nvPr/>
          </p:nvSpPr>
          <p:spPr>
            <a:xfrm>
              <a:off x="522000" y="1842426"/>
              <a:ext cx="9801427" cy="3852000"/>
            </a:xfrm>
            <a:prstGeom prst="parallelogram">
              <a:avLst>
                <a:gd name="adj" fmla="val 3058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endParaRPr>
            </a:p>
          </p:txBody>
        </p:sp>
      </p:grpSp>
      <p:sp>
        <p:nvSpPr>
          <p:cNvPr id="22" name="任意多边形: 形状 21"/>
          <p:cNvSpPr/>
          <p:nvPr/>
        </p:nvSpPr>
        <p:spPr>
          <a:xfrm>
            <a:off x="2822088" y="161250"/>
            <a:ext cx="1712849" cy="1057817"/>
          </a:xfrm>
          <a:custGeom>
            <a:avLst/>
            <a:gdLst>
              <a:gd name="connsiteX0" fmla="*/ 325649 w 1713741"/>
              <a:gd name="connsiteY0" fmla="*/ 0 h 1058368"/>
              <a:gd name="connsiteX1" fmla="*/ 1713741 w 1713741"/>
              <a:gd name="connsiteY1" fmla="*/ 0 h 1058368"/>
              <a:gd name="connsiteX2" fmla="*/ 1388092 w 1713741"/>
              <a:gd name="connsiteY2" fmla="*/ 1058368 h 1058368"/>
              <a:gd name="connsiteX3" fmla="*/ 0 w 1713741"/>
              <a:gd name="connsiteY3" fmla="*/ 1058368 h 1058368"/>
            </a:gdLst>
            <a:ahLst/>
            <a:cxnLst>
              <a:cxn ang="0">
                <a:pos x="connsiteX0" y="connsiteY0"/>
              </a:cxn>
              <a:cxn ang="0">
                <a:pos x="connsiteX1" y="connsiteY1"/>
              </a:cxn>
              <a:cxn ang="0">
                <a:pos x="connsiteX2" y="connsiteY2"/>
              </a:cxn>
              <a:cxn ang="0">
                <a:pos x="connsiteX3" y="connsiteY3"/>
              </a:cxn>
            </a:cxnLst>
            <a:rect l="l" t="t" r="r" b="b"/>
            <a:pathLst>
              <a:path w="1713741" h="1058368">
                <a:moveTo>
                  <a:pt x="325649" y="0"/>
                </a:moveTo>
                <a:lnTo>
                  <a:pt x="1713741" y="0"/>
                </a:lnTo>
                <a:lnTo>
                  <a:pt x="1388092" y="1058368"/>
                </a:lnTo>
                <a:lnTo>
                  <a:pt x="0" y="1058368"/>
                </a:lnTo>
                <a:close/>
              </a:path>
            </a:pathLst>
          </a:custGeom>
          <a:solidFill>
            <a:schemeClr val="accent6">
              <a:lumMod val="75000"/>
            </a:schemeClr>
          </a:solidFill>
          <a:ln w="73689" cap="flat">
            <a:noFill/>
            <a:prstDash val="solid"/>
            <a:miter/>
          </a:ln>
          <a:effectLst>
            <a:outerShdw blurRad="63500" algn="ctr" rotWithShape="0">
              <a:prstClr val="black">
                <a:alpha val="40000"/>
              </a:prstClr>
            </a:outerShdw>
          </a:effectLst>
        </p:spPr>
        <p:txBody>
          <a:bodyPr rtlCol="0" anchor="ctr"/>
          <a:lstStyle/>
          <a:p>
            <a:pPr defTabSz="914400">
              <a:defRPr/>
            </a:pPr>
            <a:endParaRPr lang="zh-CN" altLang="en-US">
              <a:solidFill>
                <a:prstClr val="black"/>
              </a:solidFill>
              <a:cs typeface="+mn-ea"/>
              <a:sym typeface="+mn-lt"/>
            </a:endParaRPr>
          </a:p>
        </p:txBody>
      </p:sp>
      <p:sp>
        <p:nvSpPr>
          <p:cNvPr id="24" name="任意多边形: 形状 23"/>
          <p:cNvSpPr/>
          <p:nvPr/>
        </p:nvSpPr>
        <p:spPr>
          <a:xfrm>
            <a:off x="1672217" y="5668114"/>
            <a:ext cx="2617493" cy="1188101"/>
          </a:xfrm>
          <a:custGeom>
            <a:avLst/>
            <a:gdLst>
              <a:gd name="connsiteX0" fmla="*/ 365757 w 2618856"/>
              <a:gd name="connsiteY0" fmla="*/ 0 h 1188720"/>
              <a:gd name="connsiteX1" fmla="*/ 2618856 w 2618856"/>
              <a:gd name="connsiteY1" fmla="*/ 0 h 1188720"/>
              <a:gd name="connsiteX2" fmla="*/ 2253099 w 2618856"/>
              <a:gd name="connsiteY2" fmla="*/ 1188720 h 1188720"/>
              <a:gd name="connsiteX3" fmla="*/ 0 w 2618856"/>
              <a:gd name="connsiteY3" fmla="*/ 1188720 h 1188720"/>
            </a:gdLst>
            <a:ahLst/>
            <a:cxnLst>
              <a:cxn ang="0">
                <a:pos x="connsiteX0" y="connsiteY0"/>
              </a:cxn>
              <a:cxn ang="0">
                <a:pos x="connsiteX1" y="connsiteY1"/>
              </a:cxn>
              <a:cxn ang="0">
                <a:pos x="connsiteX2" y="connsiteY2"/>
              </a:cxn>
              <a:cxn ang="0">
                <a:pos x="connsiteX3" y="connsiteY3"/>
              </a:cxn>
            </a:cxnLst>
            <a:rect l="l" t="t" r="r" b="b"/>
            <a:pathLst>
              <a:path w="2618856" h="1188720">
                <a:moveTo>
                  <a:pt x="365757" y="0"/>
                </a:moveTo>
                <a:lnTo>
                  <a:pt x="2618856" y="0"/>
                </a:lnTo>
                <a:lnTo>
                  <a:pt x="2253099" y="1188720"/>
                </a:lnTo>
                <a:lnTo>
                  <a:pt x="0" y="1188720"/>
                </a:lnTo>
                <a:close/>
              </a:path>
            </a:pathLst>
          </a:custGeom>
          <a:solidFill>
            <a:schemeClr val="accent2"/>
          </a:solidFill>
          <a:ln w="73689" cap="flat">
            <a:noFill/>
            <a:prstDash val="solid"/>
            <a:miter/>
          </a:ln>
          <a:effectLst>
            <a:outerShdw blurRad="63500" algn="ctr" rotWithShape="0">
              <a:prstClr val="black">
                <a:alpha val="40000"/>
              </a:prstClr>
            </a:outerShdw>
          </a:effectLst>
        </p:spPr>
        <p:txBody>
          <a:bodyPr rtlCol="0" anchor="ctr"/>
          <a:lstStyle/>
          <a:p>
            <a:pPr defTabSz="914400">
              <a:defRPr/>
            </a:pPr>
            <a:endParaRPr lang="zh-CN" altLang="en-US">
              <a:solidFill>
                <a:prstClr val="black"/>
              </a:solidFill>
              <a:cs typeface="+mn-ea"/>
              <a:sym typeface="+mn-lt"/>
            </a:endParaRPr>
          </a:p>
        </p:txBody>
      </p:sp>
      <p:sp>
        <p:nvSpPr>
          <p:cNvPr id="26" name="任意多边形: 形状 25"/>
          <p:cNvSpPr/>
          <p:nvPr/>
        </p:nvSpPr>
        <p:spPr>
          <a:xfrm>
            <a:off x="3479605" y="6063002"/>
            <a:ext cx="1055337" cy="651753"/>
          </a:xfrm>
          <a:custGeom>
            <a:avLst/>
            <a:gdLst>
              <a:gd name="connsiteX0" fmla="*/ 200642 w 1055887"/>
              <a:gd name="connsiteY0" fmla="*/ 0 h 652092"/>
              <a:gd name="connsiteX1" fmla="*/ 1055887 w 1055887"/>
              <a:gd name="connsiteY1" fmla="*/ 0 h 652092"/>
              <a:gd name="connsiteX2" fmla="*/ 855245 w 1055887"/>
              <a:gd name="connsiteY2" fmla="*/ 652092 h 652092"/>
              <a:gd name="connsiteX3" fmla="*/ 0 w 1055887"/>
              <a:gd name="connsiteY3" fmla="*/ 652092 h 652092"/>
            </a:gdLst>
            <a:ahLst/>
            <a:cxnLst>
              <a:cxn ang="0">
                <a:pos x="connsiteX0" y="connsiteY0"/>
              </a:cxn>
              <a:cxn ang="0">
                <a:pos x="connsiteX1" y="connsiteY1"/>
              </a:cxn>
              <a:cxn ang="0">
                <a:pos x="connsiteX2" y="connsiteY2"/>
              </a:cxn>
              <a:cxn ang="0">
                <a:pos x="connsiteX3" y="connsiteY3"/>
              </a:cxn>
            </a:cxnLst>
            <a:rect l="l" t="t" r="r" b="b"/>
            <a:pathLst>
              <a:path w="1055887" h="652092">
                <a:moveTo>
                  <a:pt x="200642" y="0"/>
                </a:moveTo>
                <a:lnTo>
                  <a:pt x="1055887" y="0"/>
                </a:lnTo>
                <a:lnTo>
                  <a:pt x="855245" y="652092"/>
                </a:lnTo>
                <a:lnTo>
                  <a:pt x="0" y="652092"/>
                </a:lnTo>
                <a:close/>
              </a:path>
            </a:pathLst>
          </a:custGeom>
          <a:solidFill>
            <a:srgbClr val="71BB17"/>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cs typeface="+mn-ea"/>
              <a:sym typeface="+mn-lt"/>
            </a:endParaRPr>
          </a:p>
        </p:txBody>
      </p:sp>
      <p:sp>
        <p:nvSpPr>
          <p:cNvPr id="39" name="任意多边形: 形状 38"/>
          <p:cNvSpPr/>
          <p:nvPr/>
        </p:nvSpPr>
        <p:spPr>
          <a:xfrm>
            <a:off x="11307744" y="-260061"/>
            <a:ext cx="1364398" cy="842621"/>
          </a:xfrm>
          <a:custGeom>
            <a:avLst/>
            <a:gdLst>
              <a:gd name="connsiteX0" fmla="*/ 259401 w 1365109"/>
              <a:gd name="connsiteY0" fmla="*/ 0 h 843060"/>
              <a:gd name="connsiteX1" fmla="*/ 1365109 w 1365109"/>
              <a:gd name="connsiteY1" fmla="*/ 0 h 843060"/>
              <a:gd name="connsiteX2" fmla="*/ 1105708 w 1365109"/>
              <a:gd name="connsiteY2" fmla="*/ 843060 h 843060"/>
              <a:gd name="connsiteX3" fmla="*/ 0 w 1365109"/>
              <a:gd name="connsiteY3" fmla="*/ 843060 h 843060"/>
            </a:gdLst>
            <a:ahLst/>
            <a:cxnLst>
              <a:cxn ang="0">
                <a:pos x="connsiteX0" y="connsiteY0"/>
              </a:cxn>
              <a:cxn ang="0">
                <a:pos x="connsiteX1" y="connsiteY1"/>
              </a:cxn>
              <a:cxn ang="0">
                <a:pos x="connsiteX2" y="connsiteY2"/>
              </a:cxn>
              <a:cxn ang="0">
                <a:pos x="connsiteX3" y="connsiteY3"/>
              </a:cxn>
            </a:cxnLst>
            <a:rect l="l" t="t" r="r" b="b"/>
            <a:pathLst>
              <a:path w="1365109" h="843060">
                <a:moveTo>
                  <a:pt x="259401" y="0"/>
                </a:moveTo>
                <a:lnTo>
                  <a:pt x="1365109" y="0"/>
                </a:lnTo>
                <a:lnTo>
                  <a:pt x="1105708" y="843060"/>
                </a:lnTo>
                <a:lnTo>
                  <a:pt x="0" y="843060"/>
                </a:lnTo>
                <a:close/>
              </a:path>
            </a:pathLst>
          </a:custGeom>
          <a:solidFill>
            <a:srgbClr val="71BB17"/>
          </a:solidFill>
          <a:ln w="73689" cap="flat">
            <a:noFill/>
            <a:prstDash val="solid"/>
            <a:miter/>
          </a:ln>
          <a:effectLst>
            <a:outerShdw blurRad="63500" algn="ctr" rotWithShape="0">
              <a:prstClr val="black">
                <a:alpha val="40000"/>
              </a:prstClr>
            </a:outerShdw>
          </a:effectLst>
        </p:spPr>
        <p:txBody>
          <a:bodyPr rtlCol="0" anchor="ctr"/>
          <a:lstStyle/>
          <a:p>
            <a:pPr defTabSz="914400">
              <a:defRPr/>
            </a:pPr>
            <a:endParaRPr lang="zh-CN" altLang="en-US">
              <a:solidFill>
                <a:prstClr val="black"/>
              </a:solidFill>
              <a:cs typeface="+mn-ea"/>
              <a:sym typeface="+mn-lt"/>
            </a:endParaRPr>
          </a:p>
        </p:txBody>
      </p:sp>
      <p:sp>
        <p:nvSpPr>
          <p:cNvPr id="41" name="任意多边形: 形状 40"/>
          <p:cNvSpPr/>
          <p:nvPr/>
        </p:nvSpPr>
        <p:spPr>
          <a:xfrm>
            <a:off x="10780079" y="294911"/>
            <a:ext cx="1055337" cy="651753"/>
          </a:xfrm>
          <a:custGeom>
            <a:avLst/>
            <a:gdLst>
              <a:gd name="connsiteX0" fmla="*/ 200642 w 1055887"/>
              <a:gd name="connsiteY0" fmla="*/ 0 h 652092"/>
              <a:gd name="connsiteX1" fmla="*/ 1055887 w 1055887"/>
              <a:gd name="connsiteY1" fmla="*/ 0 h 652092"/>
              <a:gd name="connsiteX2" fmla="*/ 855245 w 1055887"/>
              <a:gd name="connsiteY2" fmla="*/ 652092 h 652092"/>
              <a:gd name="connsiteX3" fmla="*/ 0 w 1055887"/>
              <a:gd name="connsiteY3" fmla="*/ 652092 h 652092"/>
            </a:gdLst>
            <a:ahLst/>
            <a:cxnLst>
              <a:cxn ang="0">
                <a:pos x="connsiteX0" y="connsiteY0"/>
              </a:cxn>
              <a:cxn ang="0">
                <a:pos x="connsiteX1" y="connsiteY1"/>
              </a:cxn>
              <a:cxn ang="0">
                <a:pos x="connsiteX2" y="connsiteY2"/>
              </a:cxn>
              <a:cxn ang="0">
                <a:pos x="connsiteX3" y="connsiteY3"/>
              </a:cxn>
            </a:cxnLst>
            <a:rect l="l" t="t" r="r" b="b"/>
            <a:pathLst>
              <a:path w="1055887" h="652092">
                <a:moveTo>
                  <a:pt x="200642" y="0"/>
                </a:moveTo>
                <a:lnTo>
                  <a:pt x="1055887" y="0"/>
                </a:lnTo>
                <a:lnTo>
                  <a:pt x="855245" y="652092"/>
                </a:lnTo>
                <a:lnTo>
                  <a:pt x="0" y="652092"/>
                </a:lnTo>
                <a:close/>
              </a:path>
            </a:pathLst>
          </a:custGeom>
          <a:solidFill>
            <a:srgbClr val="2C3749"/>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cs typeface="+mn-ea"/>
              <a:sym typeface="+mn-lt"/>
            </a:endParaRPr>
          </a:p>
        </p:txBody>
      </p:sp>
      <p:sp>
        <p:nvSpPr>
          <p:cNvPr id="2" name="文本框 1"/>
          <p:cNvSpPr txBox="1"/>
          <p:nvPr/>
        </p:nvSpPr>
        <p:spPr>
          <a:xfrm>
            <a:off x="6505996" y="803373"/>
            <a:ext cx="4668628" cy="1938280"/>
          </a:xfrm>
          <a:prstGeom prst="rect">
            <a:avLst/>
          </a:prstGeom>
          <a:noFill/>
        </p:spPr>
        <p:txBody>
          <a:bodyPr wrap="square" rtlCol="0">
            <a:normAutofit/>
            <a:scene3d>
              <a:camera prst="orthographicFront"/>
              <a:lightRig rig="threePt" dir="t"/>
            </a:scene3d>
            <a:sp3d contourW="12700"/>
          </a:bodyPr>
          <a:lstStyle/>
          <a:p>
            <a:pPr algn="l" defTabSz="914400">
              <a:defRPr/>
            </a:pPr>
            <a:r>
              <a:rPr kumimoji="1" lang="et-EE" altLang="zh-CN" sz="5995" b="1" spc="300" dirty="0">
                <a:gradFill flip="none" rotWithShape="1">
                  <a:gsLst>
                    <a:gs pos="0">
                      <a:srgbClr val="0E5FB3">
                        <a:shade val="30000"/>
                        <a:satMod val="115000"/>
                      </a:srgbClr>
                    </a:gs>
                    <a:gs pos="50000">
                      <a:srgbClr val="0E5FB3">
                        <a:shade val="67500"/>
                        <a:satMod val="115000"/>
                      </a:srgbClr>
                    </a:gs>
                    <a:gs pos="100000">
                      <a:srgbClr val="0E5FB3">
                        <a:shade val="100000"/>
                        <a:satMod val="115000"/>
                      </a:srgbClr>
                    </a:gs>
                  </a:gsLst>
                  <a:lin ang="16200000" scaled="1"/>
                  <a:tileRect/>
                </a:gradFill>
                <a:latin typeface="Times New Roman" panose="02020603050405020304" charset="0"/>
                <a:ea typeface="黑体" panose="02010609060101010101" pitchFamily="49" charset="-122"/>
                <a:cs typeface="Times New Roman" panose="02020603050405020304" charset="0"/>
                <a:sym typeface="+mn-lt"/>
              </a:rPr>
              <a:t>Chapter</a:t>
            </a:r>
            <a:r>
              <a:rPr kumimoji="1" lang="en-US" altLang="et-EE" sz="5995" b="1" spc="300" dirty="0" err="1">
                <a:gradFill flip="none" rotWithShape="1">
                  <a:gsLst>
                    <a:gs pos="0">
                      <a:srgbClr val="0E5FB3">
                        <a:shade val="30000"/>
                        <a:satMod val="115000"/>
                      </a:srgbClr>
                    </a:gs>
                    <a:gs pos="50000">
                      <a:srgbClr val="0E5FB3">
                        <a:shade val="67500"/>
                        <a:satMod val="115000"/>
                      </a:srgbClr>
                    </a:gs>
                    <a:gs pos="100000">
                      <a:srgbClr val="0E5FB3">
                        <a:shade val="100000"/>
                        <a:satMod val="115000"/>
                      </a:srgbClr>
                    </a:gs>
                  </a:gsLst>
                  <a:lin ang="16200000" scaled="1"/>
                  <a:tileRect/>
                </a:gradFill>
                <a:latin typeface="Times New Roman" panose="02020603050405020304" charset="0"/>
                <a:ea typeface="黑体" panose="02010609060101010101" pitchFamily="49" charset="-122"/>
                <a:cs typeface="Times New Roman" panose="02020603050405020304" charset="0"/>
                <a:sym typeface="+mn-lt"/>
              </a:rPr>
              <a:t>Ⅲ</a:t>
            </a:r>
          </a:p>
        </p:txBody>
      </p:sp>
      <p:grpSp>
        <p:nvGrpSpPr>
          <p:cNvPr id="38" name="组合 37"/>
          <p:cNvGrpSpPr/>
          <p:nvPr/>
        </p:nvGrpSpPr>
        <p:grpSpPr>
          <a:xfrm>
            <a:off x="4534942" y="2086525"/>
            <a:ext cx="8058998" cy="3209066"/>
            <a:chOff x="4534124" y="2085826"/>
            <a:chExt cx="8063195" cy="3210737"/>
          </a:xfrm>
        </p:grpSpPr>
        <p:grpSp>
          <p:nvGrpSpPr>
            <p:cNvPr id="36" name="组合 35"/>
            <p:cNvGrpSpPr/>
            <p:nvPr/>
          </p:nvGrpSpPr>
          <p:grpSpPr>
            <a:xfrm>
              <a:off x="4534124" y="2085826"/>
              <a:ext cx="8063195" cy="3210737"/>
              <a:chOff x="4534124" y="2085826"/>
              <a:chExt cx="8063195" cy="3210737"/>
            </a:xfrm>
          </p:grpSpPr>
          <p:sp>
            <p:nvSpPr>
              <p:cNvPr id="25" name="平行四边形 24"/>
              <p:cNvSpPr/>
              <p:nvPr/>
            </p:nvSpPr>
            <p:spPr>
              <a:xfrm>
                <a:off x="4598567" y="2401469"/>
                <a:ext cx="7998752" cy="2592000"/>
              </a:xfrm>
              <a:prstGeom prst="parallelogram">
                <a:avLst>
                  <a:gd name="adj" fmla="val 32924"/>
                </a:avLst>
              </a:prstGeom>
              <a:solidFill>
                <a:srgbClr val="1C4F82">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srgbClr val="FFFFFF"/>
                  </a:solidFill>
                </a:endParaRPr>
              </a:p>
            </p:txBody>
          </p:sp>
          <p:sp>
            <p:nvSpPr>
              <p:cNvPr id="28" name="任意多边形: 形状 27"/>
              <p:cNvSpPr/>
              <p:nvPr/>
            </p:nvSpPr>
            <p:spPr>
              <a:xfrm>
                <a:off x="4534124" y="2132512"/>
                <a:ext cx="7458889" cy="3131299"/>
              </a:xfrm>
              <a:custGeom>
                <a:avLst/>
                <a:gdLst>
                  <a:gd name="connsiteX0" fmla="*/ 963469 w 6683760"/>
                  <a:gd name="connsiteY0" fmla="*/ 0 h 3131299"/>
                  <a:gd name="connsiteX1" fmla="*/ 6683760 w 6683760"/>
                  <a:gd name="connsiteY1" fmla="*/ 0 h 3131299"/>
                  <a:gd name="connsiteX2" fmla="*/ 6683760 w 6683760"/>
                  <a:gd name="connsiteY2" fmla="*/ 3131299 h 3131299"/>
                  <a:gd name="connsiteX3" fmla="*/ 0 w 6683760"/>
                  <a:gd name="connsiteY3" fmla="*/ 3131299 h 3131299"/>
                  <a:gd name="connsiteX4" fmla="*/ 72579 w 6683760"/>
                  <a:gd name="connsiteY4" fmla="*/ 2895419 h 3131299"/>
                  <a:gd name="connsiteX5" fmla="*/ 6447879 w 6683760"/>
                  <a:gd name="connsiteY5" fmla="*/ 2895419 h 3131299"/>
                  <a:gd name="connsiteX6" fmla="*/ 6447879 w 6683760"/>
                  <a:gd name="connsiteY6" fmla="*/ 235881 h 3131299"/>
                  <a:gd name="connsiteX7" fmla="*/ 890892 w 6683760"/>
                  <a:gd name="connsiteY7" fmla="*/ 235881 h 3131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3760" h="3131299">
                    <a:moveTo>
                      <a:pt x="963469" y="0"/>
                    </a:moveTo>
                    <a:lnTo>
                      <a:pt x="6683760" y="0"/>
                    </a:lnTo>
                    <a:lnTo>
                      <a:pt x="6683760" y="3131299"/>
                    </a:lnTo>
                    <a:lnTo>
                      <a:pt x="0" y="3131299"/>
                    </a:lnTo>
                    <a:lnTo>
                      <a:pt x="72579" y="2895419"/>
                    </a:lnTo>
                    <a:lnTo>
                      <a:pt x="6447879" y="2895419"/>
                    </a:lnTo>
                    <a:lnTo>
                      <a:pt x="6447879" y="235881"/>
                    </a:lnTo>
                    <a:lnTo>
                      <a:pt x="890892" y="235881"/>
                    </a:lnTo>
                    <a:close/>
                  </a:path>
                </a:pathLst>
              </a:custGeom>
              <a:solidFill>
                <a:schemeClr val="accent2"/>
              </a:solidFill>
              <a:ln w="73689" cap="flat">
                <a:solidFill>
                  <a:schemeClr val="accent1"/>
                </a:solidFill>
                <a:prstDash val="solid"/>
                <a:miter/>
              </a:ln>
              <a:effectLst>
                <a:outerShdw blurRad="63500" algn="ctr" rotWithShape="0">
                  <a:prstClr val="black">
                    <a:alpha val="40000"/>
                  </a:prstClr>
                </a:outerShdw>
              </a:effectLst>
            </p:spPr>
            <p:txBody>
              <a:bodyPr rtlCol="0" anchor="ctr"/>
              <a:lstStyle/>
              <a:p>
                <a:pPr defTabSz="914400">
                  <a:defRPr/>
                </a:pPr>
                <a:endParaRPr lang="zh-CN" altLang="en-US">
                  <a:solidFill>
                    <a:prstClr val="black"/>
                  </a:solidFill>
                  <a:cs typeface="+mn-ea"/>
                  <a:sym typeface="+mn-lt"/>
                </a:endParaRPr>
              </a:p>
            </p:txBody>
          </p:sp>
          <p:sp>
            <p:nvSpPr>
              <p:cNvPr id="35" name="矩形 34"/>
              <p:cNvSpPr/>
              <p:nvPr/>
            </p:nvSpPr>
            <p:spPr>
              <a:xfrm>
                <a:off x="12030563" y="2085826"/>
                <a:ext cx="393948" cy="32107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endParaRPr>
              </a:p>
            </p:txBody>
          </p:sp>
        </p:grpSp>
        <p:pic>
          <p:nvPicPr>
            <p:cNvPr id="30" name="图片 29"/>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10527649" y="4997845"/>
              <a:ext cx="1142352" cy="298718"/>
            </a:xfrm>
            <a:prstGeom prst="rect">
              <a:avLst/>
            </a:prstGeom>
          </p:spPr>
        </p:pic>
      </p:grpSp>
      <p:grpSp>
        <p:nvGrpSpPr>
          <p:cNvPr id="40" name="组合 39"/>
          <p:cNvGrpSpPr/>
          <p:nvPr/>
        </p:nvGrpSpPr>
        <p:grpSpPr>
          <a:xfrm>
            <a:off x="9165557" y="6172720"/>
            <a:ext cx="2800007" cy="930537"/>
            <a:chOff x="8192908" y="6183259"/>
            <a:chExt cx="2801465" cy="931022"/>
          </a:xfrm>
        </p:grpSpPr>
        <p:pic>
          <p:nvPicPr>
            <p:cNvPr id="32" name="图片 31"/>
            <p:cNvPicPr>
              <a:picLocks noChangeAspect="1"/>
            </p:cNvPicPr>
            <p:nvPr/>
          </p:nvPicPr>
          <p:blipFill>
            <a:blip r:embed="rId6" cstate="print">
              <a:extLst>
                <a:ext uri="{BEBA8EAE-BF5A-486C-A8C5-ECC9F3942E4B}">
                  <a14:imgProps xmlns:a14="http://schemas.microsoft.com/office/drawing/2010/main">
                    <a14:imgLayer r:embed="rId7">
                      <a14:imgEffect>
                        <a14:brightnessContrast contrast="-20000"/>
                      </a14:imgEffect>
                      <a14:imgEffect>
                        <a14:colorTemperature colorTemp="11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0124629" y="6183259"/>
              <a:ext cx="869744" cy="931022"/>
            </a:xfrm>
            <a:prstGeom prst="rect">
              <a:avLst/>
            </a:prstGeom>
          </p:spPr>
        </p:pic>
        <p:sp>
          <p:nvSpPr>
            <p:cNvPr id="33" name="文本框 32"/>
            <p:cNvSpPr txBox="1"/>
            <p:nvPr/>
          </p:nvSpPr>
          <p:spPr>
            <a:xfrm>
              <a:off x="8192908" y="6534092"/>
              <a:ext cx="2143759"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695" tIns="45695" rIns="45695" bIns="45695" numCol="1" spcCol="38100" rtlCol="0" anchor="t">
              <a:normAutofit/>
            </a:bodyPr>
            <a:lstStyle/>
            <a:p>
              <a:pPr defTabSz="914400" hangingPunct="0"/>
              <a:r>
                <a:rPr lang="en-US" altLang="zh-CN" sz="720">
                  <a:solidFill>
                    <a:srgbClr val="0E5FB3"/>
                  </a:solidFill>
                  <a:latin typeface="黑体" panose="02010609060101010101" pitchFamily="49" charset="-122"/>
                  <a:ea typeface="黑体" panose="02010609060101010101" pitchFamily="49" charset="-122"/>
                  <a:sym typeface="Calibri" panose="020F0502020204030204"/>
                </a:rPr>
                <a:t>Partner Companies and Technical Support.</a:t>
              </a:r>
              <a:endParaRPr lang="zh-CN" altLang="en-US" sz="720" dirty="0">
                <a:solidFill>
                  <a:srgbClr val="0E5FB3"/>
                </a:solidFill>
                <a:latin typeface="黑体" panose="02010609060101010101" pitchFamily="49" charset="-122"/>
                <a:ea typeface="黑体" panose="02010609060101010101" pitchFamily="49" charset="-122"/>
                <a:sym typeface="Calibri" panose="020F0502020204030204"/>
              </a:endParaRPr>
            </a:p>
          </p:txBody>
        </p:sp>
      </p:grpSp>
      <p:sp>
        <p:nvSpPr>
          <p:cNvPr id="15" name="文本框 25"/>
          <p:cNvSpPr txBox="1"/>
          <p:nvPr/>
        </p:nvSpPr>
        <p:spPr>
          <a:xfrm>
            <a:off x="5163648" y="3144311"/>
            <a:ext cx="6826295" cy="1107419"/>
          </a:xfrm>
          <a:prstGeom prst="rect">
            <a:avLst/>
          </a:prstGeom>
          <a:noFill/>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kumimoji="1" lang="et-EE" altLang="zh-CN" sz="2675" b="1" spc="300" dirty="0" err="1">
                <a:solidFill>
                  <a:srgbClr val="FFFFFF"/>
                </a:solidFill>
                <a:latin typeface="Times New Roman" panose="02020603050405020304" charset="0"/>
                <a:ea typeface="黑体" panose="02010609060101010101" pitchFamily="49" charset="-122"/>
                <a:cs typeface="Times New Roman" panose="02020603050405020304" charset="0"/>
                <a:sym typeface="+mn-lt"/>
              </a:rPr>
              <a:t>Implementation</a:t>
            </a:r>
            <a:r>
              <a:rPr kumimoji="1" lang="et-EE" altLang="zh-CN" sz="2675" b="1" spc="300" dirty="0">
                <a:solidFill>
                  <a:srgbClr val="FFFFFF"/>
                </a:solidFill>
                <a:latin typeface="Times New Roman" panose="02020603050405020304" charset="0"/>
                <a:ea typeface="黑体" panose="02010609060101010101" pitchFamily="49" charset="-122"/>
                <a:cs typeface="Times New Roman" panose="02020603050405020304" charset="0"/>
                <a:sym typeface="+mn-lt"/>
              </a:rPr>
              <a:t> of </a:t>
            </a:r>
            <a:r>
              <a:rPr kumimoji="1" lang="en-US" altLang="et-EE" sz="2675" b="1" spc="300" dirty="0">
                <a:solidFill>
                  <a:srgbClr val="FFFFFF"/>
                </a:solidFill>
                <a:latin typeface="Times New Roman" panose="02020603050405020304" charset="0"/>
                <a:ea typeface="黑体" panose="02010609060101010101" pitchFamily="49" charset="-122"/>
                <a:cs typeface="Times New Roman" panose="02020603050405020304" charset="0"/>
                <a:sym typeface="+mn-lt"/>
              </a:rPr>
              <a:t>Outbound</a:t>
            </a:r>
            <a:r>
              <a:rPr kumimoji="1" lang="et-EE" altLang="zh-CN" sz="2675" b="1" spc="300" dirty="0">
                <a:solidFill>
                  <a:srgbClr val="FFFFFF"/>
                </a:solidFill>
                <a:latin typeface="Times New Roman" panose="02020603050405020304" charset="0"/>
                <a:ea typeface="黑体" panose="02010609060101010101" pitchFamily="49" charset="-122"/>
                <a:cs typeface="Times New Roman" panose="02020603050405020304" charset="0"/>
                <a:sym typeface="+mn-lt"/>
              </a:rPr>
              <a:t> </a:t>
            </a:r>
            <a:r>
              <a:rPr kumimoji="1" lang="en-US" altLang="et-EE" sz="2675" b="1" spc="300" dirty="0">
                <a:solidFill>
                  <a:srgbClr val="FFFFFF"/>
                </a:solidFill>
                <a:latin typeface="Times New Roman" panose="02020603050405020304" charset="0"/>
                <a:ea typeface="黑体" panose="02010609060101010101" pitchFamily="49" charset="-122"/>
                <a:cs typeface="Times New Roman" panose="02020603050405020304" charset="0"/>
                <a:sym typeface="+mn-lt"/>
              </a:rPr>
              <a:t>O</a:t>
            </a:r>
            <a:r>
              <a:rPr kumimoji="1" lang="et-EE" altLang="zh-CN" sz="2675" b="1" spc="300" dirty="0" err="1">
                <a:solidFill>
                  <a:srgbClr val="FFFFFF"/>
                </a:solidFill>
                <a:latin typeface="Times New Roman" panose="02020603050405020304" charset="0"/>
                <a:ea typeface="黑体" panose="02010609060101010101" pitchFamily="49" charset="-122"/>
                <a:cs typeface="Times New Roman" panose="02020603050405020304" charset="0"/>
                <a:sym typeface="+mn-lt"/>
              </a:rPr>
              <a:t>perations</a:t>
            </a:r>
            <a:endParaRPr kumimoji="1" lang="zh-CN" altLang="en-US" sz="3200" b="1" i="1" spc="300" dirty="0">
              <a:solidFill>
                <a:srgbClr val="FFFFFF"/>
              </a:solidFill>
              <a:latin typeface="黑体" panose="02010609060101010101" pitchFamily="49" charset="-122"/>
              <a:ea typeface="黑体" panose="02010609060101010101" pitchFamily="49"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par>
                                <p:cTn id="8" presetID="22" presetClass="entr" presetSubtype="2" fill="hold" nodeType="withEffect">
                                  <p:stCondLst>
                                    <p:cond delay="250"/>
                                  </p:stCondLst>
                                  <p:childTnLst>
                                    <p:set>
                                      <p:cBhvr>
                                        <p:cTn id="9" dur="1" fill="hold">
                                          <p:stCondLst>
                                            <p:cond delay="0"/>
                                          </p:stCondLst>
                                        </p:cTn>
                                        <p:tgtEl>
                                          <p:spTgt spid="38"/>
                                        </p:tgtEl>
                                        <p:attrNameLst>
                                          <p:attrName>style.visibility</p:attrName>
                                        </p:attrNameLst>
                                      </p:cBhvr>
                                      <p:to>
                                        <p:strVal val="visible"/>
                                      </p:to>
                                    </p:set>
                                    <p:animEffect transition="in" filter="wipe(right)">
                                      <p:cBhvr>
                                        <p:cTn id="10" dur="1000"/>
                                        <p:tgtEl>
                                          <p:spTgt spid="38"/>
                                        </p:tgtEl>
                                      </p:cBhvr>
                                    </p:animEffect>
                                  </p:childTnLst>
                                </p:cTn>
                              </p:par>
                            </p:childTnLst>
                          </p:cTn>
                        </p:par>
                        <p:par>
                          <p:cTn id="11" fill="hold">
                            <p:stCondLst>
                              <p:cond delay="1250"/>
                            </p:stCondLst>
                            <p:childTnLst>
                              <p:par>
                                <p:cTn id="12" presetID="53" presetClass="entr" presetSubtype="16"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p:cTn id="39" dur="500" fill="hold"/>
                                        <p:tgtEl>
                                          <p:spTgt spid="41"/>
                                        </p:tgtEl>
                                        <p:attrNameLst>
                                          <p:attrName>ppt_w</p:attrName>
                                        </p:attrNameLst>
                                      </p:cBhvr>
                                      <p:tavLst>
                                        <p:tav tm="0">
                                          <p:val>
                                            <p:fltVal val="0"/>
                                          </p:val>
                                        </p:tav>
                                        <p:tav tm="100000">
                                          <p:val>
                                            <p:strVal val="#ppt_w"/>
                                          </p:val>
                                        </p:tav>
                                      </p:tavLst>
                                    </p:anim>
                                    <p:anim calcmode="lin" valueType="num">
                                      <p:cBhvr>
                                        <p:cTn id="40" dur="500" fill="hold"/>
                                        <p:tgtEl>
                                          <p:spTgt spid="41"/>
                                        </p:tgtEl>
                                        <p:attrNameLst>
                                          <p:attrName>ppt_h</p:attrName>
                                        </p:attrNameLst>
                                      </p:cBhvr>
                                      <p:tavLst>
                                        <p:tav tm="0">
                                          <p:val>
                                            <p:fltVal val="0"/>
                                          </p:val>
                                        </p:tav>
                                        <p:tav tm="100000">
                                          <p:val>
                                            <p:strVal val="#ppt_h"/>
                                          </p:val>
                                        </p:tav>
                                      </p:tavLst>
                                    </p:anim>
                                    <p:animEffect transition="in" filter="fade">
                                      <p:cBhvr>
                                        <p:cTn id="41" dur="500"/>
                                        <p:tgtEl>
                                          <p:spTgt spid="4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p:cTn id="44" dur="500" fill="hold"/>
                                        <p:tgtEl>
                                          <p:spTgt spid="39"/>
                                        </p:tgtEl>
                                        <p:attrNameLst>
                                          <p:attrName>ppt_w</p:attrName>
                                        </p:attrNameLst>
                                      </p:cBhvr>
                                      <p:tavLst>
                                        <p:tav tm="0">
                                          <p:val>
                                            <p:fltVal val="0"/>
                                          </p:val>
                                        </p:tav>
                                        <p:tav tm="100000">
                                          <p:val>
                                            <p:strVal val="#ppt_w"/>
                                          </p:val>
                                        </p:tav>
                                      </p:tavLst>
                                    </p:anim>
                                    <p:anim calcmode="lin" valueType="num">
                                      <p:cBhvr>
                                        <p:cTn id="45" dur="500" fill="hold"/>
                                        <p:tgtEl>
                                          <p:spTgt spid="39"/>
                                        </p:tgtEl>
                                        <p:attrNameLst>
                                          <p:attrName>ppt_h</p:attrName>
                                        </p:attrNameLst>
                                      </p:cBhvr>
                                      <p:tavLst>
                                        <p:tav tm="0">
                                          <p:val>
                                            <p:fltVal val="0"/>
                                          </p:val>
                                        </p:tav>
                                        <p:tav tm="100000">
                                          <p:val>
                                            <p:strVal val="#ppt_h"/>
                                          </p:val>
                                        </p:tav>
                                      </p:tavLst>
                                    </p:anim>
                                    <p:animEffect transition="in" filter="fade">
                                      <p:cBhvr>
                                        <p:cTn id="46" dur="500"/>
                                        <p:tgtEl>
                                          <p:spTgt spid="39"/>
                                        </p:tgtEl>
                                      </p:cBhvr>
                                    </p:animEffect>
                                  </p:childTnLst>
                                </p:cTn>
                              </p:par>
                              <p:par>
                                <p:cTn id="47" presetID="53" presetClass="entr" presetSubtype="16"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anim calcmode="lin" valueType="num">
                                      <p:cBhvr>
                                        <p:cTn id="56" dur="500" fill="hold"/>
                                        <p:tgtEl>
                                          <p:spTgt spid="2"/>
                                        </p:tgtEl>
                                        <p:attrNameLst>
                                          <p:attrName>ppt_x</p:attrName>
                                        </p:attrNameLst>
                                      </p:cBhvr>
                                      <p:tavLst>
                                        <p:tav tm="0">
                                          <p:val>
                                            <p:strVal val="#ppt_x"/>
                                          </p:val>
                                        </p:tav>
                                        <p:tav tm="100000">
                                          <p:val>
                                            <p:strVal val="#ppt_x"/>
                                          </p:val>
                                        </p:tav>
                                      </p:tavLst>
                                    </p:anim>
                                    <p:anim calcmode="lin" valueType="num">
                                      <p:cBhvr>
                                        <p:cTn id="57" dur="500" fill="hold"/>
                                        <p:tgtEl>
                                          <p:spTgt spid="2"/>
                                        </p:tgtEl>
                                        <p:attrNameLst>
                                          <p:attrName>ppt_y</p:attrName>
                                        </p:attrNameLst>
                                      </p:cBhvr>
                                      <p:tavLst>
                                        <p:tav tm="0">
                                          <p:val>
                                            <p:strVal val="#ppt_y+.1"/>
                                          </p:val>
                                        </p:tav>
                                        <p:tav tm="100000">
                                          <p:val>
                                            <p:strVal val="#ppt_y"/>
                                          </p:val>
                                        </p:tav>
                                      </p:tavLst>
                                    </p:anim>
                                  </p:childTnLst>
                                </p:cTn>
                              </p:par>
                            </p:childTnLst>
                          </p:cTn>
                        </p:par>
                        <p:par>
                          <p:cTn id="58" fill="hold">
                            <p:stCondLst>
                              <p:cond delay="2250"/>
                            </p:stCondLst>
                            <p:childTnLst>
                              <p:par>
                                <p:cTn id="59" presetID="22" presetClass="entr" presetSubtype="8"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16" grpId="0" bldLvl="0" animBg="1"/>
      <p:bldP spid="22" grpId="0" bldLvl="0" animBg="1"/>
      <p:bldP spid="24" grpId="0" bldLvl="0" animBg="1"/>
      <p:bldP spid="26" grpId="0" bldLvl="0" animBg="1"/>
      <p:bldP spid="39" grpId="0" bldLvl="0" animBg="1"/>
      <p:bldP spid="41" grpId="0" bldLvl="0" animBg="1"/>
      <p:bldP spid="2" grpId="0"/>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8" name="灯片编号占位符 7"/>
          <p:cNvSpPr>
            <a:spLocks noGrp="1"/>
          </p:cNvSpPr>
          <p:nvPr>
            <p:ph type="sldNum" sz="quarter" idx="12"/>
          </p:nvPr>
        </p:nvSpPr>
        <p:spPr/>
        <p:txBody>
          <a:bodyPr wrap="square">
            <a:normAutofit/>
          </a:bodyPr>
          <a:lstStyle/>
          <a:p>
            <a:fld id="{51CE5C07-9C33-4F8C-BCBD-86A988EB5556}" type="slidenum">
              <a:rPr lang="zh-CN" altLang="en-US" smtClean="0"/>
              <a:t>20</a:t>
            </a:fld>
            <a:endParaRPr lang="zh-CN" altLang="en-US"/>
          </a:p>
        </p:txBody>
      </p:sp>
      <p:sp>
        <p:nvSpPr>
          <p:cNvPr id="4" name="文本框 3"/>
          <p:cNvSpPr txBox="1"/>
          <p:nvPr/>
        </p:nvSpPr>
        <p:spPr>
          <a:xfrm>
            <a:off x="1722120" y="745490"/>
            <a:ext cx="9618345" cy="562610"/>
          </a:xfrm>
          <a:prstGeom prst="rect">
            <a:avLst/>
          </a:prstGeom>
          <a:noFill/>
        </p:spPr>
        <p:txBody>
          <a:bodyPr wrap="square" rtlCol="0" anchor="t">
            <a:noAutofit/>
          </a:bodyPr>
          <a:lstStyle/>
          <a:p>
            <a:pPr indent="528955" algn="just" fontAlgn="auto">
              <a:lnSpc>
                <a:spcPct val="200000"/>
              </a:lnSpc>
              <a:buNone/>
            </a:pPr>
            <a:r>
              <a:rPr lang="en-US" altLang="zh-CN" sz="1600">
                <a:latin typeface="Times New Roman" panose="02020603050405020304" charset="0"/>
                <a:ea typeface="微软雅黑" panose="020B0503020204020204" pitchFamily="34" charset="-122"/>
                <a:cs typeface="Times New Roman" panose="02020603050405020304" charset="0"/>
                <a:sym typeface="+mn-ea"/>
              </a:rPr>
              <a:t>Table 3.1.2 Comparison of the advantages and disadvantages of different picking methods</a:t>
            </a:r>
          </a:p>
        </p:txBody>
      </p:sp>
      <p:graphicFrame>
        <p:nvGraphicFramePr>
          <p:cNvPr id="2" name="表格 1"/>
          <p:cNvGraphicFramePr/>
          <p:nvPr>
            <p:custDataLst>
              <p:tags r:id="rId1"/>
            </p:custDataLst>
          </p:nvPr>
        </p:nvGraphicFramePr>
        <p:xfrm>
          <a:off x="260350" y="1453515"/>
          <a:ext cx="11609705" cy="4740275"/>
        </p:xfrm>
        <a:graphic>
          <a:graphicData uri="http://schemas.openxmlformats.org/drawingml/2006/table">
            <a:tbl>
              <a:tblPr/>
              <a:tblGrid>
                <a:gridCol w="1583690">
                  <a:extLst>
                    <a:ext uri="{9D8B030D-6E8A-4147-A177-3AD203B41FA5}">
                      <a16:colId xmlns:a16="http://schemas.microsoft.com/office/drawing/2014/main" val="20000"/>
                    </a:ext>
                  </a:extLst>
                </a:gridCol>
                <a:gridCol w="3275965">
                  <a:extLst>
                    <a:ext uri="{9D8B030D-6E8A-4147-A177-3AD203B41FA5}">
                      <a16:colId xmlns:a16="http://schemas.microsoft.com/office/drawing/2014/main" val="20001"/>
                    </a:ext>
                  </a:extLst>
                </a:gridCol>
                <a:gridCol w="3232150">
                  <a:extLst>
                    <a:ext uri="{9D8B030D-6E8A-4147-A177-3AD203B41FA5}">
                      <a16:colId xmlns:a16="http://schemas.microsoft.com/office/drawing/2014/main" val="20002"/>
                    </a:ext>
                  </a:extLst>
                </a:gridCol>
                <a:gridCol w="3517900">
                  <a:extLst>
                    <a:ext uri="{9D8B030D-6E8A-4147-A177-3AD203B41FA5}">
                      <a16:colId xmlns:a16="http://schemas.microsoft.com/office/drawing/2014/main" val="20003"/>
                    </a:ext>
                  </a:extLst>
                </a:gridCol>
              </a:tblGrid>
              <a:tr h="434975">
                <a:tc>
                  <a:txBody>
                    <a:bodyPr/>
                    <a:lstStyle/>
                    <a:p>
                      <a:pPr marL="0" indent="0" algn="ctr">
                        <a:lnSpc>
                          <a:spcPts val="2200"/>
                        </a:lnSpc>
                        <a:spcBef>
                          <a:spcPct val="0"/>
                        </a:spcBef>
                        <a:spcAft>
                          <a:spcPct val="0"/>
                        </a:spcAft>
                      </a:pPr>
                      <a:r>
                        <a:rPr lang="en-US" altLang="et-EE" sz="1400" baseline="0">
                          <a:latin typeface="Times New Roman" panose="02020603050405020304" charset="0"/>
                          <a:ea typeface="仿宋" panose="02010609060101010101" charset="-122"/>
                          <a:cs typeface="Times New Roman" panose="02020603050405020304" charset="0"/>
                        </a:rPr>
                        <a:t>P</a:t>
                      </a:r>
                      <a:r>
                        <a:rPr lang="et-EE" altLang="zh-CN" sz="1400" baseline="0">
                          <a:latin typeface="Times New Roman" panose="02020603050405020304" charset="0"/>
                          <a:ea typeface="仿宋" panose="02010609060101010101" charset="-122"/>
                          <a:cs typeface="Times New Roman" panose="02020603050405020304" charset="0"/>
                        </a:rPr>
                        <a:t>icking method</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C6D9F1"/>
                    </a:solidFill>
                  </a:tcPr>
                </a:tc>
                <a:tc>
                  <a:txBody>
                    <a:bodyPr/>
                    <a:lstStyle/>
                    <a:p>
                      <a:pPr marL="0" indent="266700" algn="ctr">
                        <a:lnSpc>
                          <a:spcPts val="2200"/>
                        </a:lnSpc>
                        <a:spcBef>
                          <a:spcPct val="0"/>
                        </a:spcBef>
                        <a:spcAft>
                          <a:spcPct val="0"/>
                        </a:spcAft>
                      </a:pPr>
                      <a:r>
                        <a:rPr lang="et-EE" altLang="zh-CN" sz="1400" baseline="0">
                          <a:latin typeface="Times New Roman" panose="02020603050405020304" charset="0"/>
                          <a:ea typeface="仿宋" panose="02010609060101010101" charset="-122"/>
                          <a:cs typeface="Times New Roman" panose="02020603050405020304" charset="0"/>
                        </a:rPr>
                        <a:t>Pros</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C6D9F1"/>
                    </a:solidFill>
                  </a:tcPr>
                </a:tc>
                <a:tc>
                  <a:txBody>
                    <a:bodyPr/>
                    <a:lstStyle/>
                    <a:p>
                      <a:pPr marL="0" indent="266700" algn="ctr">
                        <a:lnSpc>
                          <a:spcPts val="2200"/>
                        </a:lnSpc>
                        <a:spcBef>
                          <a:spcPct val="0"/>
                        </a:spcBef>
                        <a:spcAft>
                          <a:spcPct val="0"/>
                        </a:spcAft>
                      </a:pPr>
                      <a:r>
                        <a:rPr lang="en-US" altLang="et-EE" sz="1400" baseline="0">
                          <a:latin typeface="Times New Roman" panose="02020603050405020304" charset="0"/>
                          <a:ea typeface="仿宋" panose="02010609060101010101" charset="-122"/>
                          <a:cs typeface="Times New Roman" panose="02020603050405020304" charset="0"/>
                        </a:rPr>
                        <a:t>Cons</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C6D9F1"/>
                    </a:solidFill>
                  </a:tcPr>
                </a:tc>
                <a:tc>
                  <a:txBody>
                    <a:bodyPr/>
                    <a:lstStyle/>
                    <a:p>
                      <a:pPr marL="0" indent="266700" algn="ctr">
                        <a:lnSpc>
                          <a:spcPts val="2200"/>
                        </a:lnSpc>
                        <a:spcBef>
                          <a:spcPct val="0"/>
                        </a:spcBef>
                        <a:spcAft>
                          <a:spcPct val="0"/>
                        </a:spcAft>
                      </a:pPr>
                      <a:r>
                        <a:rPr lang="et-EE" altLang="zh-CN" sz="1400" baseline="0">
                          <a:latin typeface="Times New Roman" panose="02020603050405020304" charset="0"/>
                          <a:ea typeface="仿宋" panose="02010609060101010101" charset="-122"/>
                          <a:cs typeface="Times New Roman" panose="02020603050405020304" charset="0"/>
                        </a:rPr>
                        <a:t>Scope of application</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C6D9F1"/>
                    </a:solidFill>
                  </a:tcPr>
                </a:tc>
                <a:extLst>
                  <a:ext uri="{0D108BD9-81ED-4DB2-BD59-A6C34878D82A}">
                    <a16:rowId xmlns:a16="http://schemas.microsoft.com/office/drawing/2014/main" val="10000"/>
                  </a:ext>
                </a:extLst>
              </a:tr>
              <a:tr h="2183765">
                <a:tc>
                  <a:txBody>
                    <a:bodyPr/>
                    <a:lstStyle/>
                    <a:p>
                      <a:pPr marL="0" indent="0" algn="ctr">
                        <a:lnSpc>
                          <a:spcPts val="2200"/>
                        </a:lnSpc>
                        <a:spcBef>
                          <a:spcPct val="0"/>
                        </a:spcBef>
                        <a:spcAft>
                          <a:spcPct val="0"/>
                        </a:spcAft>
                      </a:pPr>
                      <a:r>
                        <a:rPr lang="et-EE" altLang="zh-CN" sz="1400" baseline="0">
                          <a:latin typeface="Times New Roman" panose="02020603050405020304" charset="0"/>
                          <a:ea typeface="仿宋" panose="02010609060101010101" charset="-122"/>
                          <a:cs typeface="Times New Roman" panose="02020603050405020304" charset="0"/>
                        </a:rPr>
                        <a:t>Order Picking</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en-US" altLang="zh-CN" sz="1400" baseline="0">
                          <a:latin typeface="Times New Roman" panose="02020603050405020304" charset="0"/>
                          <a:ea typeface="仿宋" panose="02010609060101010101" charset="-122"/>
                          <a:cs typeface="Times New Roman" panose="02020603050405020304" charset="0"/>
                        </a:rPr>
                        <a:t>① The method of operation is simple.</a:t>
                      </a:r>
                      <a:endParaRPr lang="zh-CN" altLang="en-US" sz="1400" baseline="0">
                        <a:latin typeface="Times New Roman" panose="02020603050405020304" charset="0"/>
                        <a:ea typeface="仿宋" panose="02010609060101010101" charset="-122"/>
                        <a:cs typeface="Times New Roman" panose="02020603050405020304" charset="0"/>
                      </a:endParaRPr>
                    </a:p>
                    <a:p>
                      <a:pPr marL="0" indent="0" algn="just">
                        <a:spcBef>
                          <a:spcPct val="0"/>
                        </a:spcBef>
                        <a:spcAft>
                          <a:spcPct val="0"/>
                        </a:spcAft>
                      </a:pPr>
                      <a:r>
                        <a:rPr lang="en-US" altLang="zh-CN" sz="1400" baseline="0">
                          <a:latin typeface="Times New Roman" panose="02020603050405020304" charset="0"/>
                          <a:ea typeface="仿宋" panose="02010609060101010101" charset="-122"/>
                          <a:cs typeface="Times New Roman" panose="02020603050405020304" charset="0"/>
                        </a:rPr>
                        <a:t>② Short lead time for assignments.</a:t>
                      </a:r>
                      <a:endParaRPr lang="zh-CN" altLang="en-US" sz="1400" baseline="0">
                        <a:latin typeface="Times New Roman" panose="02020603050405020304" charset="0"/>
                        <a:ea typeface="仿宋" panose="02010609060101010101" charset="-122"/>
                        <a:cs typeface="Times New Roman" panose="02020603050405020304" charset="0"/>
                      </a:endParaRPr>
                    </a:p>
                    <a:p>
                      <a:pPr marL="0" indent="0" algn="just">
                        <a:spcBef>
                          <a:spcPct val="0"/>
                        </a:spcBef>
                        <a:spcAft>
                          <a:spcPct val="0"/>
                        </a:spcAft>
                      </a:pPr>
                      <a:r>
                        <a:rPr lang="en-US" altLang="zh-CN" sz="1400" baseline="0">
                          <a:latin typeface="Times New Roman" panose="02020603050405020304" charset="0"/>
                          <a:ea typeface="仿宋" panose="02010609060101010101" charset="-122"/>
                          <a:cs typeface="Times New Roman" panose="02020603050405020304" charset="0"/>
                        </a:rPr>
                        <a:t>③ Operators' responsibilities are clearly defined, making it easy to organize manpower.</a:t>
                      </a:r>
                      <a:endParaRPr lang="zh-CN" altLang="en-US" sz="1400" baseline="0">
                        <a:latin typeface="Times New Roman" panose="02020603050405020304" charset="0"/>
                        <a:ea typeface="仿宋" panose="02010609060101010101" charset="-122"/>
                        <a:cs typeface="Times New Roman" panose="02020603050405020304" charset="0"/>
                      </a:endParaRPr>
                    </a:p>
                    <a:p>
                      <a:pPr marL="0" indent="0" algn="just">
                        <a:spcBef>
                          <a:spcPct val="0"/>
                        </a:spcBef>
                        <a:spcAft>
                          <a:spcPct val="0"/>
                        </a:spcAft>
                      </a:pPr>
                      <a:r>
                        <a:rPr lang="en-US" altLang="zh-CN" sz="1400" baseline="0">
                          <a:latin typeface="Times New Roman" panose="02020603050405020304" charset="0"/>
                          <a:ea typeface="仿宋" panose="02010609060101010101" charset="-122"/>
                          <a:cs typeface="Times New Roman" panose="02020603050405020304" charset="0"/>
                        </a:rPr>
                        <a:t>④ No sorting is required after picking, so it is suitable for orders with a large delivery batch.</a:t>
                      </a:r>
                      <a:endParaRPr lang="zh-CN" altLang="en-US" sz="1400" baseline="0">
                        <a:latin typeface="Times New Roman" panose="02020603050405020304" charset="0"/>
                        <a:ea typeface="仿宋" panose="02010609060101010101" charset="-122"/>
                        <a:cs typeface="Times New Roman" panose="02020603050405020304" charset="0"/>
                      </a:endParaRPr>
                    </a:p>
                    <a:p>
                      <a:pPr marL="0" indent="0" algn="just">
                        <a:spcBef>
                          <a:spcPct val="0"/>
                        </a:spcBef>
                        <a:spcAft>
                          <a:spcPct val="0"/>
                        </a:spcAft>
                      </a:pPr>
                      <a:r>
                        <a:rPr lang="en-US" altLang="zh-CN" sz="1400" baseline="0">
                          <a:latin typeface="Times New Roman" panose="02020603050405020304" charset="0"/>
                          <a:ea typeface="仿宋" panose="02010609060101010101" charset="-122"/>
                          <a:cs typeface="Times New Roman" panose="02020603050405020304" charset="0"/>
                        </a:rPr>
                        <a:t>⑤ Easy to introduce and flexible in operation.</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en-US" altLang="zh-CN" sz="1400" baseline="0">
                          <a:latin typeface="Times New Roman" panose="02020603050405020304" charset="0"/>
                          <a:ea typeface="仿宋" panose="02010609060101010101" charset="-122"/>
                          <a:cs typeface="Times New Roman" panose="02020603050405020304" charset="0"/>
                        </a:rPr>
                        <a:t>① When there are many product categories, the picking path is longer and the picking efficiency is reduced.</a:t>
                      </a:r>
                      <a:endParaRPr lang="zh-CN" altLang="en-US" sz="1400" baseline="0">
                        <a:latin typeface="Times New Roman" panose="02020603050405020304" charset="0"/>
                        <a:ea typeface="仿宋" panose="02010609060101010101" charset="-122"/>
                        <a:cs typeface="Times New Roman" panose="02020603050405020304" charset="0"/>
                      </a:endParaRPr>
                    </a:p>
                    <a:p>
                      <a:pPr marL="0" indent="0" algn="just">
                        <a:spcBef>
                          <a:spcPct val="0"/>
                        </a:spcBef>
                        <a:spcAft>
                          <a:spcPct val="0"/>
                        </a:spcAft>
                      </a:pPr>
                      <a:r>
                        <a:rPr lang="en-US" altLang="zh-CN" sz="1400" baseline="0">
                          <a:latin typeface="Times New Roman" panose="02020603050405020304" charset="0"/>
                          <a:ea typeface="仿宋" panose="02010609060101010101" charset="-122"/>
                          <a:cs typeface="Times New Roman" panose="02020603050405020304" charset="0"/>
                        </a:rPr>
                        <a:t>② When the picking area is large, it is difficult to design the handling system.</a:t>
                      </a:r>
                      <a:endParaRPr lang="zh-CN" altLang="en-US" sz="1400" baseline="0">
                        <a:latin typeface="Times New Roman" panose="02020603050405020304" charset="0"/>
                        <a:ea typeface="仿宋" panose="02010609060101010101" charset="-122"/>
                        <a:cs typeface="Times New Roman" panose="02020603050405020304" charset="0"/>
                      </a:endParaRPr>
                    </a:p>
                    <a:p>
                      <a:pPr marL="0" indent="0" algn="just">
                        <a:spcBef>
                          <a:spcPct val="0"/>
                        </a:spcBef>
                        <a:spcAft>
                          <a:spcPct val="0"/>
                        </a:spcAft>
                      </a:pPr>
                      <a:r>
                        <a:rPr lang="en-US" altLang="zh-CN" sz="1400" baseline="0">
                          <a:latin typeface="Times New Roman" panose="02020603050405020304" charset="0"/>
                          <a:ea typeface="仿宋" panose="02010609060101010101" charset="-122"/>
                          <a:cs typeface="Times New Roman" panose="02020603050405020304" charset="0"/>
                        </a:rPr>
                        <a:t>(iii) When picking a small number of times, the picking path is duplicated and the efficiency is reduced.</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en-US" altLang="zh-CN" sz="1400" baseline="0">
                          <a:latin typeface="Times New Roman" panose="02020603050405020304" charset="0"/>
                          <a:ea typeface="仿宋" panose="02010609060101010101" charset="-122"/>
                          <a:cs typeface="Times New Roman" panose="02020603050405020304" charset="0"/>
                        </a:rPr>
                        <a:t>① Large fluctuations in user instability.</a:t>
                      </a:r>
                      <a:endParaRPr lang="zh-CN" altLang="en-US" sz="1400" baseline="0">
                        <a:latin typeface="Times New Roman" panose="02020603050405020304" charset="0"/>
                        <a:ea typeface="仿宋" panose="02010609060101010101" charset="-122"/>
                        <a:cs typeface="Times New Roman" panose="02020603050405020304" charset="0"/>
                      </a:endParaRPr>
                    </a:p>
                    <a:p>
                      <a:pPr marL="0" indent="0" algn="just">
                        <a:spcBef>
                          <a:spcPct val="0"/>
                        </a:spcBef>
                        <a:spcAft>
                          <a:spcPct val="0"/>
                        </a:spcAft>
                      </a:pPr>
                      <a:r>
                        <a:rPr lang="en-US" altLang="zh-CN" sz="1400" baseline="0">
                          <a:latin typeface="Times New Roman" panose="02020603050405020304" charset="0"/>
                          <a:ea typeface="仿宋" panose="02010609060101010101" charset="-122"/>
                          <a:cs typeface="Times New Roman" panose="02020603050405020304" charset="0"/>
                        </a:rPr>
                        <a:t>② Large differences in common needs among users.</a:t>
                      </a:r>
                      <a:endParaRPr lang="zh-CN" altLang="en-US" sz="1400" baseline="0">
                        <a:latin typeface="Times New Roman" panose="02020603050405020304" charset="0"/>
                        <a:ea typeface="仿宋" panose="02010609060101010101" charset="-122"/>
                        <a:cs typeface="Times New Roman" panose="02020603050405020304" charset="0"/>
                      </a:endParaRPr>
                    </a:p>
                    <a:p>
                      <a:pPr marL="0" indent="0" algn="just">
                        <a:spcBef>
                          <a:spcPct val="0"/>
                        </a:spcBef>
                        <a:spcAft>
                          <a:spcPct val="0"/>
                        </a:spcAft>
                      </a:pPr>
                      <a:r>
                        <a:rPr lang="zh-CN" altLang="en-US" sz="1400" baseline="0">
                          <a:latin typeface="Times New Roman" panose="02020603050405020304" charset="0"/>
                          <a:ea typeface="仿宋" panose="02010609060101010101" charset="-122"/>
                          <a:cs typeface="Times New Roman" panose="02020603050405020304" charset="0"/>
                        </a:rPr>
                        <a:t>③</a:t>
                      </a:r>
                      <a:r>
                        <a:rPr lang="en-US" altLang="zh-CN" sz="1400" baseline="0">
                          <a:latin typeface="Times New Roman" panose="02020603050405020304" charset="0"/>
                          <a:ea typeface="仿宋" panose="02010609060101010101" charset="-122"/>
                          <a:cs typeface="Times New Roman" panose="02020603050405020304" charset="0"/>
                        </a:rPr>
                        <a:t> The variety of user requirements does not allow for statistics and common pickups.</a:t>
                      </a:r>
                      <a:endParaRPr lang="zh-CN" altLang="en-US" sz="1400" baseline="0">
                        <a:latin typeface="Times New Roman" panose="02020603050405020304" charset="0"/>
                        <a:ea typeface="仿宋" panose="02010609060101010101" charset="-122"/>
                        <a:cs typeface="Times New Roman" panose="02020603050405020304" charset="0"/>
                      </a:endParaRPr>
                    </a:p>
                    <a:p>
                      <a:pPr marL="0" indent="0" algn="just">
                        <a:spcBef>
                          <a:spcPct val="0"/>
                        </a:spcBef>
                        <a:spcAft>
                          <a:spcPct val="0"/>
                        </a:spcAft>
                      </a:pPr>
                      <a:r>
                        <a:rPr lang="en-US" altLang="zh-CN" sz="1400" baseline="0">
                          <a:latin typeface="Times New Roman" panose="02020603050405020304" charset="0"/>
                          <a:ea typeface="仿宋" panose="02010609060101010101" charset="-122"/>
                          <a:cs typeface="Times New Roman" panose="02020603050405020304" charset="0"/>
                        </a:rPr>
                        <a:t>④ Users have clear and varying requirements for delivery times.</a:t>
                      </a:r>
                      <a:endParaRPr lang="zh-CN" altLang="en-US" sz="1400" baseline="0">
                        <a:latin typeface="Times New Roman" panose="02020603050405020304" charset="0"/>
                        <a:ea typeface="仿宋" panose="02010609060101010101" charset="-122"/>
                        <a:cs typeface="Times New Roman" panose="02020603050405020304" charset="0"/>
                      </a:endParaRPr>
                    </a:p>
                    <a:p>
                      <a:pPr marL="0" indent="0" algn="just">
                        <a:spcBef>
                          <a:spcPct val="0"/>
                        </a:spcBef>
                        <a:spcAft>
                          <a:spcPct val="0"/>
                        </a:spcAft>
                      </a:pPr>
                      <a:r>
                        <a:rPr lang="en-US" altLang="zh-CN" sz="1400" baseline="0">
                          <a:latin typeface="Times New Roman" panose="02020603050405020304" charset="0"/>
                          <a:ea typeface="仿宋" panose="02010609060101010101" charset="-122"/>
                          <a:cs typeface="Times New Roman" panose="02020603050405020304" charset="0"/>
                        </a:rPr>
                        <a:t>⑤ Distribution centers converted from traditional warehouses.</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1"/>
                  </a:ext>
                </a:extLst>
              </a:tr>
              <a:tr h="2121535">
                <a:tc>
                  <a:txBody>
                    <a:bodyPr/>
                    <a:lstStyle/>
                    <a:p>
                      <a:pPr marL="0" indent="0" algn="ctr">
                        <a:lnSpc>
                          <a:spcPts val="1200"/>
                        </a:lnSpc>
                        <a:spcBef>
                          <a:spcPct val="0"/>
                        </a:spcBef>
                        <a:spcAft>
                          <a:spcPct val="0"/>
                        </a:spcAft>
                      </a:pPr>
                      <a:r>
                        <a:rPr lang="et-EE" altLang="zh-CN" sz="1400" baseline="0">
                          <a:latin typeface="Times New Roman" panose="02020603050405020304" charset="0"/>
                          <a:ea typeface="仿宋" panose="02010609060101010101" charset="-122"/>
                          <a:cs typeface="Times New Roman" panose="02020603050405020304" charset="0"/>
                        </a:rPr>
                        <a:t>Batch picking</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lnSpc>
                          <a:spcPts val="1200"/>
                        </a:lnSpc>
                        <a:spcBef>
                          <a:spcPct val="0"/>
                        </a:spcBef>
                        <a:spcAft>
                          <a:spcPct val="0"/>
                        </a:spcAft>
                      </a:pPr>
                      <a:r>
                        <a:rPr lang="en-US" altLang="zh-CN" sz="1400" baseline="0">
                          <a:latin typeface="Times New Roman" panose="02020603050405020304" charset="0"/>
                          <a:ea typeface="仿宋" panose="02010609060101010101" charset="-122"/>
                          <a:cs typeface="Times New Roman" panose="02020603050405020304" charset="0"/>
                        </a:rPr>
                        <a:t>① Increase program size and reduce program costs.</a:t>
                      </a:r>
                    </a:p>
                    <a:p>
                      <a:pPr marL="0" indent="0" algn="just">
                        <a:lnSpc>
                          <a:spcPts val="1200"/>
                        </a:lnSpc>
                        <a:spcBef>
                          <a:spcPct val="0"/>
                        </a:spcBef>
                        <a:spcAft>
                          <a:spcPct val="0"/>
                        </a:spcAft>
                      </a:pPr>
                      <a:endParaRPr lang="zh-CN" sz="1400">
                        <a:latin typeface="Times New Roman" panose="02020603050405020304" charset="0"/>
                        <a:ea typeface="仿宋" panose="02010609060101010101" charset="-122"/>
                        <a:cs typeface="Times New Roman" panose="02020603050405020304" charset="0"/>
                      </a:endParaRPr>
                    </a:p>
                    <a:p>
                      <a:pPr marL="0" indent="0" algn="just">
                        <a:lnSpc>
                          <a:spcPts val="1200"/>
                        </a:lnSpc>
                        <a:spcBef>
                          <a:spcPct val="0"/>
                        </a:spcBef>
                        <a:spcAft>
                          <a:spcPct val="0"/>
                        </a:spcAft>
                      </a:pPr>
                      <a:r>
                        <a:rPr lang="en-US" altLang="zh-CN" sz="1400" baseline="0">
                          <a:latin typeface="Times New Roman" panose="02020603050405020304" charset="0"/>
                          <a:ea typeface="仿宋" panose="02010609060101010101" charset="-122"/>
                          <a:cs typeface="Times New Roman" panose="02020603050405020304" charset="0"/>
                        </a:rPr>
                        <a:t>② Shorten the traveling time when picking and increase the picking volume per unit time.</a:t>
                      </a:r>
                      <a:endParaRPr lang="zh-CN" sz="1400" baseline="0">
                        <a:latin typeface="Times New Roman" panose="02020603050405020304" charset="0"/>
                        <a:ea typeface="仿宋" panose="02010609060101010101" charset="-122"/>
                        <a:cs typeface="Times New Roman" panose="02020603050405020304" charset="0"/>
                      </a:endParaRPr>
                    </a:p>
                    <a:p>
                      <a:pPr marL="0" indent="0" algn="just">
                        <a:lnSpc>
                          <a:spcPts val="1200"/>
                        </a:lnSpc>
                        <a:spcBef>
                          <a:spcPct val="0"/>
                        </a:spcBef>
                        <a:spcAft>
                          <a:spcPct val="0"/>
                        </a:spcAft>
                      </a:pPr>
                      <a:endParaRPr lang="zh-CN" sz="1400">
                        <a:latin typeface="Times New Roman" panose="02020603050405020304" charset="0"/>
                        <a:ea typeface="仿宋" panose="02010609060101010101" charset="-122"/>
                        <a:cs typeface="Times New Roman" panose="02020603050405020304" charset="0"/>
                      </a:endParaRPr>
                    </a:p>
                    <a:p>
                      <a:pPr marL="0" indent="0" algn="just">
                        <a:lnSpc>
                          <a:spcPts val="1200"/>
                        </a:lnSpc>
                        <a:spcBef>
                          <a:spcPct val="0"/>
                        </a:spcBef>
                        <a:spcAft>
                          <a:spcPct val="0"/>
                        </a:spcAft>
                      </a:pPr>
                      <a:r>
                        <a:rPr lang="en-US" altLang="zh-CN" sz="1400" baseline="0">
                          <a:latin typeface="Times New Roman" panose="02020603050405020304" charset="0"/>
                          <a:ea typeface="仿宋" panose="02010609060101010101" charset="-122"/>
                          <a:cs typeface="Times New Roman" panose="02020603050405020304" charset="0"/>
                        </a:rPr>
                        <a:t>(iii) Save labor and reducing conflicts with other operations.</a:t>
                      </a:r>
                      <a:endParaRPr lang="zh-CN" sz="1400" baseline="0">
                        <a:latin typeface="Times New Roman" panose="02020603050405020304" charset="0"/>
                        <a:ea typeface="仿宋" panose="02010609060101010101" charset="-122"/>
                        <a:cs typeface="Times New Roman" panose="0202060305040502030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lnSpc>
                          <a:spcPts val="1200"/>
                        </a:lnSpc>
                        <a:spcBef>
                          <a:spcPct val="0"/>
                        </a:spcBef>
                        <a:spcAft>
                          <a:spcPct val="0"/>
                        </a:spcAft>
                      </a:pPr>
                      <a:r>
                        <a:rPr lang="zh-CN" altLang="en-US" sz="1400" baseline="0">
                          <a:latin typeface="Times New Roman" panose="02020603050405020304" charset="0"/>
                          <a:ea typeface="仿宋" panose="02010609060101010101" charset="-122"/>
                          <a:cs typeface="Times New Roman" panose="02020603050405020304" charset="0"/>
                        </a:rPr>
                        <a:t>①</a:t>
                      </a:r>
                      <a:r>
                        <a:rPr lang="en-US" altLang="zh-CN" sz="1400" baseline="0">
                          <a:latin typeface="Times New Roman" panose="02020603050405020304" charset="0"/>
                          <a:ea typeface="仿宋" panose="02010609060101010101" charset="-122"/>
                          <a:cs typeface="Times New Roman" panose="02020603050405020304" charset="0"/>
                        </a:rPr>
                        <a:t> Urgent orders cannot be processed in a timely manner.</a:t>
                      </a:r>
                      <a:endParaRPr lang="zh-CN" sz="1400" baseline="0">
                        <a:latin typeface="Times New Roman" panose="02020603050405020304" charset="0"/>
                        <a:ea typeface="仿宋" panose="02010609060101010101" charset="-122"/>
                        <a:cs typeface="Times New Roman" panose="02020603050405020304" charset="0"/>
                      </a:endParaRPr>
                    </a:p>
                    <a:p>
                      <a:pPr marL="0" indent="0" algn="just">
                        <a:lnSpc>
                          <a:spcPts val="1200"/>
                        </a:lnSpc>
                        <a:spcBef>
                          <a:spcPct val="0"/>
                        </a:spcBef>
                        <a:spcAft>
                          <a:spcPct val="0"/>
                        </a:spcAft>
                      </a:pPr>
                      <a:endParaRPr lang="zh-CN" sz="1400">
                        <a:latin typeface="Times New Roman" panose="02020603050405020304" charset="0"/>
                        <a:ea typeface="仿宋" panose="02010609060101010101" charset="-122"/>
                        <a:cs typeface="Times New Roman" panose="02020603050405020304" charset="0"/>
                      </a:endParaRPr>
                    </a:p>
                    <a:p>
                      <a:pPr marL="0" indent="0" algn="just">
                        <a:lnSpc>
                          <a:spcPts val="1200"/>
                        </a:lnSpc>
                        <a:spcBef>
                          <a:spcPct val="0"/>
                        </a:spcBef>
                        <a:spcAft>
                          <a:spcPct val="0"/>
                        </a:spcAft>
                      </a:pPr>
                      <a:r>
                        <a:rPr lang="en-US" altLang="zh-CN" sz="1400" baseline="0">
                          <a:latin typeface="Times New Roman" panose="02020603050405020304" charset="0"/>
                          <a:ea typeface="仿宋" panose="02010609060101010101" charset="-122"/>
                          <a:cs typeface="Times New Roman" panose="02020603050405020304" charset="0"/>
                        </a:rPr>
                        <a:t>② When the number of orders is accumulated, the standstill time is extended.</a:t>
                      </a:r>
                      <a:endParaRPr lang="zh-CN" sz="1400" baseline="0">
                        <a:latin typeface="Times New Roman" panose="02020603050405020304" charset="0"/>
                        <a:ea typeface="仿宋" panose="02010609060101010101" charset="-122"/>
                        <a:cs typeface="Times New Roman" panose="02020603050405020304" charset="0"/>
                      </a:endParaRPr>
                    </a:p>
                    <a:p>
                      <a:pPr marL="0" indent="0" algn="just">
                        <a:lnSpc>
                          <a:spcPts val="1200"/>
                        </a:lnSpc>
                        <a:spcBef>
                          <a:spcPct val="0"/>
                        </a:spcBef>
                        <a:spcAft>
                          <a:spcPct val="0"/>
                        </a:spcAft>
                      </a:pPr>
                      <a:endParaRPr lang="zh-CN" sz="1400">
                        <a:latin typeface="Times New Roman" panose="02020603050405020304" charset="0"/>
                        <a:ea typeface="仿宋" panose="02010609060101010101" charset="-122"/>
                        <a:cs typeface="Times New Roman" panose="02020603050405020304" charset="0"/>
                      </a:endParaRPr>
                    </a:p>
                    <a:p>
                      <a:pPr marL="0" indent="0" algn="just">
                        <a:lnSpc>
                          <a:spcPts val="1200"/>
                        </a:lnSpc>
                        <a:spcBef>
                          <a:spcPct val="0"/>
                        </a:spcBef>
                        <a:spcAft>
                          <a:spcPct val="0"/>
                        </a:spcAft>
                      </a:pPr>
                      <a:r>
                        <a:rPr lang="en-US" altLang="zh-CN" sz="1400" baseline="0">
                          <a:latin typeface="Times New Roman" panose="02020603050405020304" charset="0"/>
                          <a:ea typeface="仿宋" panose="02010609060101010101" charset="-122"/>
                          <a:cs typeface="Times New Roman" panose="02020603050405020304" charset="0"/>
                        </a:rPr>
                        <a:t>③ Increase in stock separation operations.</a:t>
                      </a:r>
                      <a:endParaRPr lang="zh-CN" sz="1400" baseline="0">
                        <a:latin typeface="Times New Roman" panose="02020603050405020304" charset="0"/>
                        <a:ea typeface="仿宋" panose="02010609060101010101" charset="-122"/>
                        <a:cs typeface="Times New Roman" panose="02020603050405020304" charset="0"/>
                      </a:endParaRPr>
                    </a:p>
                    <a:p>
                      <a:pPr marL="0" indent="0" algn="just">
                        <a:lnSpc>
                          <a:spcPts val="1200"/>
                        </a:lnSpc>
                        <a:spcBef>
                          <a:spcPct val="0"/>
                        </a:spcBef>
                        <a:spcAft>
                          <a:spcPct val="0"/>
                        </a:spcAft>
                      </a:pPr>
                      <a:endParaRPr lang="zh-CN" sz="1400">
                        <a:latin typeface="Times New Roman" panose="02020603050405020304" charset="0"/>
                        <a:ea typeface="仿宋" panose="02010609060101010101" charset="-122"/>
                        <a:cs typeface="Times New Roman" panose="02020603050405020304" charset="0"/>
                      </a:endParaRPr>
                    </a:p>
                    <a:p>
                      <a:pPr marL="0" indent="0" algn="just">
                        <a:lnSpc>
                          <a:spcPts val="1200"/>
                        </a:lnSpc>
                        <a:spcBef>
                          <a:spcPct val="0"/>
                        </a:spcBef>
                        <a:spcAft>
                          <a:spcPct val="0"/>
                        </a:spcAft>
                      </a:pPr>
                      <a:r>
                        <a:rPr lang="en-US" altLang="zh-CN" sz="1400" baseline="0">
                          <a:latin typeface="Times New Roman" panose="02020603050405020304" charset="0"/>
                          <a:ea typeface="仿宋" panose="02010609060101010101" charset="-122"/>
                          <a:cs typeface="Times New Roman" panose="02020603050405020304" charset="0"/>
                        </a:rPr>
                        <a:t>④ All must be completed before shipment.</a:t>
                      </a:r>
                      <a:endParaRPr lang="zh-CN" sz="1400" baseline="0">
                        <a:latin typeface="Times New Roman" panose="02020603050405020304" charset="0"/>
                        <a:ea typeface="仿宋" panose="02010609060101010101" charset="-122"/>
                        <a:cs typeface="Times New Roman" panose="0202060305040502030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lnSpc>
                          <a:spcPts val="1200"/>
                        </a:lnSpc>
                        <a:spcBef>
                          <a:spcPct val="0"/>
                        </a:spcBef>
                        <a:spcAft>
                          <a:spcPct val="0"/>
                        </a:spcAft>
                      </a:pPr>
                      <a:r>
                        <a:rPr lang="en-US" altLang="zh-CN" sz="1400" baseline="0">
                          <a:latin typeface="Times New Roman" panose="02020603050405020304" charset="0"/>
                          <a:ea typeface="仿宋" panose="02010609060101010101" charset="-122"/>
                          <a:cs typeface="Times New Roman" panose="02020603050405020304" charset="0"/>
                        </a:rPr>
                        <a:t>① Stable and large number of users.</a:t>
                      </a:r>
                      <a:endParaRPr lang="zh-CN" sz="1400" baseline="0">
                        <a:latin typeface="Times New Roman" panose="02020603050405020304" charset="0"/>
                        <a:ea typeface="仿宋" panose="02010609060101010101" charset="-122"/>
                        <a:cs typeface="Times New Roman" panose="02020603050405020304" charset="0"/>
                      </a:endParaRPr>
                    </a:p>
                    <a:p>
                      <a:pPr marL="0" indent="0" algn="just">
                        <a:lnSpc>
                          <a:spcPts val="1200"/>
                        </a:lnSpc>
                        <a:spcBef>
                          <a:spcPct val="0"/>
                        </a:spcBef>
                        <a:spcAft>
                          <a:spcPct val="0"/>
                        </a:spcAft>
                      </a:pPr>
                      <a:endParaRPr lang="zh-CN" sz="1400">
                        <a:latin typeface="Times New Roman" panose="02020603050405020304" charset="0"/>
                        <a:ea typeface="仿宋" panose="02010609060101010101" charset="-122"/>
                        <a:cs typeface="Times New Roman" panose="02020603050405020304" charset="0"/>
                      </a:endParaRPr>
                    </a:p>
                    <a:p>
                      <a:pPr marL="0" indent="0" algn="just">
                        <a:lnSpc>
                          <a:spcPts val="1200"/>
                        </a:lnSpc>
                        <a:spcBef>
                          <a:spcPct val="0"/>
                        </a:spcBef>
                        <a:spcAft>
                          <a:spcPct val="0"/>
                        </a:spcAft>
                      </a:pPr>
                      <a:r>
                        <a:rPr lang="en-US" altLang="zh-CN" sz="1400" baseline="0">
                          <a:latin typeface="Times New Roman" panose="02020603050405020304" charset="0"/>
                          <a:ea typeface="仿宋" panose="02010609060101010101" charset="-122"/>
                          <a:cs typeface="Times New Roman" panose="02020603050405020304" charset="0"/>
                        </a:rPr>
                        <a:t>② Large common needs among users.</a:t>
                      </a:r>
                      <a:endParaRPr lang="zh-CN" sz="1400" baseline="0">
                        <a:latin typeface="Times New Roman" panose="02020603050405020304" charset="0"/>
                        <a:ea typeface="仿宋" panose="02010609060101010101" charset="-122"/>
                        <a:cs typeface="Times New Roman" panose="02020603050405020304" charset="0"/>
                      </a:endParaRPr>
                    </a:p>
                    <a:p>
                      <a:pPr marL="0" indent="0" algn="just">
                        <a:lnSpc>
                          <a:spcPts val="1200"/>
                        </a:lnSpc>
                        <a:spcBef>
                          <a:spcPct val="0"/>
                        </a:spcBef>
                        <a:spcAft>
                          <a:spcPct val="0"/>
                        </a:spcAft>
                      </a:pPr>
                      <a:endParaRPr lang="zh-CN" sz="1400">
                        <a:latin typeface="Times New Roman" panose="02020603050405020304" charset="0"/>
                        <a:ea typeface="仿宋" panose="02010609060101010101" charset="-122"/>
                        <a:cs typeface="Times New Roman" panose="02020603050405020304" charset="0"/>
                      </a:endParaRPr>
                    </a:p>
                    <a:p>
                      <a:pPr marL="0" indent="0" algn="just">
                        <a:lnSpc>
                          <a:spcPts val="1200"/>
                        </a:lnSpc>
                        <a:spcBef>
                          <a:spcPct val="0"/>
                        </a:spcBef>
                        <a:spcAft>
                          <a:spcPct val="0"/>
                        </a:spcAft>
                      </a:pPr>
                      <a:r>
                        <a:rPr lang="zh-CN" altLang="en-US" sz="1400" baseline="0">
                          <a:latin typeface="Times New Roman" panose="02020603050405020304" charset="0"/>
                          <a:ea typeface="仿宋" panose="02010609060101010101" charset="-122"/>
                          <a:cs typeface="Times New Roman" panose="02020603050405020304" charset="0"/>
                        </a:rPr>
                        <a:t>③</a:t>
                      </a:r>
                      <a:r>
                        <a:rPr lang="en-US" altLang="zh-CN" sz="1400" baseline="0">
                          <a:latin typeface="Times New Roman" panose="02020603050405020304" charset="0"/>
                          <a:ea typeface="仿宋" panose="02010609060101010101" charset="-122"/>
                          <a:cs typeface="Times New Roman" panose="02020603050405020304" charset="0"/>
                        </a:rPr>
                        <a:t> Fewer types of user requirements, facilitating statistics and common pickups.</a:t>
                      </a:r>
                      <a:endParaRPr lang="zh-CN" sz="1400" baseline="0">
                        <a:latin typeface="Times New Roman" panose="02020603050405020304" charset="0"/>
                        <a:ea typeface="仿宋" panose="02010609060101010101" charset="-122"/>
                        <a:cs typeface="Times New Roman" panose="02020603050405020304" charset="0"/>
                      </a:endParaRPr>
                    </a:p>
                    <a:p>
                      <a:pPr marL="0" indent="0" algn="just">
                        <a:lnSpc>
                          <a:spcPts val="1200"/>
                        </a:lnSpc>
                        <a:spcBef>
                          <a:spcPct val="0"/>
                        </a:spcBef>
                        <a:spcAft>
                          <a:spcPct val="0"/>
                        </a:spcAft>
                      </a:pPr>
                      <a:endParaRPr lang="zh-CN" sz="1400">
                        <a:latin typeface="Times New Roman" panose="02020603050405020304" charset="0"/>
                        <a:ea typeface="仿宋" panose="02010609060101010101" charset="-122"/>
                        <a:cs typeface="Times New Roman" panose="02020603050405020304" charset="0"/>
                      </a:endParaRPr>
                    </a:p>
                    <a:p>
                      <a:pPr marL="0" indent="0" algn="just">
                        <a:lnSpc>
                          <a:spcPts val="1200"/>
                        </a:lnSpc>
                        <a:spcBef>
                          <a:spcPct val="0"/>
                        </a:spcBef>
                        <a:spcAft>
                          <a:spcPct val="0"/>
                        </a:spcAft>
                      </a:pPr>
                      <a:r>
                        <a:rPr lang="en-US" altLang="zh-CN" sz="1400" baseline="0">
                          <a:latin typeface="Times New Roman" panose="02020603050405020304" charset="0"/>
                          <a:ea typeface="仿宋" panose="02010609060101010101" charset="-122"/>
                          <a:cs typeface="Times New Roman" panose="02020603050405020304" charset="0"/>
                        </a:rPr>
                        <a:t>④ The user's delivery time is not explicitly requested.</a:t>
                      </a:r>
                      <a:endParaRPr lang="zh-CN" sz="1400" baseline="0">
                        <a:latin typeface="Times New Roman" panose="02020603050405020304" charset="0"/>
                        <a:ea typeface="仿宋" panose="02010609060101010101" charset="-122"/>
                        <a:cs typeface="Times New Roman" panose="02020603050405020304" charset="0"/>
                      </a:endParaRPr>
                    </a:p>
                    <a:p>
                      <a:pPr marL="0" indent="0" algn="just">
                        <a:lnSpc>
                          <a:spcPts val="1200"/>
                        </a:lnSpc>
                        <a:spcBef>
                          <a:spcPct val="0"/>
                        </a:spcBef>
                        <a:spcAft>
                          <a:spcPct val="0"/>
                        </a:spcAft>
                      </a:pPr>
                      <a:endParaRPr lang="en-US" altLang="zh-CN" sz="1400">
                        <a:latin typeface="Times New Roman" panose="02020603050405020304" charset="0"/>
                        <a:ea typeface="仿宋" panose="02010609060101010101" charset="-122"/>
                        <a:cs typeface="Times New Roman" panose="02020603050405020304" charset="0"/>
                      </a:endParaRPr>
                    </a:p>
                    <a:p>
                      <a:pPr marL="0" indent="0" algn="just">
                        <a:lnSpc>
                          <a:spcPts val="1200"/>
                        </a:lnSpc>
                        <a:spcBef>
                          <a:spcPct val="0"/>
                        </a:spcBef>
                        <a:spcAft>
                          <a:spcPct val="0"/>
                        </a:spcAft>
                      </a:pPr>
                      <a:r>
                        <a:rPr lang="en-US" altLang="zh-CN" sz="1400" baseline="0">
                          <a:latin typeface="Times New Roman" panose="02020603050405020304" charset="0"/>
                          <a:ea typeface="仿宋" panose="02010609060101010101" charset="-122"/>
                          <a:cs typeface="Times New Roman" panose="02020603050405020304" charset="0"/>
                        </a:rPr>
                        <a:t>⑤ Specialized distribution centers.</a:t>
                      </a:r>
                      <a:endParaRPr lang="zh-CN" sz="1400" baseline="0">
                        <a:latin typeface="Times New Roman" panose="02020603050405020304" charset="0"/>
                        <a:ea typeface="仿宋" panose="02010609060101010101" charset="-122"/>
                        <a:cs typeface="Times New Roman" panose="02020603050405020304" charset="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文本框 4">
            <a:extLst>
              <a:ext uri="{FF2B5EF4-FFF2-40B4-BE49-F238E27FC236}">
                <a16:creationId xmlns:a16="http://schemas.microsoft.com/office/drawing/2014/main" id="{B1878D77-66E0-6C76-1682-8C902F2C7E08}"/>
              </a:ext>
            </a:extLst>
          </p:cNvPr>
          <p:cNvSpPr txBox="1"/>
          <p:nvPr/>
        </p:nvSpPr>
        <p:spPr>
          <a:xfrm>
            <a:off x="928302" y="-23257"/>
            <a:ext cx="6094970" cy="369332"/>
          </a:xfrm>
          <a:prstGeom prst="rect">
            <a:avLst/>
          </a:prstGeom>
          <a:noFill/>
        </p:spPr>
        <p:txBody>
          <a:bodyPr wrap="square">
            <a:spAutoFit/>
          </a:bodyPr>
          <a:lstStyle/>
          <a:p>
            <a:pPr algn="l" defTabSz="914400">
              <a:defRPr/>
            </a:pPr>
            <a:r>
              <a:rPr lang="et-EE" altLang="zh-CN" sz="1800" b="1" spc="250" dirty="0">
                <a:solidFill>
                  <a:srgbClr val="FFFFFF"/>
                </a:solidFill>
                <a:latin typeface="Times New Roman" panose="02020603050405020304" charset="0"/>
                <a:ea typeface="黑体" panose="02010609060101010101" pitchFamily="49" charset="-122"/>
                <a:cs typeface="Times New Roman" panose="02020603050405020304" charset="0"/>
              </a:rPr>
              <a:t>Preparation of outbound</a:t>
            </a:r>
            <a:r>
              <a:rPr lang="en-US" altLang="et-EE" sz="1800" b="1" spc="250" dirty="0">
                <a:solidFill>
                  <a:srgbClr val="FFFFFF"/>
                </a:solidFill>
                <a:latin typeface="Times New Roman" panose="02020603050405020304" charset="0"/>
                <a:ea typeface="黑体" panose="02010609060101010101" pitchFamily="49" charset="-122"/>
                <a:cs typeface="Times New Roman" panose="02020603050405020304" charset="0"/>
              </a:rPr>
              <a:t> </a:t>
            </a:r>
            <a:r>
              <a:rPr lang="et-EE" altLang="zh-CN" sz="1800" b="1" spc="250" dirty="0">
                <a:solidFill>
                  <a:srgbClr val="FFFFFF"/>
                </a:solidFill>
                <a:latin typeface="Times New Roman" panose="02020603050405020304" charset="0"/>
                <a:ea typeface="黑体" panose="02010609060101010101" pitchFamily="49" charset="-122"/>
                <a:cs typeface="Times New Roman" panose="02020603050405020304" charset="0"/>
              </a:rPr>
              <a:t>operations</a:t>
            </a:r>
            <a:endParaRPr lang="zh-CN" altLang="en-US" sz="1800" b="1" spc="250" dirty="0">
              <a:solidFill>
                <a:srgbClr val="FFFFFF"/>
              </a:solidFill>
              <a:latin typeface="Times New Roman" panose="02020603050405020304" charset="0"/>
              <a:ea typeface="黑体" panose="02010609060101010101" pitchFamily="49" charset="-122"/>
              <a:cs typeface="Times New Roman" panose="02020603050405020304" charset="0"/>
            </a:endParaRP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4"/>
          <p:cNvSpPr txBox="1"/>
          <p:nvPr/>
        </p:nvSpPr>
        <p:spPr>
          <a:xfrm>
            <a:off x="705630" y="2194740"/>
            <a:ext cx="10637929" cy="923330"/>
          </a:xfrm>
          <a:prstGeom prst="rect">
            <a:avLst/>
          </a:prstGeom>
          <a:ln w="12700">
            <a:miter lim="400000"/>
          </a:ln>
        </p:spPr>
        <p:txBody>
          <a:bodyPr wrap="square" lIns="45719" rIns="45719">
            <a:spAutoFit/>
          </a:bodyPr>
          <a:lstStyle>
            <a:lvl1pPr algn="ctr">
              <a:defRPr sz="7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defRPr/>
            </a:pPr>
            <a:r>
              <a:rPr lang="zh-CN" altLang="en-US" sz="5400">
                <a:solidFill>
                  <a:prstClr val="white"/>
                </a:solidFill>
              </a:rPr>
              <a:t>谢谢观看</a:t>
            </a:r>
            <a:endParaRPr sz="5400" dirty="0">
              <a:solidFill>
                <a:prstClr val="white"/>
              </a:solidFill>
            </a:endParaRPr>
          </a:p>
        </p:txBody>
      </p:sp>
      <p:grpSp>
        <p:nvGrpSpPr>
          <p:cNvPr id="17" name="组合 4"/>
          <p:cNvGrpSpPr/>
          <p:nvPr/>
        </p:nvGrpSpPr>
        <p:grpSpPr>
          <a:xfrm>
            <a:off x="3174" y="798308"/>
            <a:ext cx="12185653" cy="146572"/>
            <a:chOff x="0" y="0"/>
            <a:chExt cx="6377317" cy="81800"/>
          </a:xfrm>
          <a:solidFill>
            <a:srgbClr val="FFFFFF"/>
          </a:solidFill>
        </p:grpSpPr>
        <p:sp>
          <p:nvSpPr>
            <p:cNvPr id="18" name="直接连接符 2"/>
            <p:cNvSpPr/>
            <p:nvPr/>
          </p:nvSpPr>
          <p:spPr>
            <a:xfrm>
              <a:off x="64495" y="40899"/>
              <a:ext cx="6236047" cy="1"/>
            </a:xfrm>
            <a:prstGeom prst="line">
              <a:avLst/>
            </a:prstGeom>
            <a:grpFill/>
            <a:ln w="6350" cap="flat">
              <a:solidFill>
                <a:schemeClr val="bg1"/>
              </a:solidFill>
              <a:prstDash val="solid"/>
              <a:miter lim="800000"/>
            </a:ln>
            <a:effectLst/>
          </p:spPr>
          <p:txBody>
            <a:bodyPr wrap="square" lIns="45719" tIns="45719" rIns="45719" bIns="45719" numCol="1" anchor="t">
              <a:noAutofit/>
            </a:bodyPr>
            <a:lstStyle/>
            <a:p>
              <a:pPr>
                <a:defRPr/>
              </a:pPr>
              <a:endParaRPr>
                <a:solidFill>
                  <a:srgbClr val="000000"/>
                </a:solidFill>
                <a:cs typeface="Calibri" panose="020F0502020204030204"/>
                <a:sym typeface="Calibri" panose="020F0502020204030204"/>
              </a:endParaRPr>
            </a:p>
          </p:txBody>
        </p:sp>
        <p:sp>
          <p:nvSpPr>
            <p:cNvPr id="19" name="椭圆 3"/>
            <p:cNvSpPr/>
            <p:nvPr/>
          </p:nvSpPr>
          <p:spPr>
            <a:xfrm>
              <a:off x="6295517" y="0"/>
              <a:ext cx="81801" cy="81801"/>
            </a:xfrm>
            <a:prstGeom prst="ellipse">
              <a:avLst/>
            </a:prstGeom>
            <a:grpFill/>
            <a:ln w="12700" cap="flat">
              <a:solidFill>
                <a:schemeClr val="bg1"/>
              </a:solidFill>
              <a:miter lim="400000"/>
            </a:ln>
            <a:effectLst/>
          </p:spPr>
          <p:txBody>
            <a:bodyPr wrap="square" lIns="45719" tIns="45719" rIns="45719" bIns="45719" numCol="1" anchor="ctr">
              <a:noAutofit/>
            </a:bodyPr>
            <a:lstStyle/>
            <a:p>
              <a:pPr algn="ctr">
                <a:defRPr>
                  <a:solidFill>
                    <a:srgbClr val="FFFFFF"/>
                  </a:solidFill>
                </a:defRPr>
              </a:pPr>
              <a:endParaRPr>
                <a:solidFill>
                  <a:srgbClr val="FFFFFF"/>
                </a:solidFill>
                <a:cs typeface="Calibri" panose="020F0502020204030204"/>
                <a:sym typeface="Calibri" panose="020F0502020204030204"/>
              </a:endParaRPr>
            </a:p>
          </p:txBody>
        </p:sp>
        <p:sp>
          <p:nvSpPr>
            <p:cNvPr id="20" name="椭圆 12"/>
            <p:cNvSpPr/>
            <p:nvPr/>
          </p:nvSpPr>
          <p:spPr>
            <a:xfrm>
              <a:off x="-1" y="7767"/>
              <a:ext cx="69521" cy="66266"/>
            </a:xfrm>
            <a:prstGeom prst="ellipse">
              <a:avLst/>
            </a:prstGeom>
            <a:grpFill/>
            <a:ln w="12700" cap="flat">
              <a:solidFill>
                <a:schemeClr val="bg1"/>
              </a:solidFill>
              <a:miter lim="400000"/>
            </a:ln>
            <a:effectLst/>
          </p:spPr>
          <p:txBody>
            <a:bodyPr wrap="square" lIns="45719" tIns="45719" rIns="45719" bIns="45719" numCol="1" anchor="ctr">
              <a:noAutofit/>
            </a:bodyPr>
            <a:lstStyle/>
            <a:p>
              <a:pPr algn="ctr">
                <a:defRPr>
                  <a:solidFill>
                    <a:srgbClr val="FFFFFF"/>
                  </a:solidFill>
                </a:defRPr>
              </a:pPr>
              <a:endParaRPr>
                <a:solidFill>
                  <a:srgbClr val="FFFFFF"/>
                </a:solidFill>
                <a:cs typeface="Calibri" panose="020F0502020204030204"/>
                <a:sym typeface="Calibri" panose="020F0502020204030204"/>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indefinite" fill="hold"/>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0"/>
                            </p:stCondLst>
                            <p:childTnLst>
                              <p:par>
                                <p:cTn id="10" presetID="22" presetClass="entr" presetSubtype="8" fill="hold" grpId="0" nodeType="afterEffect">
                                  <p:stCondLst>
                                    <p:cond delay="0"/>
                                  </p:stCondLst>
                                  <p:childTnLst>
                                    <p:set>
                                      <p:cBhvr>
                                        <p:cTn id="11" dur="indefinite" fill="hold"/>
                                        <p:tgtEl>
                                          <p:spTgt spid="17"/>
                                        </p:tgtEl>
                                        <p:attrNameLst>
                                          <p:attrName>style.visibility</p:attrName>
                                        </p:attrNameLst>
                                      </p:cBhvr>
                                      <p:to>
                                        <p:strVal val="visible"/>
                                      </p:to>
                                    </p:set>
                                    <p:animEffect transition="in" filter="wipe(left)">
                                      <p:cBhvr>
                                        <p:cTn id="1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17" grpId="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4"/>
          <p:cNvSpPr txBox="1"/>
          <p:nvPr/>
        </p:nvSpPr>
        <p:spPr>
          <a:xfrm>
            <a:off x="705630" y="2194740"/>
            <a:ext cx="10637929" cy="923330"/>
          </a:xfrm>
          <a:prstGeom prst="rect">
            <a:avLst/>
          </a:prstGeom>
          <a:ln w="12700">
            <a:miter lim="400000"/>
          </a:ln>
        </p:spPr>
        <p:txBody>
          <a:bodyPr wrap="square" lIns="45719" rIns="45719">
            <a:normAutofit fontScale="97500"/>
          </a:bodyPr>
          <a:lstStyle>
            <a:lvl1pPr algn="ctr">
              <a:defRPr sz="7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defRPr/>
            </a:pPr>
            <a:r>
              <a:rPr lang="et-EE" altLang="zh-CN" sz="5400" dirty="0" err="1">
                <a:solidFill>
                  <a:prstClr val="white"/>
                </a:solidFill>
              </a:rPr>
              <a:t>Thanks</a:t>
            </a:r>
            <a:r>
              <a:rPr lang="et-EE" altLang="zh-CN" sz="5400" dirty="0">
                <a:solidFill>
                  <a:prstClr val="white"/>
                </a:solidFill>
              </a:rPr>
              <a:t> </a:t>
            </a:r>
            <a:r>
              <a:rPr lang="et-EE" altLang="zh-CN" sz="5400" dirty="0" err="1">
                <a:solidFill>
                  <a:prstClr val="white"/>
                </a:solidFill>
              </a:rPr>
              <a:t>for</a:t>
            </a:r>
            <a:r>
              <a:rPr lang="et-EE" altLang="zh-CN" sz="5400" dirty="0">
                <a:solidFill>
                  <a:prstClr val="white"/>
                </a:solidFill>
              </a:rPr>
              <a:t> </a:t>
            </a:r>
            <a:r>
              <a:rPr lang="en-US" altLang="et-EE" sz="5400" dirty="0">
                <a:solidFill>
                  <a:prstClr val="white"/>
                </a:solidFill>
              </a:rPr>
              <a:t>l</a:t>
            </a:r>
            <a:r>
              <a:rPr lang="et-EE" altLang="zh-CN" sz="5400" dirty="0" err="1">
                <a:solidFill>
                  <a:prstClr val="white"/>
                </a:solidFill>
              </a:rPr>
              <a:t>istening</a:t>
            </a:r>
            <a:endParaRPr sz="5400" dirty="0">
              <a:solidFill>
                <a:prstClr val="white"/>
              </a:solidFill>
            </a:endParaRPr>
          </a:p>
        </p:txBody>
      </p:sp>
      <p:grpSp>
        <p:nvGrpSpPr>
          <p:cNvPr id="17" name="组合 4"/>
          <p:cNvGrpSpPr/>
          <p:nvPr/>
        </p:nvGrpSpPr>
        <p:grpSpPr>
          <a:xfrm>
            <a:off x="3174" y="798308"/>
            <a:ext cx="12185653" cy="146572"/>
            <a:chOff x="0" y="0"/>
            <a:chExt cx="6377317" cy="81800"/>
          </a:xfrm>
          <a:solidFill>
            <a:srgbClr val="FFFFFF"/>
          </a:solidFill>
        </p:grpSpPr>
        <p:sp>
          <p:nvSpPr>
            <p:cNvPr id="18" name="直接连接符 2"/>
            <p:cNvSpPr/>
            <p:nvPr/>
          </p:nvSpPr>
          <p:spPr>
            <a:xfrm>
              <a:off x="64495" y="40899"/>
              <a:ext cx="6236047" cy="1"/>
            </a:xfrm>
            <a:prstGeom prst="line">
              <a:avLst/>
            </a:prstGeom>
            <a:grpFill/>
            <a:ln w="6350" cap="flat">
              <a:solidFill>
                <a:schemeClr val="bg1"/>
              </a:solidFill>
              <a:prstDash val="solid"/>
              <a:miter lim="800000"/>
            </a:ln>
            <a:effectLst/>
          </p:spPr>
          <p:txBody>
            <a:bodyPr wrap="square" lIns="45719" tIns="45719" rIns="45719" bIns="45719" numCol="1" anchor="t">
              <a:noAutofit/>
            </a:bodyPr>
            <a:lstStyle/>
            <a:p>
              <a:pPr>
                <a:defRPr/>
              </a:pPr>
              <a:endParaRPr>
                <a:solidFill>
                  <a:srgbClr val="000000"/>
                </a:solidFill>
                <a:cs typeface="Calibri" panose="020F0502020204030204"/>
                <a:sym typeface="Calibri" panose="020F0502020204030204"/>
              </a:endParaRPr>
            </a:p>
          </p:txBody>
        </p:sp>
        <p:sp>
          <p:nvSpPr>
            <p:cNvPr id="19" name="椭圆 3"/>
            <p:cNvSpPr/>
            <p:nvPr/>
          </p:nvSpPr>
          <p:spPr>
            <a:xfrm>
              <a:off x="6295517" y="0"/>
              <a:ext cx="81801" cy="81801"/>
            </a:xfrm>
            <a:prstGeom prst="ellipse">
              <a:avLst/>
            </a:prstGeom>
            <a:grpFill/>
            <a:ln w="12700" cap="flat">
              <a:solidFill>
                <a:schemeClr val="bg1"/>
              </a:solidFill>
              <a:miter lim="400000"/>
            </a:ln>
            <a:effectLst/>
          </p:spPr>
          <p:txBody>
            <a:bodyPr wrap="square" lIns="45719" tIns="45719" rIns="45719" bIns="45719" numCol="1" anchor="ctr">
              <a:noAutofit/>
            </a:bodyPr>
            <a:lstStyle/>
            <a:p>
              <a:pPr algn="ctr">
                <a:defRPr>
                  <a:solidFill>
                    <a:srgbClr val="FFFFFF"/>
                  </a:solidFill>
                </a:defRPr>
              </a:pPr>
              <a:endParaRPr>
                <a:solidFill>
                  <a:srgbClr val="FFFFFF"/>
                </a:solidFill>
                <a:cs typeface="Calibri" panose="020F0502020204030204"/>
                <a:sym typeface="Calibri" panose="020F0502020204030204"/>
              </a:endParaRPr>
            </a:p>
          </p:txBody>
        </p:sp>
        <p:sp>
          <p:nvSpPr>
            <p:cNvPr id="20" name="椭圆 12"/>
            <p:cNvSpPr/>
            <p:nvPr/>
          </p:nvSpPr>
          <p:spPr>
            <a:xfrm>
              <a:off x="-1" y="7767"/>
              <a:ext cx="69521" cy="66266"/>
            </a:xfrm>
            <a:prstGeom prst="ellipse">
              <a:avLst/>
            </a:prstGeom>
            <a:grpFill/>
            <a:ln w="12700" cap="flat">
              <a:solidFill>
                <a:schemeClr val="bg1"/>
              </a:solidFill>
              <a:miter lim="400000"/>
            </a:ln>
            <a:effectLst/>
          </p:spPr>
          <p:txBody>
            <a:bodyPr wrap="square" lIns="45719" tIns="45719" rIns="45719" bIns="45719" numCol="1" anchor="ctr">
              <a:noAutofit/>
            </a:bodyPr>
            <a:lstStyle/>
            <a:p>
              <a:pPr algn="ctr">
                <a:defRPr>
                  <a:solidFill>
                    <a:srgbClr val="FFFFFF"/>
                  </a:solidFill>
                </a:defRPr>
              </a:pPr>
              <a:endParaRPr>
                <a:solidFill>
                  <a:srgbClr val="FFFFFF"/>
                </a:solidFill>
                <a:cs typeface="Calibri" panose="020F0502020204030204"/>
                <a:sym typeface="Calibri" panose="020F0502020204030204"/>
              </a:endParaRPr>
            </a:p>
          </p:txBody>
        </p:sp>
      </p:grpSp>
      <p:pic>
        <p:nvPicPr>
          <p:cNvPr id="2" name="图片 1"/>
          <p:cNvPicPr>
            <a:picLocks noChangeAspect="1"/>
          </p:cNvPicPr>
          <p:nvPr/>
        </p:nvPicPr>
        <p:blipFill>
          <a:blip r:embed="rId3"/>
          <a:stretch>
            <a:fillRect/>
          </a:stretch>
        </p:blipFill>
        <p:spPr>
          <a:xfrm>
            <a:off x="0" y="5692003"/>
            <a:ext cx="12219855" cy="1165997"/>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indefinite" fill="hold"/>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0"/>
                            </p:stCondLst>
                            <p:childTnLst>
                              <p:par>
                                <p:cTn id="10" presetID="22" presetClass="entr" presetSubtype="8" fill="hold" grpId="0" nodeType="afterEffect">
                                  <p:stCondLst>
                                    <p:cond delay="0"/>
                                  </p:stCondLst>
                                  <p:childTnLst>
                                    <p:set>
                                      <p:cBhvr>
                                        <p:cTn id="11" dur="indefinite" fill="hold"/>
                                        <p:tgtEl>
                                          <p:spTgt spid="17"/>
                                        </p:tgtEl>
                                        <p:attrNameLst>
                                          <p:attrName>style.visibility</p:attrName>
                                        </p:attrNameLst>
                                      </p:cBhvr>
                                      <p:to>
                                        <p:strVal val="visible"/>
                                      </p:to>
                                    </p:set>
                                    <p:animEffect transition="in" filter="wipe(left)">
                                      <p:cBhvr>
                                        <p:cTn id="1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17"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pic>
        <p:nvPicPr>
          <p:cNvPr id="3" name="图片"/>
          <p:cNvPicPr>
            <a:picLocks noChangeAspect="1"/>
          </p:cNvPicPr>
          <p:nvPr/>
        </p:nvPicPr>
        <p:blipFill>
          <a:blip r:embed="rId13">
            <a:extLst>
              <a:ext uri="{28A0092B-C50C-407E-A947-70E740481C1C}">
                <a14:useLocalDpi xmlns:a14="http://schemas.microsoft.com/office/drawing/2010/main" val="0"/>
              </a:ext>
            </a:extLst>
          </a:blip>
          <a:srcRect l="9947" r="9947"/>
          <a:stretch>
            <a:fillRect/>
          </a:stretch>
        </p:blipFill>
        <p:spPr>
          <a:xfrm>
            <a:off x="-1" y="0"/>
            <a:ext cx="7623461" cy="6858000"/>
          </a:xfrm>
          <a:prstGeom prst="rect">
            <a:avLst/>
          </a:prstGeom>
        </p:spPr>
      </p:pic>
      <p:sp>
        <p:nvSpPr>
          <p:cNvPr id="4" name="矩形 3"/>
          <p:cNvSpPr/>
          <p:nvPr/>
        </p:nvSpPr>
        <p:spPr>
          <a:xfrm>
            <a:off x="8" y="-19230"/>
            <a:ext cx="12157631" cy="6877231"/>
          </a:xfrm>
          <a:prstGeom prst="rect">
            <a:avLst/>
          </a:prstGeom>
          <a:solidFill>
            <a:srgbClr val="0E387F">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panose="020F0502020204030204"/>
              <a:ea typeface="微软雅黑" panose="020B0503020204020204" pitchFamily="34" charset="-122"/>
            </a:endParaRPr>
          </a:p>
        </p:txBody>
      </p:sp>
      <p:sp>
        <p:nvSpPr>
          <p:cNvPr id="20" name="任意多边形"/>
          <p:cNvSpPr/>
          <p:nvPr/>
        </p:nvSpPr>
        <p:spPr>
          <a:xfrm rot="16200000">
            <a:off x="3177486" y="1728237"/>
            <a:ext cx="6858000" cy="3401526"/>
          </a:xfrm>
          <a:custGeom>
            <a:avLst/>
            <a:gdLst>
              <a:gd name="connsiteX0" fmla="*/ 4238271 w 12204400"/>
              <a:gd name="connsiteY0" fmla="*/ 0 h 3000194"/>
              <a:gd name="connsiteX1" fmla="*/ 12181892 w 12204400"/>
              <a:gd name="connsiteY1" fmla="*/ 2366387 h 3000194"/>
              <a:gd name="connsiteX2" fmla="*/ 12204400 w 12204400"/>
              <a:gd name="connsiteY2" fmla="*/ 2382933 h 3000194"/>
              <a:gd name="connsiteX3" fmla="*/ 12204400 w 12204400"/>
              <a:gd name="connsiteY3" fmla="*/ 3000194 h 3000194"/>
              <a:gd name="connsiteX4" fmla="*/ 0 w 12204400"/>
              <a:gd name="connsiteY4" fmla="*/ 3000194 h 3000194"/>
              <a:gd name="connsiteX5" fmla="*/ 0 w 12204400"/>
              <a:gd name="connsiteY5" fmla="*/ 606289 h 3000194"/>
              <a:gd name="connsiteX6" fmla="*/ 176143 w 12204400"/>
              <a:gd name="connsiteY6" fmla="*/ 552740 h 3000194"/>
              <a:gd name="connsiteX7" fmla="*/ 4238271 w 12204400"/>
              <a:gd name="connsiteY7" fmla="*/ 0 h 300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4400" h="3000194">
                <a:moveTo>
                  <a:pt x="4238271" y="0"/>
                </a:moveTo>
                <a:cubicBezTo>
                  <a:pt x="7296780" y="0"/>
                  <a:pt x="10083837" y="896110"/>
                  <a:pt x="12181892" y="2366387"/>
                </a:cubicBezTo>
                <a:lnTo>
                  <a:pt x="12204400" y="2382933"/>
                </a:lnTo>
                <a:lnTo>
                  <a:pt x="12204400" y="3000194"/>
                </a:lnTo>
                <a:lnTo>
                  <a:pt x="0" y="3000194"/>
                </a:lnTo>
                <a:lnTo>
                  <a:pt x="0" y="606289"/>
                </a:lnTo>
                <a:lnTo>
                  <a:pt x="176143" y="552740"/>
                </a:lnTo>
                <a:cubicBezTo>
                  <a:pt x="1442779" y="195153"/>
                  <a:pt x="2810967" y="0"/>
                  <a:pt x="4238271" y="0"/>
                </a:cubicBezTo>
                <a:close/>
              </a:path>
            </a:pathLst>
          </a:custGeom>
          <a:solidFill>
            <a:srgbClr val="71BB17">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00">
              <a:solidFill>
                <a:srgbClr val="FFFFFF"/>
              </a:solidFill>
            </a:endParaRPr>
          </a:p>
        </p:txBody>
      </p:sp>
      <p:sp>
        <p:nvSpPr>
          <p:cNvPr id="24" name="任意多边形"/>
          <p:cNvSpPr/>
          <p:nvPr/>
        </p:nvSpPr>
        <p:spPr>
          <a:xfrm rot="16200000">
            <a:off x="3465464" y="1728237"/>
            <a:ext cx="6858000" cy="3401526"/>
          </a:xfrm>
          <a:custGeom>
            <a:avLst/>
            <a:gdLst>
              <a:gd name="connsiteX0" fmla="*/ 4238271 w 12204400"/>
              <a:gd name="connsiteY0" fmla="*/ 0 h 3000194"/>
              <a:gd name="connsiteX1" fmla="*/ 12181892 w 12204400"/>
              <a:gd name="connsiteY1" fmla="*/ 2366387 h 3000194"/>
              <a:gd name="connsiteX2" fmla="*/ 12204400 w 12204400"/>
              <a:gd name="connsiteY2" fmla="*/ 2382933 h 3000194"/>
              <a:gd name="connsiteX3" fmla="*/ 12204400 w 12204400"/>
              <a:gd name="connsiteY3" fmla="*/ 3000194 h 3000194"/>
              <a:gd name="connsiteX4" fmla="*/ 0 w 12204400"/>
              <a:gd name="connsiteY4" fmla="*/ 3000194 h 3000194"/>
              <a:gd name="connsiteX5" fmla="*/ 0 w 12204400"/>
              <a:gd name="connsiteY5" fmla="*/ 606289 h 3000194"/>
              <a:gd name="connsiteX6" fmla="*/ 176143 w 12204400"/>
              <a:gd name="connsiteY6" fmla="*/ 552740 h 3000194"/>
              <a:gd name="connsiteX7" fmla="*/ 4238271 w 12204400"/>
              <a:gd name="connsiteY7" fmla="*/ 0 h 300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4400" h="3000194">
                <a:moveTo>
                  <a:pt x="4238271" y="0"/>
                </a:moveTo>
                <a:cubicBezTo>
                  <a:pt x="7296780" y="0"/>
                  <a:pt x="10083837" y="896110"/>
                  <a:pt x="12181892" y="2366387"/>
                </a:cubicBezTo>
                <a:lnTo>
                  <a:pt x="12204400" y="2382933"/>
                </a:lnTo>
                <a:lnTo>
                  <a:pt x="12204400" y="3000194"/>
                </a:lnTo>
                <a:lnTo>
                  <a:pt x="0" y="3000194"/>
                </a:lnTo>
                <a:lnTo>
                  <a:pt x="0" y="606289"/>
                </a:lnTo>
                <a:lnTo>
                  <a:pt x="176143" y="552740"/>
                </a:lnTo>
                <a:cubicBezTo>
                  <a:pt x="1442779" y="195153"/>
                  <a:pt x="2810967" y="0"/>
                  <a:pt x="4238271" y="0"/>
                </a:cubicBezTo>
                <a:close/>
              </a:path>
            </a:pathLst>
          </a:custGeom>
          <a:solidFill>
            <a:srgbClr val="1C4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00">
              <a:solidFill>
                <a:srgbClr val="FFFFFF"/>
              </a:solidFill>
            </a:endParaRPr>
          </a:p>
        </p:txBody>
      </p:sp>
      <p:sp>
        <p:nvSpPr>
          <p:cNvPr id="25" name="任意多边形"/>
          <p:cNvSpPr/>
          <p:nvPr/>
        </p:nvSpPr>
        <p:spPr>
          <a:xfrm rot="16200000">
            <a:off x="5561434" y="227430"/>
            <a:ext cx="6858001" cy="6403147"/>
          </a:xfrm>
          <a:custGeom>
            <a:avLst/>
            <a:gdLst>
              <a:gd name="connsiteX0" fmla="*/ 6858001 w 6858001"/>
              <a:gd name="connsiteY0" fmla="*/ 2228989 h 6403147"/>
              <a:gd name="connsiteX1" fmla="*/ 6858001 w 6858001"/>
              <a:gd name="connsiteY1" fmla="*/ 2774314 h 6403147"/>
              <a:gd name="connsiteX2" fmla="*/ 6858001 w 6858001"/>
              <a:gd name="connsiteY2" fmla="*/ 2806373 h 6403147"/>
              <a:gd name="connsiteX3" fmla="*/ 6858001 w 6858001"/>
              <a:gd name="connsiteY3" fmla="*/ 6403147 h 6403147"/>
              <a:gd name="connsiteX4" fmla="*/ 0 w 6858001"/>
              <a:gd name="connsiteY4" fmla="*/ 6403146 h 6403147"/>
              <a:gd name="connsiteX5" fmla="*/ 0 w 6858001"/>
              <a:gd name="connsiteY5" fmla="*/ 2774314 h 6403147"/>
              <a:gd name="connsiteX6" fmla="*/ 2 w 6858001"/>
              <a:gd name="connsiteY6" fmla="*/ 2774314 h 6403147"/>
              <a:gd name="connsiteX7" fmla="*/ 2 w 6858001"/>
              <a:gd name="connsiteY7" fmla="*/ 567121 h 6403147"/>
              <a:gd name="connsiteX8" fmla="*/ 98982 w 6858001"/>
              <a:gd name="connsiteY8" fmla="*/ 517031 h 6403147"/>
              <a:gd name="connsiteX9" fmla="*/ 2381607 w 6858001"/>
              <a:gd name="connsiteY9" fmla="*/ 0 h 6403147"/>
              <a:gd name="connsiteX10" fmla="*/ 6845353 w 6858001"/>
              <a:gd name="connsiteY10" fmla="*/ 2213512 h 640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1" h="6403147">
                <a:moveTo>
                  <a:pt x="6858001" y="2228989"/>
                </a:moveTo>
                <a:lnTo>
                  <a:pt x="6858001" y="2774314"/>
                </a:lnTo>
                <a:lnTo>
                  <a:pt x="6858001" y="2806373"/>
                </a:lnTo>
                <a:lnTo>
                  <a:pt x="6858001" y="6403147"/>
                </a:lnTo>
                <a:lnTo>
                  <a:pt x="0" y="6403146"/>
                </a:lnTo>
                <a:lnTo>
                  <a:pt x="0" y="2774314"/>
                </a:lnTo>
                <a:lnTo>
                  <a:pt x="2" y="2774314"/>
                </a:lnTo>
                <a:lnTo>
                  <a:pt x="2" y="567121"/>
                </a:lnTo>
                <a:lnTo>
                  <a:pt x="98982" y="517031"/>
                </a:lnTo>
                <a:cubicBezTo>
                  <a:pt x="810741" y="182545"/>
                  <a:pt x="1579564" y="0"/>
                  <a:pt x="2381607" y="0"/>
                </a:cubicBezTo>
                <a:cubicBezTo>
                  <a:pt x="4100270" y="0"/>
                  <a:pt x="5666396" y="838219"/>
                  <a:pt x="6845353" y="22135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defRPr/>
            </a:pPr>
            <a:endParaRPr lang="zh-CN" altLang="en-US" sz="1600" dirty="0">
              <a:solidFill>
                <a:srgbClr val="FFFFFF"/>
              </a:solidFill>
            </a:endParaRPr>
          </a:p>
        </p:txBody>
      </p:sp>
      <p:sp>
        <p:nvSpPr>
          <p:cNvPr id="26" name="椭圆"/>
          <p:cNvSpPr/>
          <p:nvPr/>
        </p:nvSpPr>
        <p:spPr>
          <a:xfrm>
            <a:off x="5055685" y="1210139"/>
            <a:ext cx="1814536" cy="1814536"/>
          </a:xfrm>
          <a:prstGeom prst="ellipse">
            <a:avLst/>
          </a:prstGeom>
          <a:solidFill>
            <a:schemeClr val="accent1"/>
          </a:solid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00">
              <a:solidFill>
                <a:srgbClr val="FFFFFF"/>
              </a:solidFill>
            </a:endParaRPr>
          </a:p>
        </p:txBody>
      </p:sp>
      <p:sp>
        <p:nvSpPr>
          <p:cNvPr id="28" name="文字"/>
          <p:cNvSpPr/>
          <p:nvPr>
            <p:custDataLst>
              <p:tags r:id="rId1"/>
            </p:custDataLst>
          </p:nvPr>
        </p:nvSpPr>
        <p:spPr>
          <a:xfrm>
            <a:off x="8108673" y="2957660"/>
            <a:ext cx="1534160" cy="460375"/>
          </a:xfrm>
          <a:prstGeom prst="rect">
            <a:avLst/>
          </a:prstGeom>
          <a:noFill/>
        </p:spPr>
        <p:txBody>
          <a:bodyPr wrap="none">
            <a:spAutoFit/>
          </a:bodyPr>
          <a:lstStyle/>
          <a:p>
            <a:pPr algn="l" defTabSz="914400">
              <a:defRPr/>
            </a:pPr>
            <a:r>
              <a:rPr lang="zh-CN" altLang="en-US" sz="2400" b="1" spc="250" dirty="0">
                <a:solidFill>
                  <a:srgbClr val="000000"/>
                </a:solidFill>
                <a:latin typeface="黑体" panose="02010609060101010101" pitchFamily="49" charset="-122"/>
                <a:ea typeface="黑体" panose="02010609060101010101" pitchFamily="49" charset="-122"/>
              </a:rPr>
              <a:t>补货作业</a:t>
            </a:r>
          </a:p>
        </p:txBody>
      </p:sp>
      <p:sp>
        <p:nvSpPr>
          <p:cNvPr id="29" name="文本"/>
          <p:cNvSpPr/>
          <p:nvPr>
            <p:custDataLst>
              <p:tags r:id="rId2"/>
            </p:custDataLst>
          </p:nvPr>
        </p:nvSpPr>
        <p:spPr>
          <a:xfrm>
            <a:off x="8061992" y="3867590"/>
            <a:ext cx="1534160" cy="460375"/>
          </a:xfrm>
          <a:prstGeom prst="rect">
            <a:avLst/>
          </a:prstGeom>
          <a:noFill/>
        </p:spPr>
        <p:txBody>
          <a:bodyPr wrap="none">
            <a:spAutoFit/>
          </a:bodyPr>
          <a:lstStyle/>
          <a:p>
            <a:pPr algn="l" defTabSz="914400">
              <a:defRPr/>
            </a:pPr>
            <a:r>
              <a:rPr lang="zh-CN" altLang="en-US" sz="2400" b="1" spc="250" dirty="0">
                <a:latin typeface="黑体" panose="02010609060101010101" pitchFamily="49" charset="-122"/>
                <a:ea typeface="黑体" panose="02010609060101010101" pitchFamily="49" charset="-122"/>
              </a:rPr>
              <a:t>拣货作业</a:t>
            </a:r>
          </a:p>
        </p:txBody>
      </p:sp>
      <p:sp>
        <p:nvSpPr>
          <p:cNvPr id="35" name="文本框"/>
          <p:cNvSpPr>
            <a:spLocks noChangeAspect="1"/>
          </p:cNvSpPr>
          <p:nvPr>
            <p:custDataLst>
              <p:tags r:id="rId3"/>
            </p:custDataLst>
          </p:nvPr>
        </p:nvSpPr>
        <p:spPr>
          <a:xfrm>
            <a:off x="7313002" y="3797573"/>
            <a:ext cx="530579" cy="530579"/>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lIns="72000" rtlCol="0" anchor="ctr"/>
          <a:lstStyle/>
          <a:p>
            <a:pPr algn="ctr" defTabSz="914400">
              <a:defRPr/>
            </a:pPr>
            <a:r>
              <a:rPr lang="en-US" altLang="zh-CN" sz="2400" i="1" dirty="0">
                <a:solidFill>
                  <a:srgbClr val="FFFFFF"/>
                </a:solidFill>
                <a:latin typeface="黑体" panose="02010609060101010101" pitchFamily="49" charset="-122"/>
                <a:ea typeface="黑体" panose="02010609060101010101" pitchFamily="49" charset="-122"/>
                <a:cs typeface="Arial" panose="020B0604020202020204" pitchFamily="34" charset="0"/>
              </a:rPr>
              <a:t>3</a:t>
            </a:r>
            <a:endParaRPr lang="zh-CN" altLang="en-US" sz="2400" i="1" dirty="0">
              <a:solidFill>
                <a:srgbClr val="FFFFFF"/>
              </a:solidFill>
              <a:latin typeface="黑体" panose="02010609060101010101" pitchFamily="49" charset="-122"/>
              <a:ea typeface="黑体" panose="02010609060101010101" pitchFamily="49" charset="-122"/>
              <a:cs typeface="Arial" panose="020B0604020202020204" pitchFamily="34" charset="0"/>
            </a:endParaRPr>
          </a:p>
        </p:txBody>
      </p:sp>
      <p:sp>
        <p:nvSpPr>
          <p:cNvPr id="36" name="文本框"/>
          <p:cNvSpPr>
            <a:spLocks noChangeAspect="1"/>
          </p:cNvSpPr>
          <p:nvPr>
            <p:custDataLst>
              <p:tags r:id="rId4"/>
            </p:custDataLst>
          </p:nvPr>
        </p:nvSpPr>
        <p:spPr>
          <a:xfrm>
            <a:off x="7290543" y="2888746"/>
            <a:ext cx="530579" cy="530579"/>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lIns="72000" rtlCol="0" anchor="ctr"/>
          <a:lstStyle/>
          <a:p>
            <a:pPr algn="ctr" defTabSz="914400">
              <a:defRPr/>
            </a:pPr>
            <a:r>
              <a:rPr lang="en-US" altLang="zh-CN" sz="2400" i="1" dirty="0">
                <a:solidFill>
                  <a:srgbClr val="FFFFFF"/>
                </a:solidFill>
                <a:latin typeface="黑体" panose="02010609060101010101" pitchFamily="49" charset="-122"/>
                <a:ea typeface="黑体" panose="02010609060101010101" pitchFamily="49" charset="-122"/>
                <a:cs typeface="Arial" panose="020B0604020202020204" pitchFamily="34" charset="0"/>
              </a:rPr>
              <a:t>2</a:t>
            </a:r>
            <a:endParaRPr lang="zh-CN" altLang="en-US" sz="2400" i="1" dirty="0">
              <a:solidFill>
                <a:srgbClr val="FFFFFF"/>
              </a:solidFill>
              <a:latin typeface="黑体" panose="02010609060101010101" pitchFamily="49" charset="-122"/>
              <a:ea typeface="黑体" panose="02010609060101010101" pitchFamily="49" charset="-122"/>
              <a:cs typeface="Arial" panose="020B0604020202020204" pitchFamily="34" charset="0"/>
            </a:endParaRPr>
          </a:p>
        </p:txBody>
      </p:sp>
      <p:sp>
        <p:nvSpPr>
          <p:cNvPr id="37" name="文本框"/>
          <p:cNvSpPr>
            <a:spLocks noChangeAspect="1"/>
          </p:cNvSpPr>
          <p:nvPr>
            <p:custDataLst>
              <p:tags r:id="rId5"/>
            </p:custDataLst>
          </p:nvPr>
        </p:nvSpPr>
        <p:spPr>
          <a:xfrm>
            <a:off x="7257036" y="1875010"/>
            <a:ext cx="530579" cy="530579"/>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lIns="72000" rtlCol="0" anchor="ctr"/>
          <a:lstStyle/>
          <a:p>
            <a:pPr algn="ctr" defTabSz="914400">
              <a:defRPr/>
            </a:pPr>
            <a:r>
              <a:rPr lang="en-US" altLang="zh-CN" sz="2400" i="1" dirty="0">
                <a:solidFill>
                  <a:srgbClr val="FFFFFF"/>
                </a:solidFill>
                <a:latin typeface="黑体" panose="02010609060101010101" pitchFamily="49" charset="-122"/>
                <a:ea typeface="黑体" panose="02010609060101010101" pitchFamily="49" charset="-122"/>
                <a:cs typeface="Arial" panose="020B0604020202020204" pitchFamily="34" charset="0"/>
              </a:rPr>
              <a:t>1</a:t>
            </a:r>
            <a:endParaRPr lang="zh-CN" altLang="en-US" sz="2400" i="1" dirty="0">
              <a:solidFill>
                <a:srgbClr val="FFFFFF"/>
              </a:solidFill>
              <a:latin typeface="黑体" panose="02010609060101010101" pitchFamily="49" charset="-122"/>
              <a:ea typeface="黑体" panose="02010609060101010101" pitchFamily="49" charset="-122"/>
              <a:cs typeface="Arial" panose="020B0604020202020204" pitchFamily="34" charset="0"/>
            </a:endParaRPr>
          </a:p>
        </p:txBody>
      </p:sp>
      <p:sp>
        <p:nvSpPr>
          <p:cNvPr id="38" name="文本"/>
          <p:cNvSpPr/>
          <p:nvPr/>
        </p:nvSpPr>
        <p:spPr>
          <a:xfrm>
            <a:off x="5382729" y="2256320"/>
            <a:ext cx="1160465" cy="387798"/>
          </a:xfrm>
          <a:prstGeom prst="rect">
            <a:avLst/>
          </a:prstGeom>
        </p:spPr>
        <p:txBody>
          <a:bodyPr wrap="none" lIns="144000">
            <a:spAutoFit/>
          </a:bodyPr>
          <a:lstStyle/>
          <a:p>
            <a:pPr algn="ctr" defTabSz="914400">
              <a:lnSpc>
                <a:spcPct val="120000"/>
              </a:lnSpc>
              <a:defRPr/>
            </a:pPr>
            <a:r>
              <a:rPr lang="en-US" altLang="zh-CN" sz="1600" kern="0" spc="100" dirty="0">
                <a:solidFill>
                  <a:srgbClr val="DDDDDD"/>
                </a:solidFill>
                <a:ea typeface="+mj-ea"/>
              </a:rPr>
              <a:t>Contents</a:t>
            </a:r>
            <a:endParaRPr lang="en-US" altLang="ko-KR" sz="1600" kern="0" spc="100" dirty="0">
              <a:solidFill>
                <a:srgbClr val="DDDDDD"/>
              </a:solidFill>
              <a:ea typeface="+mj-ea"/>
            </a:endParaRPr>
          </a:p>
        </p:txBody>
      </p:sp>
      <p:sp>
        <p:nvSpPr>
          <p:cNvPr id="39" name="标题"/>
          <p:cNvSpPr txBox="1">
            <a:spLocks noChangeArrowheads="1"/>
          </p:cNvSpPr>
          <p:nvPr/>
        </p:nvSpPr>
        <p:spPr bwMode="auto">
          <a:xfrm>
            <a:off x="5280921" y="1522530"/>
            <a:ext cx="1364064" cy="830997"/>
          </a:xfrm>
          <a:prstGeom prst="rect">
            <a:avLst/>
          </a:prstGeom>
          <a:noFill/>
          <a:ln>
            <a:noFill/>
          </a:ln>
        </p:spPr>
        <p:txBody>
          <a:bodyPr wrap="none" lIns="90000" rIns="90000" anchor="ctr" anchorCtr="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lnSpc>
                <a:spcPct val="120000"/>
              </a:lnSpc>
              <a:defRPr/>
            </a:pPr>
            <a:r>
              <a:rPr lang="zh-CN" altLang="en-US" sz="4000" b="1" spc="600" dirty="0">
                <a:solidFill>
                  <a:srgbClr val="FFFFFF"/>
                </a:solidFill>
                <a:latin typeface="思源黑体 CN"/>
                <a:ea typeface="+mj-ea"/>
              </a:rPr>
              <a:t>目录</a:t>
            </a:r>
            <a:endParaRPr lang="en-US" altLang="zh-CN" sz="4000" b="1" spc="600" dirty="0">
              <a:solidFill>
                <a:srgbClr val="FFFFFF"/>
              </a:solidFill>
              <a:latin typeface="思源黑体 CN"/>
              <a:ea typeface="+mj-ea"/>
            </a:endParaRPr>
          </a:p>
        </p:txBody>
      </p:sp>
      <p:sp>
        <p:nvSpPr>
          <p:cNvPr id="11" name="文本"/>
          <p:cNvSpPr/>
          <p:nvPr>
            <p:custDataLst>
              <p:tags r:id="rId6"/>
            </p:custDataLst>
          </p:nvPr>
        </p:nvSpPr>
        <p:spPr>
          <a:xfrm>
            <a:off x="8184584" y="4610397"/>
            <a:ext cx="1534160" cy="460375"/>
          </a:xfrm>
          <a:prstGeom prst="rect">
            <a:avLst/>
          </a:prstGeom>
          <a:noFill/>
        </p:spPr>
        <p:txBody>
          <a:bodyPr wrap="none">
            <a:spAutoFit/>
          </a:bodyPr>
          <a:lstStyle/>
          <a:p>
            <a:pPr algn="l" defTabSz="914400">
              <a:defRPr/>
            </a:pPr>
            <a:r>
              <a:rPr lang="zh-CN" altLang="en-US" sz="2400" b="1" spc="250" dirty="0">
                <a:solidFill>
                  <a:srgbClr val="000000"/>
                </a:solidFill>
                <a:latin typeface="黑体" panose="02010609060101010101" pitchFamily="49" charset="-122"/>
                <a:ea typeface="黑体" panose="02010609060101010101" pitchFamily="49" charset="-122"/>
              </a:rPr>
              <a:t>验货作业</a:t>
            </a:r>
          </a:p>
        </p:txBody>
      </p:sp>
      <p:sp>
        <p:nvSpPr>
          <p:cNvPr id="12" name="文本框"/>
          <p:cNvSpPr>
            <a:spLocks noChangeAspect="1"/>
          </p:cNvSpPr>
          <p:nvPr>
            <p:custDataLst>
              <p:tags r:id="rId7"/>
            </p:custDataLst>
          </p:nvPr>
        </p:nvSpPr>
        <p:spPr>
          <a:xfrm>
            <a:off x="7313002" y="4610229"/>
            <a:ext cx="530579" cy="530579"/>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lIns="72000" rtlCol="0" anchor="ctr"/>
          <a:lstStyle/>
          <a:p>
            <a:pPr algn="ctr" defTabSz="914400">
              <a:defRPr/>
            </a:pPr>
            <a:r>
              <a:rPr lang="en-US" altLang="zh-CN" sz="2400" i="1" dirty="0">
                <a:solidFill>
                  <a:srgbClr val="FFFFFF"/>
                </a:solidFill>
                <a:latin typeface="黑体" panose="02010609060101010101" pitchFamily="49" charset="-122"/>
                <a:ea typeface="黑体" panose="02010609060101010101" pitchFamily="49" charset="-122"/>
                <a:cs typeface="Arial" panose="020B0604020202020204" pitchFamily="34" charset="0"/>
              </a:rPr>
              <a:t>4</a:t>
            </a:r>
            <a:endParaRPr lang="zh-CN" altLang="en-US" sz="2400" i="1" dirty="0">
              <a:solidFill>
                <a:srgbClr val="FFFFFF"/>
              </a:solidFill>
              <a:latin typeface="黑体" panose="02010609060101010101" pitchFamily="49" charset="-122"/>
              <a:ea typeface="黑体" panose="02010609060101010101" pitchFamily="49" charset="-122"/>
              <a:cs typeface="Arial" panose="020B0604020202020204" pitchFamily="34" charset="0"/>
            </a:endParaRPr>
          </a:p>
        </p:txBody>
      </p:sp>
      <p:grpSp>
        <p:nvGrpSpPr>
          <p:cNvPr id="2" name="组合 1"/>
          <p:cNvGrpSpPr/>
          <p:nvPr/>
        </p:nvGrpSpPr>
        <p:grpSpPr>
          <a:xfrm>
            <a:off x="9596419" y="6164524"/>
            <a:ext cx="2372205" cy="931022"/>
            <a:chOff x="8622168" y="6183259"/>
            <a:chExt cx="2372205" cy="931022"/>
          </a:xfrm>
        </p:grpSpPr>
        <p:pic>
          <p:nvPicPr>
            <p:cNvPr id="9" name="图片 8"/>
            <p:cNvPicPr>
              <a:picLocks noChangeAspect="1"/>
            </p:cNvPicPr>
            <p:nvPr/>
          </p:nvPicPr>
          <p:blipFill>
            <a:blip r:embed="rId14" cstate="print">
              <a:extLst>
                <a:ext uri="{BEBA8EAE-BF5A-486C-A8C5-ECC9F3942E4B}">
                  <a14:imgProps xmlns:a14="http://schemas.microsoft.com/office/drawing/2010/main">
                    <a14:imgLayer r:embed="rId15">
                      <a14:imgEffect>
                        <a14:brightnessContrast contrast="-20000"/>
                      </a14:imgEffect>
                      <a14:imgEffect>
                        <a14:colorTemperature colorTemp="11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0124629" y="6183259"/>
              <a:ext cx="869744" cy="931022"/>
            </a:xfrm>
            <a:prstGeom prst="rect">
              <a:avLst/>
            </a:prstGeom>
          </p:spPr>
        </p:pic>
        <p:sp>
          <p:nvSpPr>
            <p:cNvPr id="10" name="文本框 9"/>
            <p:cNvSpPr txBox="1"/>
            <p:nvPr/>
          </p:nvSpPr>
          <p:spPr>
            <a:xfrm>
              <a:off x="8622168" y="6498532"/>
              <a:ext cx="2143759"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914400" hangingPunct="0"/>
              <a:r>
                <a:rPr lang="zh-CN" altLang="en-US" sz="1200" dirty="0">
                  <a:solidFill>
                    <a:srgbClr val="014864"/>
                  </a:solidFill>
                  <a:latin typeface="黑体" panose="02010609060101010101" pitchFamily="49" charset="-122"/>
                  <a:ea typeface="黑体" panose="02010609060101010101" pitchFamily="49" charset="-122"/>
                  <a:sym typeface="Calibri" panose="020F0502020204030204"/>
                </a:rPr>
                <a:t>合作企业与技术支持：</a:t>
              </a:r>
            </a:p>
          </p:txBody>
        </p:sp>
      </p:grpSp>
      <p:sp>
        <p:nvSpPr>
          <p:cNvPr id="22" name="文本"/>
          <p:cNvSpPr/>
          <p:nvPr>
            <p:custDataLst>
              <p:tags r:id="rId8"/>
            </p:custDataLst>
          </p:nvPr>
        </p:nvSpPr>
        <p:spPr>
          <a:xfrm>
            <a:off x="8093740" y="1938029"/>
            <a:ext cx="2209800" cy="460375"/>
          </a:xfrm>
          <a:prstGeom prst="rect">
            <a:avLst/>
          </a:prstGeom>
          <a:solidFill>
            <a:srgbClr val="71BB17"/>
          </a:solidFill>
        </p:spPr>
        <p:txBody>
          <a:bodyPr wrap="none">
            <a:spAutoFit/>
          </a:bodyPr>
          <a:lstStyle/>
          <a:p>
            <a:pPr algn="l" defTabSz="914400">
              <a:defRPr/>
            </a:pPr>
            <a:r>
              <a:rPr lang="zh-CN" altLang="en-US" sz="2400" b="1" spc="250" dirty="0">
                <a:solidFill>
                  <a:srgbClr val="FFFFFF"/>
                </a:solidFill>
                <a:latin typeface="黑体" panose="02010609060101010101" pitchFamily="49" charset="-122"/>
                <a:ea typeface="黑体" panose="02010609060101010101" pitchFamily="49" charset="-122"/>
              </a:rPr>
              <a:t>出库作业准备</a:t>
            </a:r>
          </a:p>
        </p:txBody>
      </p:sp>
      <p:sp>
        <p:nvSpPr>
          <p:cNvPr id="5" name="文本框"/>
          <p:cNvSpPr>
            <a:spLocks noChangeAspect="1"/>
          </p:cNvSpPr>
          <p:nvPr>
            <p:custDataLst>
              <p:tags r:id="rId9"/>
            </p:custDataLst>
          </p:nvPr>
        </p:nvSpPr>
        <p:spPr>
          <a:xfrm>
            <a:off x="7313002" y="5423029"/>
            <a:ext cx="530579" cy="530579"/>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lIns="72000" rtlCol="0" anchor="ctr"/>
          <a:lstStyle/>
          <a:p>
            <a:pPr algn="ctr" defTabSz="914400">
              <a:defRPr/>
            </a:pPr>
            <a:r>
              <a:rPr lang="en-US" altLang="zh-CN" sz="2400" i="1" dirty="0">
                <a:solidFill>
                  <a:srgbClr val="FFFFFF"/>
                </a:solidFill>
                <a:latin typeface="黑体" panose="02010609060101010101" pitchFamily="49" charset="-122"/>
                <a:ea typeface="黑体" panose="02010609060101010101" pitchFamily="49" charset="-122"/>
                <a:cs typeface="Arial" panose="020B0604020202020204" pitchFamily="34" charset="0"/>
              </a:rPr>
              <a:t>5</a:t>
            </a:r>
          </a:p>
        </p:txBody>
      </p:sp>
      <p:sp>
        <p:nvSpPr>
          <p:cNvPr id="6" name="文本"/>
          <p:cNvSpPr/>
          <p:nvPr>
            <p:custDataLst>
              <p:tags r:id="rId10"/>
            </p:custDataLst>
          </p:nvPr>
        </p:nvSpPr>
        <p:spPr>
          <a:xfrm>
            <a:off x="8307139" y="5400972"/>
            <a:ext cx="1534160" cy="460375"/>
          </a:xfrm>
          <a:prstGeom prst="rect">
            <a:avLst/>
          </a:prstGeom>
          <a:noFill/>
        </p:spPr>
        <p:txBody>
          <a:bodyPr wrap="none">
            <a:spAutoFit/>
          </a:bodyPr>
          <a:lstStyle/>
          <a:p>
            <a:pPr algn="l" defTabSz="914400">
              <a:defRPr/>
            </a:pPr>
            <a:r>
              <a:rPr lang="zh-CN" altLang="en-US" sz="2400" b="1" spc="250" dirty="0">
                <a:solidFill>
                  <a:srgbClr val="000000"/>
                </a:solidFill>
                <a:latin typeface="黑体" panose="02010609060101010101" pitchFamily="49" charset="-122"/>
                <a:ea typeface="黑体" panose="02010609060101010101" pitchFamily="49" charset="-122"/>
              </a:rPr>
              <a:t>发运作业</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16" presetClass="entr" presetSubtype="37"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arn(outVertical)">
                                      <p:cBhvr>
                                        <p:cTn id="27" dur="500"/>
                                        <p:tgtEl>
                                          <p:spTgt spid="39"/>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par>
                          <p:cTn id="32" fill="hold">
                            <p:stCondLst>
                              <p:cond delay="3000"/>
                            </p:stCondLst>
                            <p:childTnLst>
                              <p:par>
                                <p:cTn id="33" presetID="23" presetClass="entr" presetSubtype="16"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childTnLst>
                                </p:cTn>
                              </p:par>
                            </p:childTnLst>
                          </p:cTn>
                        </p:par>
                        <p:par>
                          <p:cTn id="37" fill="hold">
                            <p:stCondLst>
                              <p:cond delay="3500"/>
                            </p:stCondLst>
                            <p:childTnLst>
                              <p:par>
                                <p:cTn id="38" presetID="23" presetClass="entr" presetSubtype="16"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par>
                          <p:cTn id="46" fill="hold">
                            <p:stCondLst>
                              <p:cond delay="4500"/>
                            </p:stCondLst>
                            <p:childTnLst>
                              <p:par>
                                <p:cTn id="47" presetID="23" presetClass="entr" presetSubtype="16"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p:cTn id="49" dur="500" fill="hold"/>
                                        <p:tgtEl>
                                          <p:spTgt spid="35"/>
                                        </p:tgtEl>
                                        <p:attrNameLst>
                                          <p:attrName>ppt_w</p:attrName>
                                        </p:attrNameLst>
                                      </p:cBhvr>
                                      <p:tavLst>
                                        <p:tav tm="0">
                                          <p:val>
                                            <p:fltVal val="0"/>
                                          </p:val>
                                        </p:tav>
                                        <p:tav tm="100000">
                                          <p:val>
                                            <p:strVal val="#ppt_w"/>
                                          </p:val>
                                        </p:tav>
                                      </p:tavLst>
                                    </p:anim>
                                    <p:anim calcmode="lin" valueType="num">
                                      <p:cBhvr>
                                        <p:cTn id="50" dur="500" fill="hold"/>
                                        <p:tgtEl>
                                          <p:spTgt spid="35"/>
                                        </p:tgtEl>
                                        <p:attrNameLst>
                                          <p:attrName>ppt_h</p:attrName>
                                        </p:attrNameLst>
                                      </p:cBhvr>
                                      <p:tavLst>
                                        <p:tav tm="0">
                                          <p:val>
                                            <p:fltVal val="0"/>
                                          </p:val>
                                        </p:tav>
                                        <p:tav tm="100000">
                                          <p:val>
                                            <p:strVal val="#ppt_h"/>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left)">
                                      <p:cBhvr>
                                        <p:cTn id="54" dur="500"/>
                                        <p:tgtEl>
                                          <p:spTgt spid="29"/>
                                        </p:tgtEl>
                                      </p:cBhvr>
                                    </p:animEffect>
                                  </p:childTnLst>
                                </p:cTn>
                              </p:par>
                            </p:childTnLst>
                          </p:cTn>
                        </p:par>
                        <p:par>
                          <p:cTn id="55" fill="hold">
                            <p:stCondLst>
                              <p:cond delay="5500"/>
                            </p:stCondLst>
                            <p:childTnLst>
                              <p:par>
                                <p:cTn id="56" presetID="23" presetClass="entr" presetSubtype="16"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par>
                                <p:cTn id="64" presetID="53" presetClass="entr" presetSubtype="16" fill="hold" nodeType="withEffect">
                                  <p:stCondLst>
                                    <p:cond delay="0"/>
                                  </p:stCondLst>
                                  <p:childTnLst>
                                    <p:set>
                                      <p:cBhvr>
                                        <p:cTn id="65" dur="1" fill="hold">
                                          <p:stCondLst>
                                            <p:cond delay="0"/>
                                          </p:stCondLst>
                                        </p:cTn>
                                        <p:tgtEl>
                                          <p:spTgt spid="2"/>
                                        </p:tgtEl>
                                        <p:attrNameLst>
                                          <p:attrName>style.visibility</p:attrName>
                                        </p:attrNameLst>
                                      </p:cBhvr>
                                      <p:to>
                                        <p:strVal val="visible"/>
                                      </p:to>
                                    </p:set>
                                    <p:anim calcmode="lin" valueType="num">
                                      <p:cBhvr>
                                        <p:cTn id="66" dur="500" fill="hold"/>
                                        <p:tgtEl>
                                          <p:spTgt spid="2"/>
                                        </p:tgtEl>
                                        <p:attrNameLst>
                                          <p:attrName>ppt_w</p:attrName>
                                        </p:attrNameLst>
                                      </p:cBhvr>
                                      <p:tavLst>
                                        <p:tav tm="0">
                                          <p:val>
                                            <p:fltVal val="0"/>
                                          </p:val>
                                        </p:tav>
                                        <p:tav tm="100000">
                                          <p:val>
                                            <p:strVal val="#ppt_w"/>
                                          </p:val>
                                        </p:tav>
                                      </p:tavLst>
                                    </p:anim>
                                    <p:anim calcmode="lin" valueType="num">
                                      <p:cBhvr>
                                        <p:cTn id="67" dur="500" fill="hold"/>
                                        <p:tgtEl>
                                          <p:spTgt spid="2"/>
                                        </p:tgtEl>
                                        <p:attrNameLst>
                                          <p:attrName>ppt_h</p:attrName>
                                        </p:attrNameLst>
                                      </p:cBhvr>
                                      <p:tavLst>
                                        <p:tav tm="0">
                                          <p:val>
                                            <p:fltVal val="0"/>
                                          </p:val>
                                        </p:tav>
                                        <p:tav tm="100000">
                                          <p:val>
                                            <p:strVal val="#ppt_h"/>
                                          </p:val>
                                        </p:tav>
                                      </p:tavLst>
                                    </p:anim>
                                    <p:animEffect transition="in" filter="fade">
                                      <p:cBhvr>
                                        <p:cTn id="68" dur="500"/>
                                        <p:tgtEl>
                                          <p:spTgt spid="2"/>
                                        </p:tgtEl>
                                      </p:cBhvr>
                                    </p:animEffect>
                                  </p:childTnLst>
                                </p:cTn>
                              </p:par>
                            </p:childTnLst>
                          </p:cTn>
                        </p:par>
                        <p:par>
                          <p:cTn id="69" fill="hold">
                            <p:stCondLst>
                              <p:cond delay="6500"/>
                            </p:stCondLst>
                            <p:childTnLst>
                              <p:par>
                                <p:cTn id="70" presetID="22" presetClass="entr" presetSubtype="8"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wipe(left)">
                                      <p:cBhvr>
                                        <p:cTn id="72" dur="500"/>
                                        <p:tgtEl>
                                          <p:spTgt spid="22"/>
                                        </p:tgtEl>
                                      </p:cBhvr>
                                    </p:animEffect>
                                  </p:childTnLst>
                                </p:cTn>
                              </p:par>
                            </p:childTnLst>
                          </p:cTn>
                        </p:par>
                        <p:par>
                          <p:cTn id="73" fill="hold">
                            <p:stCondLst>
                              <p:cond delay="7000"/>
                            </p:stCondLst>
                            <p:childTnLst>
                              <p:par>
                                <p:cTn id="74" presetID="2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wipe(left)">
                                      <p:cBhvr>
                                        <p:cTn id="8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bldLvl="0" animBg="1"/>
      <p:bldP spid="24" grpId="0" bldLvl="0" animBg="1"/>
      <p:bldP spid="26" grpId="0" bldLvl="0" animBg="1"/>
      <p:bldP spid="28" grpId="0"/>
      <p:bldP spid="29" grpId="0"/>
      <p:bldP spid="35" grpId="0" bldLvl="0" animBg="1"/>
      <p:bldP spid="36" grpId="0" bldLvl="0" animBg="1"/>
      <p:bldP spid="37" grpId="0" bldLvl="0" animBg="1"/>
      <p:bldP spid="38" grpId="0"/>
      <p:bldP spid="39" grpId="0"/>
      <p:bldP spid="11" grpId="0"/>
      <p:bldP spid="12" grpId="0" bldLvl="0" animBg="1"/>
      <p:bldP spid="22" grpId="0" bldLvl="0" animBg="1"/>
      <p:bldP spid="5" grpId="0" bldLvl="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p:cNvPicPr>
            <a:picLocks noChangeAspect="1"/>
          </p:cNvPicPr>
          <p:nvPr/>
        </p:nvPicPr>
        <p:blipFill>
          <a:blip r:embed="rId13">
            <a:extLst>
              <a:ext uri="{28A0092B-C50C-407E-A947-70E740481C1C}">
                <a14:useLocalDpi xmlns:a14="http://schemas.microsoft.com/office/drawing/2010/main" val="0"/>
              </a:ext>
            </a:extLst>
          </a:blip>
          <a:srcRect l="9947" r="9947"/>
          <a:stretch>
            <a:fillRect/>
          </a:stretch>
        </p:blipFill>
        <p:spPr>
          <a:xfrm>
            <a:off x="-1" y="0"/>
            <a:ext cx="7623461" cy="6858000"/>
          </a:xfrm>
          <a:prstGeom prst="rect">
            <a:avLst/>
          </a:prstGeom>
        </p:spPr>
      </p:pic>
      <p:sp>
        <p:nvSpPr>
          <p:cNvPr id="4" name="矩形 3"/>
          <p:cNvSpPr/>
          <p:nvPr/>
        </p:nvSpPr>
        <p:spPr>
          <a:xfrm>
            <a:off x="8" y="-19230"/>
            <a:ext cx="12157631" cy="6877231"/>
          </a:xfrm>
          <a:prstGeom prst="rect">
            <a:avLst/>
          </a:prstGeom>
          <a:solidFill>
            <a:srgbClr val="0E387F">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panose="020F0502020204030204"/>
              <a:ea typeface="微软雅黑" panose="020B0503020204020204" pitchFamily="34" charset="-122"/>
            </a:endParaRPr>
          </a:p>
        </p:txBody>
      </p:sp>
      <p:sp>
        <p:nvSpPr>
          <p:cNvPr id="20" name="任意多边形"/>
          <p:cNvSpPr/>
          <p:nvPr/>
        </p:nvSpPr>
        <p:spPr>
          <a:xfrm rot="16200000">
            <a:off x="3177486" y="1728237"/>
            <a:ext cx="6858000" cy="3401526"/>
          </a:xfrm>
          <a:custGeom>
            <a:avLst/>
            <a:gdLst>
              <a:gd name="connsiteX0" fmla="*/ 4238271 w 12204400"/>
              <a:gd name="connsiteY0" fmla="*/ 0 h 3000194"/>
              <a:gd name="connsiteX1" fmla="*/ 12181892 w 12204400"/>
              <a:gd name="connsiteY1" fmla="*/ 2366387 h 3000194"/>
              <a:gd name="connsiteX2" fmla="*/ 12204400 w 12204400"/>
              <a:gd name="connsiteY2" fmla="*/ 2382933 h 3000194"/>
              <a:gd name="connsiteX3" fmla="*/ 12204400 w 12204400"/>
              <a:gd name="connsiteY3" fmla="*/ 3000194 h 3000194"/>
              <a:gd name="connsiteX4" fmla="*/ 0 w 12204400"/>
              <a:gd name="connsiteY4" fmla="*/ 3000194 h 3000194"/>
              <a:gd name="connsiteX5" fmla="*/ 0 w 12204400"/>
              <a:gd name="connsiteY5" fmla="*/ 606289 h 3000194"/>
              <a:gd name="connsiteX6" fmla="*/ 176143 w 12204400"/>
              <a:gd name="connsiteY6" fmla="*/ 552740 h 3000194"/>
              <a:gd name="connsiteX7" fmla="*/ 4238271 w 12204400"/>
              <a:gd name="connsiteY7" fmla="*/ 0 h 300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4400" h="3000194">
                <a:moveTo>
                  <a:pt x="4238271" y="0"/>
                </a:moveTo>
                <a:cubicBezTo>
                  <a:pt x="7296780" y="0"/>
                  <a:pt x="10083837" y="896110"/>
                  <a:pt x="12181892" y="2366387"/>
                </a:cubicBezTo>
                <a:lnTo>
                  <a:pt x="12204400" y="2382933"/>
                </a:lnTo>
                <a:lnTo>
                  <a:pt x="12204400" y="3000194"/>
                </a:lnTo>
                <a:lnTo>
                  <a:pt x="0" y="3000194"/>
                </a:lnTo>
                <a:lnTo>
                  <a:pt x="0" y="606289"/>
                </a:lnTo>
                <a:lnTo>
                  <a:pt x="176143" y="552740"/>
                </a:lnTo>
                <a:cubicBezTo>
                  <a:pt x="1442779" y="195153"/>
                  <a:pt x="2810967" y="0"/>
                  <a:pt x="4238271" y="0"/>
                </a:cubicBezTo>
                <a:close/>
              </a:path>
            </a:pathLst>
          </a:custGeom>
          <a:solidFill>
            <a:srgbClr val="71BB17">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00">
              <a:solidFill>
                <a:srgbClr val="FFFFFF"/>
              </a:solidFill>
            </a:endParaRPr>
          </a:p>
        </p:txBody>
      </p:sp>
      <p:sp>
        <p:nvSpPr>
          <p:cNvPr id="24" name="任意多边形"/>
          <p:cNvSpPr/>
          <p:nvPr/>
        </p:nvSpPr>
        <p:spPr>
          <a:xfrm rot="16200000">
            <a:off x="3465464" y="1728237"/>
            <a:ext cx="6858000" cy="3401526"/>
          </a:xfrm>
          <a:custGeom>
            <a:avLst/>
            <a:gdLst>
              <a:gd name="connsiteX0" fmla="*/ 4238271 w 12204400"/>
              <a:gd name="connsiteY0" fmla="*/ 0 h 3000194"/>
              <a:gd name="connsiteX1" fmla="*/ 12181892 w 12204400"/>
              <a:gd name="connsiteY1" fmla="*/ 2366387 h 3000194"/>
              <a:gd name="connsiteX2" fmla="*/ 12204400 w 12204400"/>
              <a:gd name="connsiteY2" fmla="*/ 2382933 h 3000194"/>
              <a:gd name="connsiteX3" fmla="*/ 12204400 w 12204400"/>
              <a:gd name="connsiteY3" fmla="*/ 3000194 h 3000194"/>
              <a:gd name="connsiteX4" fmla="*/ 0 w 12204400"/>
              <a:gd name="connsiteY4" fmla="*/ 3000194 h 3000194"/>
              <a:gd name="connsiteX5" fmla="*/ 0 w 12204400"/>
              <a:gd name="connsiteY5" fmla="*/ 606289 h 3000194"/>
              <a:gd name="connsiteX6" fmla="*/ 176143 w 12204400"/>
              <a:gd name="connsiteY6" fmla="*/ 552740 h 3000194"/>
              <a:gd name="connsiteX7" fmla="*/ 4238271 w 12204400"/>
              <a:gd name="connsiteY7" fmla="*/ 0 h 300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4400" h="3000194">
                <a:moveTo>
                  <a:pt x="4238271" y="0"/>
                </a:moveTo>
                <a:cubicBezTo>
                  <a:pt x="7296780" y="0"/>
                  <a:pt x="10083837" y="896110"/>
                  <a:pt x="12181892" y="2366387"/>
                </a:cubicBezTo>
                <a:lnTo>
                  <a:pt x="12204400" y="2382933"/>
                </a:lnTo>
                <a:lnTo>
                  <a:pt x="12204400" y="3000194"/>
                </a:lnTo>
                <a:lnTo>
                  <a:pt x="0" y="3000194"/>
                </a:lnTo>
                <a:lnTo>
                  <a:pt x="0" y="606289"/>
                </a:lnTo>
                <a:lnTo>
                  <a:pt x="176143" y="552740"/>
                </a:lnTo>
                <a:cubicBezTo>
                  <a:pt x="1442779" y="195153"/>
                  <a:pt x="2810967" y="0"/>
                  <a:pt x="4238271" y="0"/>
                </a:cubicBezTo>
                <a:close/>
              </a:path>
            </a:pathLst>
          </a:custGeom>
          <a:solidFill>
            <a:srgbClr val="1C4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00">
              <a:solidFill>
                <a:srgbClr val="FFFFFF"/>
              </a:solidFill>
            </a:endParaRPr>
          </a:p>
        </p:txBody>
      </p:sp>
      <p:sp>
        <p:nvSpPr>
          <p:cNvPr id="25" name="任意多边形"/>
          <p:cNvSpPr/>
          <p:nvPr/>
        </p:nvSpPr>
        <p:spPr>
          <a:xfrm rot="16200000">
            <a:off x="5614285" y="227427"/>
            <a:ext cx="6858001" cy="6403147"/>
          </a:xfrm>
          <a:custGeom>
            <a:avLst/>
            <a:gdLst>
              <a:gd name="connsiteX0" fmla="*/ 6858001 w 6858001"/>
              <a:gd name="connsiteY0" fmla="*/ 2228989 h 6403147"/>
              <a:gd name="connsiteX1" fmla="*/ 6858001 w 6858001"/>
              <a:gd name="connsiteY1" fmla="*/ 2774314 h 6403147"/>
              <a:gd name="connsiteX2" fmla="*/ 6858001 w 6858001"/>
              <a:gd name="connsiteY2" fmla="*/ 2806373 h 6403147"/>
              <a:gd name="connsiteX3" fmla="*/ 6858001 w 6858001"/>
              <a:gd name="connsiteY3" fmla="*/ 6403147 h 6403147"/>
              <a:gd name="connsiteX4" fmla="*/ 0 w 6858001"/>
              <a:gd name="connsiteY4" fmla="*/ 6403146 h 6403147"/>
              <a:gd name="connsiteX5" fmla="*/ 0 w 6858001"/>
              <a:gd name="connsiteY5" fmla="*/ 2774314 h 6403147"/>
              <a:gd name="connsiteX6" fmla="*/ 2 w 6858001"/>
              <a:gd name="connsiteY6" fmla="*/ 2774314 h 6403147"/>
              <a:gd name="connsiteX7" fmla="*/ 2 w 6858001"/>
              <a:gd name="connsiteY7" fmla="*/ 567121 h 6403147"/>
              <a:gd name="connsiteX8" fmla="*/ 98982 w 6858001"/>
              <a:gd name="connsiteY8" fmla="*/ 517031 h 6403147"/>
              <a:gd name="connsiteX9" fmla="*/ 2381607 w 6858001"/>
              <a:gd name="connsiteY9" fmla="*/ 0 h 6403147"/>
              <a:gd name="connsiteX10" fmla="*/ 6845353 w 6858001"/>
              <a:gd name="connsiteY10" fmla="*/ 2213512 h 640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1" h="6403147">
                <a:moveTo>
                  <a:pt x="6858001" y="2228989"/>
                </a:moveTo>
                <a:lnTo>
                  <a:pt x="6858001" y="2774314"/>
                </a:lnTo>
                <a:lnTo>
                  <a:pt x="6858001" y="2806373"/>
                </a:lnTo>
                <a:lnTo>
                  <a:pt x="6858001" y="6403147"/>
                </a:lnTo>
                <a:lnTo>
                  <a:pt x="0" y="6403146"/>
                </a:lnTo>
                <a:lnTo>
                  <a:pt x="0" y="2774314"/>
                </a:lnTo>
                <a:lnTo>
                  <a:pt x="2" y="2774314"/>
                </a:lnTo>
                <a:lnTo>
                  <a:pt x="2" y="567121"/>
                </a:lnTo>
                <a:lnTo>
                  <a:pt x="98982" y="517031"/>
                </a:lnTo>
                <a:cubicBezTo>
                  <a:pt x="810741" y="182545"/>
                  <a:pt x="1579564" y="0"/>
                  <a:pt x="2381607" y="0"/>
                </a:cubicBezTo>
                <a:cubicBezTo>
                  <a:pt x="4100270" y="0"/>
                  <a:pt x="5666396" y="838219"/>
                  <a:pt x="6845353" y="22135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defRPr/>
            </a:pPr>
            <a:endParaRPr lang="zh-CN" altLang="en-US" sz="1600" dirty="0">
              <a:solidFill>
                <a:srgbClr val="FFFFFF"/>
              </a:solidFill>
            </a:endParaRPr>
          </a:p>
        </p:txBody>
      </p:sp>
      <p:sp>
        <p:nvSpPr>
          <p:cNvPr id="26" name="椭圆"/>
          <p:cNvSpPr/>
          <p:nvPr/>
        </p:nvSpPr>
        <p:spPr>
          <a:xfrm>
            <a:off x="5055685" y="1210139"/>
            <a:ext cx="1814536" cy="1814536"/>
          </a:xfrm>
          <a:prstGeom prst="ellipse">
            <a:avLst/>
          </a:prstGeom>
          <a:solidFill>
            <a:schemeClr val="accent1"/>
          </a:solid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00">
              <a:solidFill>
                <a:srgbClr val="FFFFFF"/>
              </a:solidFill>
            </a:endParaRPr>
          </a:p>
        </p:txBody>
      </p:sp>
      <p:sp>
        <p:nvSpPr>
          <p:cNvPr id="28" name="文字"/>
          <p:cNvSpPr/>
          <p:nvPr>
            <p:custDataLst>
              <p:tags r:id="rId1"/>
            </p:custDataLst>
          </p:nvPr>
        </p:nvSpPr>
        <p:spPr>
          <a:xfrm>
            <a:off x="7922895" y="2957830"/>
            <a:ext cx="3741420" cy="831215"/>
          </a:xfrm>
          <a:prstGeom prst="rect">
            <a:avLst/>
          </a:prstGeom>
          <a:noFill/>
        </p:spPr>
        <p:txBody>
          <a:bodyPr wrap="square">
            <a:normAutofit/>
          </a:bodyPr>
          <a:lstStyle/>
          <a:p>
            <a:pPr algn="l" defTabSz="914400">
              <a:defRPr/>
            </a:pPr>
            <a:r>
              <a:rPr lang="et-EE" altLang="zh-CN" sz="1600" b="1" spc="250" dirty="0" err="1">
                <a:solidFill>
                  <a:srgbClr val="000000"/>
                </a:solidFill>
                <a:latin typeface="Times New Roman" panose="02020603050405020304" charset="0"/>
                <a:ea typeface="黑体" panose="02010609060101010101" pitchFamily="49" charset="-122"/>
                <a:cs typeface="Times New Roman" panose="02020603050405020304" charset="0"/>
              </a:rPr>
              <a:t>Replenishment</a:t>
            </a:r>
            <a:r>
              <a:rPr lang="et-EE" altLang="zh-CN" sz="1600" b="1" spc="250" dirty="0">
                <a:solidFill>
                  <a:srgbClr val="000000"/>
                </a:solidFill>
                <a:latin typeface="Times New Roman" panose="02020603050405020304" charset="0"/>
                <a:ea typeface="黑体" panose="02010609060101010101" pitchFamily="49" charset="-122"/>
                <a:cs typeface="Times New Roman" panose="02020603050405020304" charset="0"/>
              </a:rPr>
              <a:t> </a:t>
            </a:r>
            <a:r>
              <a:rPr lang="et-EE" altLang="zh-CN" sz="1600" b="1" spc="250" dirty="0" err="1">
                <a:solidFill>
                  <a:srgbClr val="000000"/>
                </a:solidFill>
                <a:latin typeface="Times New Roman" panose="02020603050405020304" charset="0"/>
                <a:ea typeface="黑体" panose="02010609060101010101" pitchFamily="49" charset="-122"/>
                <a:cs typeface="Times New Roman" panose="02020603050405020304" charset="0"/>
              </a:rPr>
              <a:t>operations</a:t>
            </a:r>
            <a:endParaRPr lang="zh-CN" altLang="en-US" sz="1600" b="1" spc="250" dirty="0">
              <a:solidFill>
                <a:srgbClr val="000000"/>
              </a:solidFill>
              <a:latin typeface="Times New Roman" panose="02020603050405020304" charset="0"/>
              <a:ea typeface="黑体" panose="02010609060101010101" pitchFamily="49" charset="-122"/>
              <a:cs typeface="Times New Roman" panose="02020603050405020304" charset="0"/>
            </a:endParaRPr>
          </a:p>
        </p:txBody>
      </p:sp>
      <p:sp>
        <p:nvSpPr>
          <p:cNvPr id="29" name="文本"/>
          <p:cNvSpPr/>
          <p:nvPr>
            <p:custDataLst>
              <p:tags r:id="rId2"/>
            </p:custDataLst>
          </p:nvPr>
        </p:nvSpPr>
        <p:spPr>
          <a:xfrm>
            <a:off x="7922927" y="3846346"/>
            <a:ext cx="3268316" cy="830997"/>
          </a:xfrm>
          <a:prstGeom prst="rect">
            <a:avLst/>
          </a:prstGeom>
          <a:noFill/>
        </p:spPr>
        <p:txBody>
          <a:bodyPr wrap="square">
            <a:normAutofit/>
          </a:bodyPr>
          <a:lstStyle/>
          <a:p>
            <a:pPr algn="l" defTabSz="914400">
              <a:defRPr/>
            </a:pPr>
            <a:r>
              <a:rPr lang="et-EE" altLang="zh-CN" sz="1600" b="1" spc="250" dirty="0" err="1">
                <a:latin typeface="Times New Roman" panose="02020603050405020304" charset="0"/>
                <a:ea typeface="黑体" panose="02010609060101010101" pitchFamily="49" charset="-122"/>
                <a:cs typeface="Times New Roman" panose="02020603050405020304" charset="0"/>
              </a:rPr>
              <a:t>Picking</a:t>
            </a:r>
            <a:r>
              <a:rPr lang="et-EE" altLang="zh-CN" sz="1600" b="1" spc="250" dirty="0">
                <a:latin typeface="Times New Roman" panose="02020603050405020304" charset="0"/>
                <a:ea typeface="黑体" panose="02010609060101010101" pitchFamily="49" charset="-122"/>
                <a:cs typeface="Times New Roman" panose="02020603050405020304" charset="0"/>
              </a:rPr>
              <a:t> </a:t>
            </a:r>
            <a:r>
              <a:rPr lang="et-EE" altLang="zh-CN" sz="1600" b="1" spc="250" dirty="0" err="1">
                <a:latin typeface="Times New Roman" panose="02020603050405020304" charset="0"/>
                <a:ea typeface="黑体" panose="02010609060101010101" pitchFamily="49" charset="-122"/>
                <a:cs typeface="Times New Roman" panose="02020603050405020304" charset="0"/>
              </a:rPr>
              <a:t>operations</a:t>
            </a:r>
            <a:endParaRPr lang="zh-CN" altLang="en-US" sz="1600" b="1" spc="250" dirty="0">
              <a:latin typeface="Times New Roman" panose="02020603050405020304" charset="0"/>
              <a:ea typeface="黑体" panose="02010609060101010101" pitchFamily="49" charset="-122"/>
              <a:cs typeface="Times New Roman" panose="02020603050405020304" charset="0"/>
            </a:endParaRPr>
          </a:p>
        </p:txBody>
      </p:sp>
      <p:sp>
        <p:nvSpPr>
          <p:cNvPr id="35" name="文本框"/>
          <p:cNvSpPr>
            <a:spLocks noChangeAspect="1"/>
          </p:cNvSpPr>
          <p:nvPr>
            <p:custDataLst>
              <p:tags r:id="rId3"/>
            </p:custDataLst>
          </p:nvPr>
        </p:nvSpPr>
        <p:spPr>
          <a:xfrm>
            <a:off x="7313002" y="3797573"/>
            <a:ext cx="530579" cy="530579"/>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72000" rtlCol="0" anchor="ctr">
            <a:normAutofit fontScale="92500" lnSpcReduction="20000"/>
          </a:bodyPr>
          <a:lstStyle/>
          <a:p>
            <a:pPr algn="ctr" defTabSz="914400">
              <a:defRPr/>
            </a:pPr>
            <a:r>
              <a:rPr lang="en-US" altLang="zh-CN" sz="2400" i="1" dirty="0">
                <a:solidFill>
                  <a:srgbClr val="FFFFFF"/>
                </a:solidFill>
                <a:latin typeface="黑体" panose="02010609060101010101" pitchFamily="49" charset="-122"/>
                <a:ea typeface="黑体" panose="02010609060101010101" pitchFamily="49" charset="-122"/>
                <a:cs typeface="Arial" panose="020B0604020202020204" pitchFamily="34" charset="0"/>
              </a:rPr>
              <a:t>3</a:t>
            </a:r>
            <a:endParaRPr lang="zh-CN" altLang="en-US" sz="2400" i="1" dirty="0">
              <a:solidFill>
                <a:srgbClr val="FFFFFF"/>
              </a:solidFill>
              <a:latin typeface="黑体" panose="02010609060101010101" pitchFamily="49" charset="-122"/>
              <a:ea typeface="黑体" panose="02010609060101010101" pitchFamily="49" charset="-122"/>
              <a:cs typeface="Arial" panose="020B0604020202020204" pitchFamily="34" charset="0"/>
            </a:endParaRPr>
          </a:p>
        </p:txBody>
      </p:sp>
      <p:sp>
        <p:nvSpPr>
          <p:cNvPr id="36" name="文本框"/>
          <p:cNvSpPr>
            <a:spLocks noChangeAspect="1"/>
          </p:cNvSpPr>
          <p:nvPr>
            <p:custDataLst>
              <p:tags r:id="rId4"/>
            </p:custDataLst>
          </p:nvPr>
        </p:nvSpPr>
        <p:spPr>
          <a:xfrm>
            <a:off x="7290543" y="2888746"/>
            <a:ext cx="530579" cy="530579"/>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72000" rtlCol="0" anchor="ctr">
            <a:normAutofit fontScale="92500" lnSpcReduction="20000"/>
          </a:bodyPr>
          <a:lstStyle/>
          <a:p>
            <a:pPr algn="ctr" defTabSz="914400">
              <a:defRPr/>
            </a:pPr>
            <a:r>
              <a:rPr lang="en-US" altLang="zh-CN" sz="2400" i="1" dirty="0">
                <a:solidFill>
                  <a:srgbClr val="FFFFFF"/>
                </a:solidFill>
                <a:latin typeface="黑体" panose="02010609060101010101" pitchFamily="49" charset="-122"/>
                <a:ea typeface="黑体" panose="02010609060101010101" pitchFamily="49" charset="-122"/>
                <a:cs typeface="Arial" panose="020B0604020202020204" pitchFamily="34" charset="0"/>
              </a:rPr>
              <a:t>2</a:t>
            </a:r>
            <a:endParaRPr lang="zh-CN" altLang="en-US" sz="2400" i="1" dirty="0">
              <a:solidFill>
                <a:srgbClr val="FFFFFF"/>
              </a:solidFill>
              <a:latin typeface="黑体" panose="02010609060101010101" pitchFamily="49" charset="-122"/>
              <a:ea typeface="黑体" panose="02010609060101010101" pitchFamily="49" charset="-122"/>
              <a:cs typeface="Arial" panose="020B0604020202020204" pitchFamily="34" charset="0"/>
            </a:endParaRPr>
          </a:p>
        </p:txBody>
      </p:sp>
      <p:sp>
        <p:nvSpPr>
          <p:cNvPr id="37" name="文本框"/>
          <p:cNvSpPr>
            <a:spLocks noChangeAspect="1"/>
          </p:cNvSpPr>
          <p:nvPr>
            <p:custDataLst>
              <p:tags r:id="rId5"/>
            </p:custDataLst>
          </p:nvPr>
        </p:nvSpPr>
        <p:spPr>
          <a:xfrm>
            <a:off x="7257036" y="1875010"/>
            <a:ext cx="530579" cy="530579"/>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72000" rtlCol="0" anchor="ctr">
            <a:normAutofit fontScale="92500" lnSpcReduction="20000"/>
          </a:bodyPr>
          <a:lstStyle/>
          <a:p>
            <a:pPr algn="ctr" defTabSz="914400">
              <a:defRPr/>
            </a:pPr>
            <a:r>
              <a:rPr lang="en-US" altLang="zh-CN" sz="2400" i="1" dirty="0">
                <a:solidFill>
                  <a:srgbClr val="FFFFFF"/>
                </a:solidFill>
                <a:latin typeface="黑体" panose="02010609060101010101" pitchFamily="49" charset="-122"/>
                <a:ea typeface="黑体" panose="02010609060101010101" pitchFamily="49" charset="-122"/>
                <a:cs typeface="Arial" panose="020B0604020202020204" pitchFamily="34" charset="0"/>
              </a:rPr>
              <a:t>1</a:t>
            </a:r>
            <a:endParaRPr lang="zh-CN" altLang="en-US" sz="2400" i="1" dirty="0">
              <a:solidFill>
                <a:srgbClr val="FFFFFF"/>
              </a:solidFill>
              <a:latin typeface="黑体" panose="02010609060101010101" pitchFamily="49" charset="-122"/>
              <a:ea typeface="黑体" panose="02010609060101010101" pitchFamily="49" charset="-122"/>
              <a:cs typeface="Arial" panose="020B0604020202020204" pitchFamily="34" charset="0"/>
            </a:endParaRPr>
          </a:p>
        </p:txBody>
      </p:sp>
      <p:sp>
        <p:nvSpPr>
          <p:cNvPr id="39" name="标题"/>
          <p:cNvSpPr txBox="1">
            <a:spLocks noChangeArrowheads="1"/>
          </p:cNvSpPr>
          <p:nvPr/>
        </p:nvSpPr>
        <p:spPr bwMode="auto">
          <a:xfrm>
            <a:off x="5127625" y="1634490"/>
            <a:ext cx="1670685" cy="831215"/>
          </a:xfrm>
          <a:prstGeom prst="rect">
            <a:avLst/>
          </a:prstGeom>
          <a:noFill/>
          <a:ln>
            <a:noFill/>
          </a:ln>
        </p:spPr>
        <p:txBody>
          <a:bodyPr wrap="square" lIns="90000" rIns="90000" anchor="ctr" anchorCtr="1">
            <a:norm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lnSpc>
                <a:spcPct val="120000"/>
              </a:lnSpc>
              <a:defRPr/>
            </a:pPr>
            <a:r>
              <a:rPr lang="et-EE" altLang="zh-CN" sz="1730" b="1" spc="600">
                <a:solidFill>
                  <a:srgbClr val="FFFFFF"/>
                </a:solidFill>
                <a:latin typeface="Times New Roman" panose="02020603050405020304" charset="0"/>
                <a:ea typeface="+mj-ea"/>
                <a:cs typeface="Times New Roman" panose="02020603050405020304" charset="0"/>
              </a:rPr>
              <a:t>Catalog</a:t>
            </a:r>
            <a:endParaRPr lang="en-US" altLang="zh-CN" sz="1730" b="1" spc="600" dirty="0">
              <a:solidFill>
                <a:srgbClr val="FFFFFF"/>
              </a:solidFill>
              <a:latin typeface="Times New Roman" panose="02020603050405020304" charset="0"/>
              <a:ea typeface="+mj-ea"/>
              <a:cs typeface="Times New Roman" panose="02020603050405020304" charset="0"/>
            </a:endParaRPr>
          </a:p>
        </p:txBody>
      </p:sp>
      <p:sp>
        <p:nvSpPr>
          <p:cNvPr id="11" name="文本"/>
          <p:cNvSpPr/>
          <p:nvPr>
            <p:custDataLst>
              <p:tags r:id="rId6"/>
            </p:custDataLst>
          </p:nvPr>
        </p:nvSpPr>
        <p:spPr>
          <a:xfrm>
            <a:off x="7922895" y="4669790"/>
            <a:ext cx="3642360" cy="831215"/>
          </a:xfrm>
          <a:prstGeom prst="rect">
            <a:avLst/>
          </a:prstGeom>
          <a:noFill/>
        </p:spPr>
        <p:txBody>
          <a:bodyPr wrap="square">
            <a:normAutofit/>
          </a:bodyPr>
          <a:lstStyle/>
          <a:p>
            <a:pPr algn="l" defTabSz="914400">
              <a:defRPr/>
            </a:pPr>
            <a:r>
              <a:rPr lang="et-EE" altLang="zh-CN" sz="1600" b="1" spc="250" dirty="0" err="1">
                <a:solidFill>
                  <a:srgbClr val="000000"/>
                </a:solidFill>
                <a:latin typeface="Times New Roman" panose="02020603050405020304" charset="0"/>
                <a:ea typeface="黑体" panose="02010609060101010101" pitchFamily="49" charset="-122"/>
                <a:cs typeface="Times New Roman" panose="02020603050405020304" charset="0"/>
              </a:rPr>
              <a:t>Inspection</a:t>
            </a:r>
            <a:r>
              <a:rPr lang="et-EE" altLang="zh-CN" sz="1600" b="1" spc="250" dirty="0">
                <a:solidFill>
                  <a:srgbClr val="000000"/>
                </a:solidFill>
                <a:latin typeface="Times New Roman" panose="02020603050405020304" charset="0"/>
                <a:ea typeface="黑体" panose="02010609060101010101" pitchFamily="49" charset="-122"/>
                <a:cs typeface="Times New Roman" panose="02020603050405020304" charset="0"/>
              </a:rPr>
              <a:t> </a:t>
            </a:r>
            <a:r>
              <a:rPr lang="et-EE" altLang="zh-CN" sz="1600" b="1" spc="250" dirty="0" err="1">
                <a:solidFill>
                  <a:srgbClr val="000000"/>
                </a:solidFill>
                <a:latin typeface="Times New Roman" panose="02020603050405020304" charset="0"/>
                <a:ea typeface="黑体" panose="02010609060101010101" pitchFamily="49" charset="-122"/>
                <a:cs typeface="Times New Roman" panose="02020603050405020304" charset="0"/>
              </a:rPr>
              <a:t>operations</a:t>
            </a:r>
            <a:endParaRPr lang="zh-CN" altLang="en-US" sz="1600" b="1" spc="250" dirty="0">
              <a:solidFill>
                <a:srgbClr val="000000"/>
              </a:solidFill>
              <a:latin typeface="Times New Roman" panose="02020603050405020304" charset="0"/>
              <a:ea typeface="黑体" panose="02010609060101010101" pitchFamily="49" charset="-122"/>
              <a:cs typeface="Times New Roman" panose="02020603050405020304" charset="0"/>
            </a:endParaRPr>
          </a:p>
        </p:txBody>
      </p:sp>
      <p:sp>
        <p:nvSpPr>
          <p:cNvPr id="12" name="文本框"/>
          <p:cNvSpPr>
            <a:spLocks noChangeAspect="1"/>
          </p:cNvSpPr>
          <p:nvPr>
            <p:custDataLst>
              <p:tags r:id="rId7"/>
            </p:custDataLst>
          </p:nvPr>
        </p:nvSpPr>
        <p:spPr>
          <a:xfrm>
            <a:off x="7313002" y="4610229"/>
            <a:ext cx="530579" cy="530579"/>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72000" rtlCol="0" anchor="ctr">
            <a:normAutofit fontScale="92500" lnSpcReduction="20000"/>
          </a:bodyPr>
          <a:lstStyle/>
          <a:p>
            <a:pPr algn="ctr" defTabSz="914400">
              <a:defRPr/>
            </a:pPr>
            <a:r>
              <a:rPr lang="en-US" altLang="zh-CN" sz="2400" i="1" dirty="0">
                <a:solidFill>
                  <a:srgbClr val="FFFFFF"/>
                </a:solidFill>
                <a:latin typeface="黑体" panose="02010609060101010101" pitchFamily="49" charset="-122"/>
                <a:ea typeface="黑体" panose="02010609060101010101" pitchFamily="49" charset="-122"/>
                <a:cs typeface="Arial" panose="020B0604020202020204" pitchFamily="34" charset="0"/>
              </a:rPr>
              <a:t>4</a:t>
            </a:r>
            <a:endParaRPr lang="zh-CN" altLang="en-US" sz="2400" i="1" dirty="0">
              <a:solidFill>
                <a:srgbClr val="FFFFFF"/>
              </a:solidFill>
              <a:latin typeface="黑体" panose="02010609060101010101" pitchFamily="49" charset="-122"/>
              <a:ea typeface="黑体" panose="02010609060101010101" pitchFamily="49" charset="-122"/>
              <a:cs typeface="Arial" panose="020B0604020202020204" pitchFamily="34" charset="0"/>
            </a:endParaRPr>
          </a:p>
        </p:txBody>
      </p:sp>
      <p:grpSp>
        <p:nvGrpSpPr>
          <p:cNvPr id="2" name="组合 1"/>
          <p:cNvGrpSpPr/>
          <p:nvPr/>
        </p:nvGrpSpPr>
        <p:grpSpPr>
          <a:xfrm>
            <a:off x="9265584" y="6164524"/>
            <a:ext cx="2703040" cy="931022"/>
            <a:chOff x="8291333" y="6183259"/>
            <a:chExt cx="2703040" cy="931022"/>
          </a:xfrm>
        </p:grpSpPr>
        <p:pic>
          <p:nvPicPr>
            <p:cNvPr id="9" name="图片 8"/>
            <p:cNvPicPr>
              <a:picLocks noChangeAspect="1"/>
            </p:cNvPicPr>
            <p:nvPr/>
          </p:nvPicPr>
          <p:blipFill>
            <a:blip r:embed="rId14" cstate="print">
              <a:extLst>
                <a:ext uri="{BEBA8EAE-BF5A-486C-A8C5-ECC9F3942E4B}">
                  <a14:imgProps xmlns:a14="http://schemas.microsoft.com/office/drawing/2010/main">
                    <a14:imgLayer r:embed="rId15">
                      <a14:imgEffect>
                        <a14:brightnessContrast contrast="-20000"/>
                      </a14:imgEffect>
                      <a14:imgEffect>
                        <a14:colorTemperature colorTemp="11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0124629" y="6183259"/>
              <a:ext cx="869744" cy="931022"/>
            </a:xfrm>
            <a:prstGeom prst="rect">
              <a:avLst/>
            </a:prstGeom>
          </p:spPr>
        </p:pic>
        <p:sp>
          <p:nvSpPr>
            <p:cNvPr id="10" name="文本框 9"/>
            <p:cNvSpPr txBox="1"/>
            <p:nvPr/>
          </p:nvSpPr>
          <p:spPr>
            <a:xfrm>
              <a:off x="8291333" y="6511232"/>
              <a:ext cx="2143759"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rmAutofit/>
            </a:bodyPr>
            <a:lstStyle/>
            <a:p>
              <a:pPr defTabSz="914400" hangingPunct="0"/>
              <a:r>
                <a:rPr lang="en-US" altLang="zh-CN" sz="720">
                  <a:solidFill>
                    <a:srgbClr val="014864"/>
                  </a:solidFill>
                  <a:latin typeface="黑体" panose="02010609060101010101" pitchFamily="49" charset="-122"/>
                  <a:ea typeface="黑体" panose="02010609060101010101" pitchFamily="49" charset="-122"/>
                  <a:sym typeface="Calibri" panose="020F0502020204030204"/>
                </a:rPr>
                <a:t>Partner Companies and Technical Support.</a:t>
              </a:r>
              <a:endParaRPr lang="zh-CN" altLang="en-US" sz="720" dirty="0">
                <a:solidFill>
                  <a:srgbClr val="014864"/>
                </a:solidFill>
                <a:latin typeface="黑体" panose="02010609060101010101" pitchFamily="49" charset="-122"/>
                <a:ea typeface="黑体" panose="02010609060101010101" pitchFamily="49" charset="-122"/>
                <a:sym typeface="Calibri" panose="020F0502020204030204"/>
              </a:endParaRPr>
            </a:p>
          </p:txBody>
        </p:sp>
      </p:grpSp>
      <p:sp>
        <p:nvSpPr>
          <p:cNvPr id="22" name="文本"/>
          <p:cNvSpPr/>
          <p:nvPr>
            <p:custDataLst>
              <p:tags r:id="rId8"/>
            </p:custDataLst>
          </p:nvPr>
        </p:nvSpPr>
        <p:spPr>
          <a:xfrm>
            <a:off x="7922895" y="1938020"/>
            <a:ext cx="4100229" cy="527685"/>
          </a:xfrm>
          <a:prstGeom prst="rect">
            <a:avLst/>
          </a:prstGeom>
          <a:solidFill>
            <a:srgbClr val="71BB17"/>
          </a:solidFill>
        </p:spPr>
        <p:txBody>
          <a:bodyPr wrap="square">
            <a:normAutofit fontScale="92500" lnSpcReduction="10000"/>
          </a:bodyPr>
          <a:lstStyle/>
          <a:p>
            <a:pPr algn="l" defTabSz="914400">
              <a:defRPr/>
            </a:pPr>
            <a:r>
              <a:rPr lang="et-EE" altLang="zh-CN" sz="1600" b="1" spc="250" dirty="0" err="1">
                <a:solidFill>
                  <a:srgbClr val="FFFFFF"/>
                </a:solidFill>
                <a:latin typeface="Times New Roman" panose="02020603050405020304" charset="0"/>
                <a:ea typeface="黑体" panose="02010609060101010101" pitchFamily="49" charset="-122"/>
                <a:cs typeface="Times New Roman" panose="02020603050405020304" charset="0"/>
              </a:rPr>
              <a:t>Preparation</a:t>
            </a:r>
            <a:r>
              <a:rPr lang="et-EE" altLang="zh-CN" sz="1600" b="1" spc="250" dirty="0">
                <a:solidFill>
                  <a:srgbClr val="FFFFFF"/>
                </a:solidFill>
                <a:latin typeface="Times New Roman" panose="02020603050405020304" charset="0"/>
                <a:ea typeface="黑体" panose="02010609060101010101" pitchFamily="49" charset="-122"/>
                <a:cs typeface="Times New Roman" panose="02020603050405020304" charset="0"/>
              </a:rPr>
              <a:t> of </a:t>
            </a:r>
            <a:r>
              <a:rPr lang="et-EE" altLang="zh-CN" sz="1600" b="1" spc="250" dirty="0" err="1">
                <a:solidFill>
                  <a:srgbClr val="FFFFFF"/>
                </a:solidFill>
                <a:latin typeface="Times New Roman" panose="02020603050405020304" charset="0"/>
                <a:ea typeface="黑体" panose="02010609060101010101" pitchFamily="49" charset="-122"/>
                <a:cs typeface="Times New Roman" panose="02020603050405020304" charset="0"/>
              </a:rPr>
              <a:t>outbound</a:t>
            </a:r>
            <a:r>
              <a:rPr lang="en-US" altLang="et-EE" sz="1600" b="1" spc="250" dirty="0" err="1">
                <a:solidFill>
                  <a:srgbClr val="FFFFFF"/>
                </a:solidFill>
                <a:latin typeface="Times New Roman" panose="02020603050405020304" charset="0"/>
                <a:ea typeface="黑体" panose="02010609060101010101" pitchFamily="49" charset="-122"/>
                <a:cs typeface="Times New Roman" panose="02020603050405020304" charset="0"/>
              </a:rPr>
              <a:t> </a:t>
            </a:r>
            <a:r>
              <a:rPr lang="et-EE" altLang="zh-CN" sz="1600" b="1" spc="250" dirty="0" err="1">
                <a:solidFill>
                  <a:srgbClr val="FFFFFF"/>
                </a:solidFill>
                <a:latin typeface="Times New Roman" panose="02020603050405020304" charset="0"/>
                <a:ea typeface="黑体" panose="02010609060101010101" pitchFamily="49" charset="-122"/>
                <a:cs typeface="Times New Roman" panose="02020603050405020304" charset="0"/>
              </a:rPr>
              <a:t>operations</a:t>
            </a:r>
            <a:endParaRPr lang="zh-CN" altLang="en-US" sz="1600" b="1" spc="250" dirty="0">
              <a:solidFill>
                <a:srgbClr val="FFFFFF"/>
              </a:solidFill>
              <a:latin typeface="Times New Roman" panose="02020603050405020304" charset="0"/>
              <a:ea typeface="黑体" panose="02010609060101010101" pitchFamily="49" charset="-122"/>
              <a:cs typeface="Times New Roman" panose="02020603050405020304" charset="0"/>
            </a:endParaRPr>
          </a:p>
        </p:txBody>
      </p:sp>
      <p:sp>
        <p:nvSpPr>
          <p:cNvPr id="5" name="文本框"/>
          <p:cNvSpPr>
            <a:spLocks noChangeAspect="1"/>
          </p:cNvSpPr>
          <p:nvPr>
            <p:custDataLst>
              <p:tags r:id="rId9"/>
            </p:custDataLst>
          </p:nvPr>
        </p:nvSpPr>
        <p:spPr>
          <a:xfrm>
            <a:off x="7313002" y="5423029"/>
            <a:ext cx="530579" cy="530579"/>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72000" rtlCol="0" anchor="ctr">
            <a:normAutofit fontScale="92500" lnSpcReduction="20000"/>
          </a:bodyPr>
          <a:lstStyle/>
          <a:p>
            <a:pPr algn="ctr" defTabSz="914400">
              <a:defRPr/>
            </a:pPr>
            <a:r>
              <a:rPr lang="en-US" altLang="zh-CN" sz="2400" i="1" dirty="0">
                <a:solidFill>
                  <a:srgbClr val="FFFFFF"/>
                </a:solidFill>
                <a:latin typeface="黑体" panose="02010609060101010101" pitchFamily="49" charset="-122"/>
                <a:ea typeface="黑体" panose="02010609060101010101" pitchFamily="49" charset="-122"/>
                <a:cs typeface="Arial" panose="020B0604020202020204" pitchFamily="34" charset="0"/>
              </a:rPr>
              <a:t>5</a:t>
            </a:r>
          </a:p>
        </p:txBody>
      </p:sp>
      <p:sp>
        <p:nvSpPr>
          <p:cNvPr id="6" name="文本"/>
          <p:cNvSpPr/>
          <p:nvPr>
            <p:custDataLst>
              <p:tags r:id="rId10"/>
            </p:custDataLst>
          </p:nvPr>
        </p:nvSpPr>
        <p:spPr>
          <a:xfrm>
            <a:off x="7932420" y="5501005"/>
            <a:ext cx="3731895" cy="831215"/>
          </a:xfrm>
          <a:prstGeom prst="rect">
            <a:avLst/>
          </a:prstGeom>
          <a:noFill/>
        </p:spPr>
        <p:txBody>
          <a:bodyPr wrap="square">
            <a:normAutofit/>
          </a:bodyPr>
          <a:lstStyle/>
          <a:p>
            <a:pPr algn="l" defTabSz="914400">
              <a:defRPr/>
            </a:pPr>
            <a:r>
              <a:rPr lang="et-EE" altLang="zh-CN" sz="1600" b="1" spc="250" dirty="0">
                <a:solidFill>
                  <a:srgbClr val="000000"/>
                </a:solidFill>
                <a:latin typeface="Times New Roman" panose="02020603050405020304" charset="0"/>
                <a:ea typeface="黑体" panose="02010609060101010101" pitchFamily="49" charset="-122"/>
                <a:cs typeface="Times New Roman" panose="02020603050405020304" charset="0"/>
              </a:rPr>
              <a:t>Shipping </a:t>
            </a:r>
            <a:r>
              <a:rPr lang="et-EE" altLang="zh-CN" sz="1600" b="1" spc="250" dirty="0" err="1">
                <a:solidFill>
                  <a:srgbClr val="000000"/>
                </a:solidFill>
                <a:latin typeface="Times New Roman" panose="02020603050405020304" charset="0"/>
                <a:ea typeface="黑体" panose="02010609060101010101" pitchFamily="49" charset="-122"/>
                <a:cs typeface="Times New Roman" panose="02020603050405020304" charset="0"/>
              </a:rPr>
              <a:t>operations</a:t>
            </a:r>
            <a:endParaRPr lang="zh-CN" altLang="en-US" sz="1600" b="1" spc="250" dirty="0">
              <a:solidFill>
                <a:srgbClr val="000000"/>
              </a:solidFill>
              <a:latin typeface="Times New Roman" panose="02020603050405020304" charset="0"/>
              <a:ea typeface="黑体" panose="02010609060101010101" pitchFamily="49" charset="-122"/>
              <a:cs typeface="Times New Roman" panose="0202060305040502030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16" presetClass="entr" presetSubtype="37"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arn(outVertical)">
                                      <p:cBhvr>
                                        <p:cTn id="27" dur="500"/>
                                        <p:tgtEl>
                                          <p:spTgt spid="39"/>
                                        </p:tgtEl>
                                      </p:cBhvr>
                                    </p:animEffect>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23" presetClass="entr" presetSubtype="16"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p:cTn id="36" dur="500" fill="hold"/>
                                        <p:tgtEl>
                                          <p:spTgt spid="36"/>
                                        </p:tgtEl>
                                        <p:attrNameLst>
                                          <p:attrName>ppt_w</p:attrName>
                                        </p:attrNameLst>
                                      </p:cBhvr>
                                      <p:tavLst>
                                        <p:tav tm="0">
                                          <p:val>
                                            <p:fltVal val="0"/>
                                          </p:val>
                                        </p:tav>
                                        <p:tav tm="100000">
                                          <p:val>
                                            <p:strVal val="#ppt_w"/>
                                          </p:val>
                                        </p:tav>
                                      </p:tavLst>
                                    </p:anim>
                                    <p:anim calcmode="lin" valueType="num">
                                      <p:cBhvr>
                                        <p:cTn id="37" dur="500" fill="hold"/>
                                        <p:tgtEl>
                                          <p:spTgt spid="36"/>
                                        </p:tgtEl>
                                        <p:attrNameLst>
                                          <p:attrName>ppt_h</p:attrName>
                                        </p:attrNameLst>
                                      </p:cBhvr>
                                      <p:tavLst>
                                        <p:tav tm="0">
                                          <p:val>
                                            <p:fltVal val="0"/>
                                          </p:val>
                                        </p:tav>
                                        <p:tav tm="100000">
                                          <p:val>
                                            <p:strVal val="#ppt_h"/>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000"/>
                            </p:stCondLst>
                            <p:childTnLst>
                              <p:par>
                                <p:cTn id="43" presetID="23" presetClass="entr" presetSubtype="16"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ppt_w</p:attrName>
                                        </p:attrNameLst>
                                      </p:cBhvr>
                                      <p:tavLst>
                                        <p:tav tm="0">
                                          <p:val>
                                            <p:fltVal val="0"/>
                                          </p:val>
                                        </p:tav>
                                        <p:tav tm="100000">
                                          <p:val>
                                            <p:strVal val="#ppt_w"/>
                                          </p:val>
                                        </p:tav>
                                      </p:tavLst>
                                    </p:anim>
                                    <p:anim calcmode="lin" valueType="num">
                                      <p:cBhvr>
                                        <p:cTn id="46" dur="500" fill="hold"/>
                                        <p:tgtEl>
                                          <p:spTgt spid="35"/>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500"/>
                                        <p:tgtEl>
                                          <p:spTgt spid="29"/>
                                        </p:tgtEl>
                                      </p:cBhvr>
                                    </p:animEffect>
                                  </p:childTnLst>
                                </p:cTn>
                              </p:par>
                            </p:childTnLst>
                          </p:cTn>
                        </p:par>
                        <p:par>
                          <p:cTn id="51" fill="hold">
                            <p:stCondLst>
                              <p:cond delay="5000"/>
                            </p:stCondLst>
                            <p:childTnLst>
                              <p:par>
                                <p:cTn id="52" presetID="23" presetClass="entr" presetSubtype="16"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500"/>
                                        <p:tgtEl>
                                          <p:spTgt spid="11"/>
                                        </p:tgtEl>
                                      </p:cBhvr>
                                    </p:animEffect>
                                  </p:childTnLst>
                                </p:cTn>
                              </p:par>
                              <p:par>
                                <p:cTn id="60" presetID="53" presetClass="entr" presetSubtype="16" fill="hold" nodeType="withEffect">
                                  <p:stCondLst>
                                    <p:cond delay="0"/>
                                  </p:stCondLst>
                                  <p:childTnLst>
                                    <p:set>
                                      <p:cBhvr>
                                        <p:cTn id="61" dur="1" fill="hold">
                                          <p:stCondLst>
                                            <p:cond delay="0"/>
                                          </p:stCondLst>
                                        </p:cTn>
                                        <p:tgtEl>
                                          <p:spTgt spid="2"/>
                                        </p:tgtEl>
                                        <p:attrNameLst>
                                          <p:attrName>style.visibility</p:attrName>
                                        </p:attrNameLst>
                                      </p:cBhvr>
                                      <p:to>
                                        <p:strVal val="visible"/>
                                      </p:to>
                                    </p:set>
                                    <p:anim calcmode="lin" valueType="num">
                                      <p:cBhvr>
                                        <p:cTn id="62" dur="500" fill="hold"/>
                                        <p:tgtEl>
                                          <p:spTgt spid="2"/>
                                        </p:tgtEl>
                                        <p:attrNameLst>
                                          <p:attrName>ppt_w</p:attrName>
                                        </p:attrNameLst>
                                      </p:cBhvr>
                                      <p:tavLst>
                                        <p:tav tm="0">
                                          <p:val>
                                            <p:fltVal val="0"/>
                                          </p:val>
                                        </p:tav>
                                        <p:tav tm="100000">
                                          <p:val>
                                            <p:strVal val="#ppt_w"/>
                                          </p:val>
                                        </p:tav>
                                      </p:tavLst>
                                    </p:anim>
                                    <p:anim calcmode="lin" valueType="num">
                                      <p:cBhvr>
                                        <p:cTn id="63" dur="500" fill="hold"/>
                                        <p:tgtEl>
                                          <p:spTgt spid="2"/>
                                        </p:tgtEl>
                                        <p:attrNameLst>
                                          <p:attrName>ppt_h</p:attrName>
                                        </p:attrNameLst>
                                      </p:cBhvr>
                                      <p:tavLst>
                                        <p:tav tm="0">
                                          <p:val>
                                            <p:fltVal val="0"/>
                                          </p:val>
                                        </p:tav>
                                        <p:tav tm="100000">
                                          <p:val>
                                            <p:strVal val="#ppt_h"/>
                                          </p:val>
                                        </p:tav>
                                      </p:tavLst>
                                    </p:anim>
                                    <p:animEffect transition="in" filter="fade">
                                      <p:cBhvr>
                                        <p:cTn id="64" dur="500"/>
                                        <p:tgtEl>
                                          <p:spTgt spid="2"/>
                                        </p:tgtEl>
                                      </p:cBhvr>
                                    </p:animEffect>
                                  </p:childTnLst>
                                </p:cTn>
                              </p:par>
                            </p:childTnLst>
                          </p:cTn>
                        </p:par>
                        <p:par>
                          <p:cTn id="65" fill="hold">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6500"/>
                            </p:stCondLst>
                            <p:childTnLst>
                              <p:par>
                                <p:cTn id="70" presetID="23" presetClass="entr" presetSubtype="16" fill="hold" grpId="0" nodeType="after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p:cTn id="72" dur="500" fill="hold"/>
                                        <p:tgtEl>
                                          <p:spTgt spid="5"/>
                                        </p:tgtEl>
                                        <p:attrNameLst>
                                          <p:attrName>ppt_w</p:attrName>
                                        </p:attrNameLst>
                                      </p:cBhvr>
                                      <p:tavLst>
                                        <p:tav tm="0">
                                          <p:val>
                                            <p:fltVal val="0"/>
                                          </p:val>
                                        </p:tav>
                                        <p:tav tm="100000">
                                          <p:val>
                                            <p:strVal val="#ppt_w"/>
                                          </p:val>
                                        </p:tav>
                                      </p:tavLst>
                                    </p:anim>
                                    <p:anim calcmode="lin" valueType="num">
                                      <p:cBhvr>
                                        <p:cTn id="73" dur="500" fill="hold"/>
                                        <p:tgtEl>
                                          <p:spTgt spid="5"/>
                                        </p:tgtEl>
                                        <p:attrNameLst>
                                          <p:attrName>ppt_h</p:attrName>
                                        </p:attrNameLst>
                                      </p:cBhvr>
                                      <p:tavLst>
                                        <p:tav tm="0">
                                          <p:val>
                                            <p:fltVal val="0"/>
                                          </p:val>
                                        </p:tav>
                                        <p:tav tm="100000">
                                          <p:val>
                                            <p:strVal val="#ppt_h"/>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wipe(left)">
                                      <p:cBhvr>
                                        <p:cTn id="7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bldLvl="0" animBg="1"/>
      <p:bldP spid="24" grpId="0" bldLvl="0" animBg="1"/>
      <p:bldP spid="26" grpId="0" bldLvl="0" animBg="1"/>
      <p:bldP spid="28" grpId="0"/>
      <p:bldP spid="29" grpId="0"/>
      <p:bldP spid="35" grpId="0" bldLvl="0" animBg="1"/>
      <p:bldP spid="36" grpId="0" bldLvl="0" animBg="1"/>
      <p:bldP spid="37" grpId="0" bldLvl="0" animBg="1"/>
      <p:bldP spid="39" grpId="0"/>
      <p:bldP spid="11" grpId="0"/>
      <p:bldP spid="12" grpId="0" bldLvl="0" animBg="1"/>
      <p:bldP spid="22" grpId="0" bldLvl="0" animBg="1"/>
      <p:bldP spid="5" grpId="0" bldLvl="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076645" y="733425"/>
            <a:ext cx="10114915" cy="866140"/>
          </a:xfrm>
        </p:spPr>
        <p:txBody>
          <a:bodyPr/>
          <a:lstStyle/>
          <a:p>
            <a:pPr algn="ctr">
              <a:lnSpc>
                <a:spcPct val="150000"/>
              </a:lnSpc>
            </a:pPr>
            <a:r>
              <a:rPr lang="zh-CN" altLang="en-US" sz="2800" b="1" dirty="0">
                <a:solidFill>
                  <a:srgbClr val="1B2F47"/>
                </a:solidFill>
                <a:latin typeface="微软雅黑" panose="020B0503020204020204" pitchFamily="34" charset="-122"/>
                <a:ea typeface="微软雅黑" panose="020B0503020204020204" pitchFamily="34" charset="-122"/>
                <a:cs typeface="黑体" panose="02010609060101010101" pitchFamily="49" charset="-122"/>
                <a:sym typeface="+mn-ea"/>
              </a:rPr>
              <a:t>一、接收客户订单</a:t>
            </a:r>
          </a:p>
        </p:txBody>
      </p:sp>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0" y="1435739"/>
            <a:ext cx="3916680" cy="429895"/>
          </a:xfrm>
          <a:prstGeom prst="rect">
            <a:avLst/>
          </a:prstGeom>
          <a:solidFill>
            <a:schemeClr val="bg2"/>
          </a:solidFill>
        </p:spPr>
        <p:txBody>
          <a:bodyPr wrap="square" rtlCol="0">
            <a:spAutoFit/>
          </a:bodyPr>
          <a:lstStyle/>
          <a:p>
            <a:r>
              <a:rPr lang="zh-CN" altLang="en-US" sz="2200" b="1" dirty="0">
                <a:solidFill>
                  <a:srgbClr val="DB5558"/>
                </a:solidFill>
                <a:latin typeface="微软雅黑" panose="020B0503020204020204" pitchFamily="34" charset="-122"/>
                <a:ea typeface="微软雅黑" panose="020B0503020204020204" pitchFamily="34" charset="-122"/>
              </a:rPr>
              <a:t>  </a:t>
            </a:r>
            <a:r>
              <a:rPr lang="en-US" altLang="zh-CN" sz="2200" b="1" dirty="0">
                <a:solidFill>
                  <a:srgbClr val="DB5558"/>
                </a:solidFill>
                <a:latin typeface="微软雅黑" panose="020B0503020204020204" pitchFamily="34" charset="-122"/>
                <a:ea typeface="微软雅黑" panose="020B0503020204020204" pitchFamily="34" charset="-122"/>
              </a:rPr>
              <a:t>1.</a:t>
            </a:r>
            <a:r>
              <a:rPr lang="zh-CN" altLang="en-US" sz="2200" b="1" dirty="0">
                <a:solidFill>
                  <a:srgbClr val="DB5558"/>
                </a:solidFill>
                <a:latin typeface="微软雅黑" panose="020B0503020204020204" pitchFamily="34" charset="-122"/>
                <a:ea typeface="微软雅黑" panose="020B0503020204020204" pitchFamily="34" charset="-122"/>
              </a:rPr>
              <a:t>接收订货</a:t>
            </a:r>
          </a:p>
        </p:txBody>
      </p:sp>
      <p:sp>
        <p:nvSpPr>
          <p:cNvPr id="4" name="文本框 3"/>
          <p:cNvSpPr txBox="1"/>
          <p:nvPr/>
        </p:nvSpPr>
        <p:spPr>
          <a:xfrm>
            <a:off x="1003300" y="2374265"/>
            <a:ext cx="9136380" cy="2306955"/>
          </a:xfrm>
          <a:prstGeom prst="rect">
            <a:avLst/>
          </a:prstGeom>
          <a:noFill/>
        </p:spPr>
        <p:txBody>
          <a:bodyPr wrap="square" rtlCol="0" anchor="t">
            <a:spAutoFit/>
          </a:bodyPr>
          <a:lstStyle/>
          <a:p>
            <a:pPr indent="528955" algn="just" fontAlgn="auto">
              <a:lnSpc>
                <a:spcPct val="180000"/>
              </a:lnSpc>
              <a:buNone/>
            </a:pPr>
            <a:r>
              <a:rPr lang="zh-CN" altLang="en-US" sz="2000" dirty="0">
                <a:latin typeface="微软雅黑" panose="020B0503020204020204" pitchFamily="34" charset="-122"/>
                <a:ea typeface="微软雅黑" panose="020B0503020204020204" pitchFamily="34" charset="-122"/>
                <a:sym typeface="+mn-ea"/>
              </a:rPr>
              <a:t>客户通过传统订货方式或者电子订货方式发出订货请求。传统订货有业务员跑单接单、厂商补货、厂商巡视隔日送货、电话口头订货、传真订货、邮寄订单、客户自行取货等多种形式，但随着信息技术的发展，基于互联网的电子订货系统逐渐取代了传统订货方式。</a:t>
            </a:r>
          </a:p>
        </p:txBody>
      </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21" y="30931"/>
            <a:ext cx="413439" cy="370436"/>
          </a:xfrm>
          <a:prstGeom prst="rect">
            <a:avLst/>
          </a:prstGeom>
        </p:spPr>
      </p:pic>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6645" y="733425"/>
            <a:ext cx="10114915" cy="866140"/>
          </a:xfrm>
        </p:spPr>
        <p:txBody>
          <a:bodyPr>
            <a:noAutofit/>
          </a:bodyPr>
          <a:lstStyle/>
          <a:p>
            <a:pPr algn="ctr">
              <a:lnSpc>
                <a:spcPct val="150000"/>
              </a:lnSpc>
            </a:pPr>
            <a:r>
              <a:rPr lang="et-EE" altLang="zh-CN" sz="3600" b="1">
                <a:solidFill>
                  <a:srgbClr val="1B2F47"/>
                </a:solidFill>
                <a:latin typeface="Times New Roman" panose="02020603050405020304" charset="0"/>
                <a:ea typeface="微软雅黑" panose="020B0503020204020204" pitchFamily="34" charset="-122"/>
                <a:cs typeface="Times New Roman" panose="02020603050405020304" charset="0"/>
                <a:sym typeface="+mn-ea"/>
              </a:rPr>
              <a:t>I. Receiving customer orders</a:t>
            </a:r>
            <a:endParaRPr lang="et-EE" altLang="zh-CN" sz="3600" b="1" dirty="0">
              <a:solidFill>
                <a:srgbClr val="1B2F47"/>
              </a:solidFill>
              <a:latin typeface="Times New Roman" panose="02020603050405020304" charset="0"/>
              <a:ea typeface="微软雅黑" panose="020B0503020204020204" pitchFamily="34" charset="-122"/>
              <a:cs typeface="Times New Roman" panose="02020603050405020304" charset="0"/>
              <a:sym typeface="+mn-ea"/>
            </a:endParaRPr>
          </a:p>
        </p:txBody>
      </p:sp>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0" y="1435739"/>
            <a:ext cx="3916680" cy="429895"/>
          </a:xfrm>
          <a:prstGeom prst="rect">
            <a:avLst/>
          </a:prstGeom>
          <a:solidFill>
            <a:schemeClr val="bg2"/>
          </a:solidFill>
        </p:spPr>
        <p:txBody>
          <a:bodyPr wrap="square" rtlCol="0">
            <a:normAutofit/>
          </a:bodyPr>
          <a:lstStyle/>
          <a:p>
            <a:r>
              <a:rPr lang="zh-CN" altLang="en-US" sz="2200" b="1">
                <a:solidFill>
                  <a:srgbClr val="DB5558"/>
                </a:solidFill>
                <a:latin typeface="Times New Roman" panose="02020603050405020304" charset="0"/>
                <a:ea typeface="微软雅黑" panose="020B0503020204020204" pitchFamily="34" charset="-122"/>
                <a:cs typeface="Times New Roman" panose="02020603050405020304" charset="0"/>
              </a:rPr>
              <a:t>  </a:t>
            </a:r>
            <a:r>
              <a:rPr lang="en-US" altLang="zh-CN" sz="2200" b="1">
                <a:solidFill>
                  <a:srgbClr val="DB5558"/>
                </a:solidFill>
                <a:latin typeface="Times New Roman" panose="02020603050405020304" charset="0"/>
                <a:ea typeface="微软雅黑" panose="020B0503020204020204" pitchFamily="34" charset="-122"/>
                <a:cs typeface="Times New Roman" panose="02020603050405020304" charset="0"/>
              </a:rPr>
              <a:t>1. Receiving orders</a:t>
            </a:r>
            <a:endParaRPr lang="zh-CN" altLang="en-US" sz="2200" b="1" dirty="0">
              <a:solidFill>
                <a:srgbClr val="DB5558"/>
              </a:solidFill>
              <a:latin typeface="Times New Roman" panose="02020603050405020304" charset="0"/>
              <a:ea typeface="微软雅黑" panose="020B0503020204020204" pitchFamily="34" charset="-122"/>
              <a:cs typeface="Times New Roman" panose="02020603050405020304" charset="0"/>
            </a:endParaRPr>
          </a:p>
        </p:txBody>
      </p:sp>
      <p:sp>
        <p:nvSpPr>
          <p:cNvPr id="4" name="文本框 3"/>
          <p:cNvSpPr txBox="1"/>
          <p:nvPr/>
        </p:nvSpPr>
        <p:spPr>
          <a:xfrm>
            <a:off x="1003300" y="2374265"/>
            <a:ext cx="9136380" cy="2306955"/>
          </a:xfrm>
          <a:prstGeom prst="rect">
            <a:avLst/>
          </a:prstGeom>
          <a:noFill/>
        </p:spPr>
        <p:txBody>
          <a:bodyPr wrap="square" rtlCol="0" anchor="t">
            <a:noAutofit/>
          </a:bodyPr>
          <a:lstStyle/>
          <a:p>
            <a:pPr indent="528955" algn="just" fontAlgn="auto">
              <a:lnSpc>
                <a:spcPct val="180000"/>
              </a:lnSpc>
              <a:buNone/>
            </a:pPr>
            <a:r>
              <a:rPr lang="en-US" altLang="zh-CN" sz="1425" dirty="0">
                <a:latin typeface="Times New Roman" panose="02020603050405020304" charset="0"/>
                <a:ea typeface="微软雅黑" panose="020B0503020204020204" pitchFamily="34" charset="-122"/>
                <a:cs typeface="Times New Roman" panose="02020603050405020304" charset="0"/>
                <a:sym typeface="+mn-ea"/>
              </a:rPr>
              <a:t>The customer places an order request through a traditional order method or an electronic order method. Traditional ordering has a salesman to run orders, manufacturers replenishment, manufacturers to inspect the next day delivery, telephone oral ordering, fax ordering, mail orders, customers pick up the goods and other forms, but with the development of information technology, the Internet-based electronic ordering system has gradually replaced the traditional ordering method.</a:t>
            </a: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21" y="30931"/>
            <a:ext cx="413439" cy="370436"/>
          </a:xfrm>
          <a:prstGeom prst="rect">
            <a:avLst/>
          </a:prstGeom>
        </p:spPr>
      </p:pic>
      <p:sp>
        <p:nvSpPr>
          <p:cNvPr id="6" name="文本框 5">
            <a:extLst>
              <a:ext uri="{FF2B5EF4-FFF2-40B4-BE49-F238E27FC236}">
                <a16:creationId xmlns:a16="http://schemas.microsoft.com/office/drawing/2014/main" id="{05A0F27B-9018-63E6-E02A-2DC23186716C}"/>
              </a:ext>
            </a:extLst>
          </p:cNvPr>
          <p:cNvSpPr txBox="1"/>
          <p:nvPr/>
        </p:nvSpPr>
        <p:spPr>
          <a:xfrm>
            <a:off x="928302" y="-23257"/>
            <a:ext cx="6094970" cy="369332"/>
          </a:xfrm>
          <a:prstGeom prst="rect">
            <a:avLst/>
          </a:prstGeom>
          <a:noFill/>
        </p:spPr>
        <p:txBody>
          <a:bodyPr wrap="square">
            <a:spAutoFit/>
          </a:bodyPr>
          <a:lstStyle/>
          <a:p>
            <a:pPr algn="l" defTabSz="914400">
              <a:defRPr/>
            </a:pPr>
            <a:r>
              <a:rPr lang="et-EE" altLang="zh-CN" sz="1800" b="1" spc="250" dirty="0">
                <a:solidFill>
                  <a:srgbClr val="FFFFFF"/>
                </a:solidFill>
                <a:latin typeface="Times New Roman" panose="02020603050405020304" charset="0"/>
                <a:ea typeface="黑体" panose="02010609060101010101" pitchFamily="49" charset="-122"/>
                <a:cs typeface="Times New Roman" panose="02020603050405020304" charset="0"/>
              </a:rPr>
              <a:t>Preparation of outbound</a:t>
            </a:r>
            <a:r>
              <a:rPr lang="en-US" altLang="et-EE" sz="1800" b="1" spc="250" dirty="0">
                <a:solidFill>
                  <a:srgbClr val="FFFFFF"/>
                </a:solidFill>
                <a:latin typeface="Times New Roman" panose="02020603050405020304" charset="0"/>
                <a:ea typeface="黑体" panose="02010609060101010101" pitchFamily="49" charset="-122"/>
                <a:cs typeface="Times New Roman" panose="02020603050405020304" charset="0"/>
              </a:rPr>
              <a:t> </a:t>
            </a:r>
            <a:r>
              <a:rPr lang="et-EE" altLang="zh-CN" sz="1800" b="1" spc="250" dirty="0">
                <a:solidFill>
                  <a:srgbClr val="FFFFFF"/>
                </a:solidFill>
                <a:latin typeface="Times New Roman" panose="02020603050405020304" charset="0"/>
                <a:ea typeface="黑体" panose="02010609060101010101" pitchFamily="49" charset="-122"/>
                <a:cs typeface="Times New Roman" panose="02020603050405020304" charset="0"/>
              </a:rPr>
              <a:t>operations</a:t>
            </a:r>
            <a:endParaRPr lang="zh-CN" altLang="en-US" sz="1800" b="1" spc="250" dirty="0">
              <a:solidFill>
                <a:srgbClr val="FFFFFF"/>
              </a:solidFill>
              <a:latin typeface="Times New Roman" panose="02020603050405020304" charset="0"/>
              <a:ea typeface="黑体" panose="02010609060101010101" pitchFamily="49" charset="-122"/>
              <a:cs typeface="Times New Roman" panose="02020603050405020304" charset="0"/>
            </a:endParaRP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0" y="670564"/>
            <a:ext cx="3916680" cy="429895"/>
          </a:xfrm>
          <a:prstGeom prst="rect">
            <a:avLst/>
          </a:prstGeom>
          <a:solidFill>
            <a:schemeClr val="bg2"/>
          </a:solidFill>
        </p:spPr>
        <p:txBody>
          <a:bodyPr wrap="square" rtlCol="0">
            <a:spAutoFit/>
          </a:bodyPr>
          <a:lstStyle/>
          <a:p>
            <a:r>
              <a:rPr lang="zh-CN" altLang="en-US" sz="2200" b="1" dirty="0">
                <a:solidFill>
                  <a:srgbClr val="DB5558"/>
                </a:solidFill>
                <a:latin typeface="微软雅黑" panose="020B0503020204020204" pitchFamily="34" charset="-122"/>
                <a:ea typeface="微软雅黑" panose="020B0503020204020204" pitchFamily="34" charset="-122"/>
              </a:rPr>
              <a:t>  2.出库通知单</a:t>
            </a:r>
          </a:p>
        </p:txBody>
      </p:sp>
      <p:graphicFrame>
        <p:nvGraphicFramePr>
          <p:cNvPr id="2" name="表格 1"/>
          <p:cNvGraphicFramePr/>
          <p:nvPr>
            <p:custDataLst>
              <p:tags r:id="rId1"/>
            </p:custDataLst>
          </p:nvPr>
        </p:nvGraphicFramePr>
        <p:xfrm>
          <a:off x="879475" y="1357630"/>
          <a:ext cx="10661015" cy="4460875"/>
        </p:xfrm>
        <a:graphic>
          <a:graphicData uri="http://schemas.openxmlformats.org/drawingml/2006/table">
            <a:tbl>
              <a:tblPr/>
              <a:tblGrid>
                <a:gridCol w="663575">
                  <a:extLst>
                    <a:ext uri="{9D8B030D-6E8A-4147-A177-3AD203B41FA5}">
                      <a16:colId xmlns:a16="http://schemas.microsoft.com/office/drawing/2014/main" val="20000"/>
                    </a:ext>
                  </a:extLst>
                </a:gridCol>
                <a:gridCol w="2098675">
                  <a:extLst>
                    <a:ext uri="{9D8B030D-6E8A-4147-A177-3AD203B41FA5}">
                      <a16:colId xmlns:a16="http://schemas.microsoft.com/office/drawing/2014/main" val="20001"/>
                    </a:ext>
                  </a:extLst>
                </a:gridCol>
                <a:gridCol w="1322070">
                  <a:extLst>
                    <a:ext uri="{9D8B030D-6E8A-4147-A177-3AD203B41FA5}">
                      <a16:colId xmlns:a16="http://schemas.microsoft.com/office/drawing/2014/main" val="20002"/>
                    </a:ext>
                  </a:extLst>
                </a:gridCol>
                <a:gridCol w="1381760">
                  <a:extLst>
                    <a:ext uri="{9D8B030D-6E8A-4147-A177-3AD203B41FA5}">
                      <a16:colId xmlns:a16="http://schemas.microsoft.com/office/drawing/2014/main" val="20003"/>
                    </a:ext>
                  </a:extLst>
                </a:gridCol>
                <a:gridCol w="1894840">
                  <a:extLst>
                    <a:ext uri="{9D8B030D-6E8A-4147-A177-3AD203B41FA5}">
                      <a16:colId xmlns:a16="http://schemas.microsoft.com/office/drawing/2014/main" val="20004"/>
                    </a:ext>
                  </a:extLst>
                </a:gridCol>
                <a:gridCol w="1181100">
                  <a:extLst>
                    <a:ext uri="{9D8B030D-6E8A-4147-A177-3AD203B41FA5}">
                      <a16:colId xmlns:a16="http://schemas.microsoft.com/office/drawing/2014/main" val="20005"/>
                    </a:ext>
                  </a:extLst>
                </a:gridCol>
                <a:gridCol w="1181735">
                  <a:extLst>
                    <a:ext uri="{9D8B030D-6E8A-4147-A177-3AD203B41FA5}">
                      <a16:colId xmlns:a16="http://schemas.microsoft.com/office/drawing/2014/main" val="20006"/>
                    </a:ext>
                  </a:extLst>
                </a:gridCol>
                <a:gridCol w="937260">
                  <a:extLst>
                    <a:ext uri="{9D8B030D-6E8A-4147-A177-3AD203B41FA5}">
                      <a16:colId xmlns:a16="http://schemas.microsoft.com/office/drawing/2014/main" val="20007"/>
                    </a:ext>
                  </a:extLst>
                </a:gridCol>
              </a:tblGrid>
              <a:tr h="391795">
                <a:tc gridSpan="8">
                  <a:txBody>
                    <a:bodyPr/>
                    <a:lstStyle/>
                    <a:p>
                      <a:pPr marL="59055" indent="279400" algn="ctr">
                        <a:spcBef>
                          <a:spcPct val="0"/>
                        </a:spcBef>
                        <a:spcAft>
                          <a:spcPct val="0"/>
                        </a:spcAft>
                      </a:pPr>
                      <a:r>
                        <a:rPr lang="zh-CN" sz="1400">
                          <a:latin typeface="Times New Roman" panose="02020603050405020304"/>
                          <a:ea typeface="仿宋" panose="02010609060101010101" charset="-122"/>
                        </a:rPr>
                        <a:t>表</a:t>
                      </a:r>
                      <a:r>
                        <a:rPr lang="en-US" altLang="zh-CN" sz="1400">
                          <a:latin typeface="Times New Roman" panose="02020603050405020304"/>
                          <a:ea typeface="Times New Roman" panose="02020603050405020304"/>
                        </a:rPr>
                        <a:t>3</a:t>
                      </a:r>
                      <a:r>
                        <a:rPr lang="en-US" altLang="zh-CN" sz="1400">
                          <a:latin typeface="Times New Roman" panose="02020603050405020304"/>
                          <a:ea typeface="仿宋" panose="02010609060101010101" charset="-122"/>
                        </a:rPr>
                        <a:t>.1.1</a:t>
                      </a:r>
                      <a:r>
                        <a:rPr lang="en-US" altLang="zh-CN" sz="1400">
                          <a:latin typeface="Times New Roman" panose="02020603050405020304"/>
                          <a:ea typeface="Times New Roman" panose="02020603050405020304"/>
                        </a:rPr>
                        <a:t> </a:t>
                      </a:r>
                      <a:r>
                        <a:rPr lang="zh-CN" sz="1400">
                          <a:latin typeface="Times New Roman" panose="02020603050405020304"/>
                          <a:ea typeface="仿宋" panose="02010609060101010101" charset="-122"/>
                        </a:rPr>
                        <a:t>出库通知单</a:t>
                      </a:r>
                    </a:p>
                  </a:txBody>
                  <a:tcPr marL="9525" marR="9525" marT="9525" marB="0" anchor="ctr">
                    <a:lnL>
                      <a:noFill/>
                    </a:lnL>
                    <a:lnR>
                      <a:noFill/>
                    </a:lnR>
                    <a:lnT>
                      <a:noFill/>
                    </a:lnT>
                    <a:lnB w="12700" cap="flat" cmpd="sng">
                      <a:solidFill>
                        <a:srgbClr val="000000"/>
                      </a:solidFill>
                      <a:prstDash val="solid"/>
                      <a:headEnd type="none" w="med" len="med"/>
                      <a:tailEnd type="none" w="med" len="med"/>
                    </a:lnB>
                    <a:noFill/>
                  </a:tcPr>
                </a:tc>
                <a:tc hMerge="1">
                  <a:txBody>
                    <a:bodyPr/>
                    <a:lstStyle/>
                    <a:p>
                      <a:endParaRPr lang="zh-CN"/>
                    </a:p>
                  </a:txBody>
                  <a:tcPr>
                    <a:lnT>
                      <a:noFill/>
                    </a:lnT>
                    <a:lnB w="12700" cap="flat" cmpd="sng">
                      <a:solidFill>
                        <a:srgbClr val="000000"/>
                      </a:solidFill>
                      <a:prstDash val="solid"/>
                      <a:headEnd type="none" w="med" len="med"/>
                      <a:tailEnd type="none" w="med" len="med"/>
                    </a:lnB>
                  </a:tcPr>
                </a:tc>
                <a:tc hMerge="1">
                  <a:txBody>
                    <a:bodyPr/>
                    <a:lstStyle/>
                    <a:p>
                      <a:endParaRPr lang="zh-CN"/>
                    </a:p>
                  </a:txBody>
                  <a:tcPr>
                    <a:lnT>
                      <a:noFill/>
                    </a:lnT>
                    <a:lnB w="12700" cap="flat" cmpd="sng">
                      <a:solidFill>
                        <a:srgbClr val="000000"/>
                      </a:solidFill>
                      <a:prstDash val="solid"/>
                      <a:headEnd type="none" w="med" len="med"/>
                      <a:tailEnd type="none" w="med" len="med"/>
                    </a:lnB>
                  </a:tcPr>
                </a:tc>
                <a:tc hMerge="1">
                  <a:txBody>
                    <a:bodyPr/>
                    <a:lstStyle/>
                    <a:p>
                      <a:endParaRPr lang="zh-CN"/>
                    </a:p>
                  </a:txBody>
                  <a:tcPr>
                    <a:lnT>
                      <a:noFill/>
                    </a:lnT>
                    <a:lnB w="12700" cap="flat" cmpd="sng">
                      <a:solidFill>
                        <a:srgbClr val="000000"/>
                      </a:solidFill>
                      <a:prstDash val="solid"/>
                      <a:headEnd type="none" w="med" len="med"/>
                      <a:tailEnd type="none" w="med" len="med"/>
                    </a:lnB>
                  </a:tcPr>
                </a:tc>
                <a:tc hMerge="1">
                  <a:txBody>
                    <a:bodyPr/>
                    <a:lstStyle/>
                    <a:p>
                      <a:endParaRPr lang="zh-CN"/>
                    </a:p>
                  </a:txBody>
                  <a:tcPr>
                    <a:lnT>
                      <a:noFill/>
                    </a:lnT>
                    <a:lnB w="12700" cap="flat" cmpd="sng">
                      <a:solidFill>
                        <a:srgbClr val="000000"/>
                      </a:solidFill>
                      <a:prstDash val="solid"/>
                      <a:headEnd type="none" w="med" len="med"/>
                      <a:tailEnd type="none" w="med" len="med"/>
                    </a:lnB>
                  </a:tcPr>
                </a:tc>
                <a:tc hMerge="1">
                  <a:txBody>
                    <a:bodyPr/>
                    <a:lstStyle/>
                    <a:p>
                      <a:endParaRPr lang="zh-CN"/>
                    </a:p>
                  </a:txBody>
                  <a:tcPr>
                    <a:lnT>
                      <a:noFill/>
                    </a:lnT>
                    <a:lnB w="12700" cap="flat" cmpd="sng">
                      <a:solidFill>
                        <a:srgbClr val="000000"/>
                      </a:solidFill>
                      <a:prstDash val="solid"/>
                      <a:headEnd type="none" w="med" len="med"/>
                      <a:tailEnd type="none" w="med" len="med"/>
                    </a:lnB>
                  </a:tcPr>
                </a:tc>
                <a:tc hMerge="1">
                  <a:txBody>
                    <a:bodyPr/>
                    <a:lstStyle/>
                    <a:p>
                      <a:endParaRPr lang="zh-CN"/>
                    </a:p>
                  </a:txBody>
                  <a:tcPr>
                    <a:lnT>
                      <a:noFill/>
                    </a:lnT>
                    <a:lnB w="12700" cap="flat" cmpd="sng">
                      <a:solidFill>
                        <a:srgbClr val="000000"/>
                      </a:solidFill>
                      <a:prstDash val="solid"/>
                      <a:headEnd type="none" w="med" len="med"/>
                      <a:tailEnd type="none" w="med" len="med"/>
                    </a:lnB>
                  </a:tcPr>
                </a:tc>
                <a:tc hMerge="1">
                  <a:txBody>
                    <a:bodyPr/>
                    <a:lstStyle/>
                    <a:p>
                      <a:endParaRPr lang="zh-CN"/>
                    </a:p>
                  </a:txBody>
                  <a:tcPr>
                    <a:lnT>
                      <a:noFill/>
                    </a:lnT>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338455">
                <a:tc gridSpan="8">
                  <a:txBody>
                    <a:bodyPr/>
                    <a:lstStyle/>
                    <a:p>
                      <a:pPr marL="59055" indent="0" algn="just">
                        <a:spcBef>
                          <a:spcPct val="0"/>
                        </a:spcBef>
                        <a:spcAft>
                          <a:spcPct val="0"/>
                        </a:spcAft>
                      </a:pPr>
                      <a:r>
                        <a:rPr lang="zh-CN" sz="1200">
                          <a:latin typeface="Times New Roman" panose="02020603050405020304"/>
                          <a:ea typeface="仿宋" panose="02010609060101010101" charset="-122"/>
                        </a:rPr>
                        <a:t>仓库名称：</a:t>
                      </a:r>
                      <a:r>
                        <a:rPr lang="zh-CN" altLang="en-US" sz="1200">
                          <a:latin typeface="Times New Roman" panose="02020603050405020304"/>
                          <a:ea typeface="仿宋" panose="02010609060101010101" charset="-122"/>
                        </a:rPr>
                        <a:t> </a:t>
                      </a:r>
                      <a:r>
                        <a:rPr lang="zh-CN" sz="1200">
                          <a:latin typeface="Times New Roman" panose="02020603050405020304"/>
                          <a:ea typeface="仿宋" panose="02010609060101010101" charset="-122"/>
                        </a:rPr>
                        <a:t>烟台国际物流港</a:t>
                      </a:r>
                      <a:r>
                        <a:rPr lang="en-US" altLang="zh-CN" sz="1200">
                          <a:latin typeface="Times New Roman" panose="02020603050405020304"/>
                          <a:ea typeface="Times New Roman" panose="02020603050405020304"/>
                        </a:rPr>
                        <a:t>1</a:t>
                      </a:r>
                      <a:r>
                        <a:rPr lang="zh-CN" sz="1200">
                          <a:latin typeface="Times New Roman" panose="02020603050405020304"/>
                          <a:ea typeface="仿宋" panose="02010609060101010101" charset="-122"/>
                        </a:rPr>
                        <a:t>号 </a:t>
                      </a:r>
                      <a:r>
                        <a:rPr lang="zh-CN" altLang="en-US" sz="1200">
                          <a:latin typeface="Times New Roman" panose="02020603050405020304"/>
                          <a:ea typeface="Times New Roman" panose="02020603050405020304"/>
                        </a:rPr>
                        <a:t>                   </a:t>
                      </a:r>
                      <a:r>
                        <a:rPr lang="zh-CN" sz="1200">
                          <a:latin typeface="Times New Roman" panose="02020603050405020304"/>
                          <a:ea typeface="仿宋" panose="02010609060101010101" charset="-122"/>
                        </a:rPr>
                        <a:t>时间： </a:t>
                      </a:r>
                      <a:r>
                        <a:rPr lang="en-US" altLang="zh-CN" sz="1200">
                          <a:latin typeface="Times New Roman" panose="02020603050405020304"/>
                          <a:ea typeface="Times New Roman" panose="02020603050405020304"/>
                        </a:rPr>
                        <a:t>20</a:t>
                      </a:r>
                      <a:r>
                        <a:rPr lang="en-US" altLang="zh-CN" sz="1200">
                          <a:latin typeface="Times New Roman" panose="02020603050405020304"/>
                          <a:ea typeface="仿宋" panose="02010609060101010101" charset="-122"/>
                        </a:rPr>
                        <a:t>24</a:t>
                      </a:r>
                      <a:r>
                        <a:rPr lang="zh-CN" sz="1200">
                          <a:latin typeface="Times New Roman" panose="02020603050405020304"/>
                          <a:ea typeface="仿宋" panose="02010609060101010101" charset="-122"/>
                        </a:rPr>
                        <a:t>年</a:t>
                      </a:r>
                      <a:r>
                        <a:rPr lang="en-US" altLang="zh-CN" sz="1200">
                          <a:latin typeface="Times New Roman" panose="02020603050405020304"/>
                          <a:ea typeface="Times New Roman" panose="02020603050405020304"/>
                        </a:rPr>
                        <a:t>8</a:t>
                      </a:r>
                      <a:r>
                        <a:rPr lang="zh-CN" sz="1200">
                          <a:latin typeface="Times New Roman" panose="02020603050405020304"/>
                          <a:ea typeface="仿宋" panose="02010609060101010101" charset="-122"/>
                        </a:rPr>
                        <a:t>月</a:t>
                      </a:r>
                      <a:r>
                        <a:rPr lang="en-US" altLang="zh-CN" sz="1200">
                          <a:latin typeface="Times New Roman" panose="02020603050405020304"/>
                          <a:ea typeface="Times New Roman" panose="02020603050405020304"/>
                        </a:rPr>
                        <a:t>10</a:t>
                      </a:r>
                      <a:r>
                        <a:rPr lang="zh-CN" sz="1200">
                          <a:latin typeface="Times New Roman" panose="02020603050405020304"/>
                          <a:ea typeface="仿宋" panose="02010609060101010101" charset="-122"/>
                        </a:rPr>
                        <a:t>日</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01"/>
                  </a:ext>
                </a:extLst>
              </a:tr>
              <a:tr h="337820">
                <a:tc gridSpan="4">
                  <a:txBody>
                    <a:bodyPr/>
                    <a:lstStyle/>
                    <a:p>
                      <a:pPr marL="59055" indent="0" algn="ctr">
                        <a:spcBef>
                          <a:spcPct val="0"/>
                        </a:spcBef>
                        <a:spcAft>
                          <a:spcPct val="0"/>
                        </a:spcAft>
                      </a:pPr>
                      <a:r>
                        <a:rPr lang="zh-CN" sz="1200">
                          <a:latin typeface="Times New Roman" panose="02020603050405020304"/>
                          <a:ea typeface="仿宋" panose="02010609060101010101" charset="-122"/>
                        </a:rPr>
                        <a:t>采购订单号</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lstStyle/>
                    <a:p>
                      <a:pPr marL="59055" indent="0" algn="ctr">
                        <a:spcBef>
                          <a:spcPct val="0"/>
                        </a:spcBef>
                        <a:spcAft>
                          <a:spcPct val="0"/>
                        </a:spcAft>
                      </a:pPr>
                      <a:r>
                        <a:rPr lang="en-US" altLang="zh-CN" sz="1200">
                          <a:latin typeface="Times New Roman" panose="02020603050405020304"/>
                          <a:ea typeface="Times New Roman" panose="02020603050405020304"/>
                        </a:rPr>
                        <a:t>20</a:t>
                      </a:r>
                      <a:r>
                        <a:rPr lang="en-US" altLang="zh-CN" sz="1200">
                          <a:latin typeface="Times New Roman" panose="02020603050405020304"/>
                          <a:ea typeface="仿宋" panose="02010609060101010101" charset="-122"/>
                        </a:rPr>
                        <a:t>24</a:t>
                      </a:r>
                      <a:r>
                        <a:rPr lang="en-US" altLang="zh-CN" sz="1200">
                          <a:latin typeface="Times New Roman" panose="02020603050405020304"/>
                          <a:ea typeface="Times New Roman" panose="02020603050405020304"/>
                        </a:rPr>
                        <a:t>08100010</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02"/>
                  </a:ext>
                </a:extLst>
              </a:tr>
              <a:tr h="338455">
                <a:tc gridSpan="2">
                  <a:txBody>
                    <a:bodyPr/>
                    <a:lstStyle/>
                    <a:p>
                      <a:pPr marL="59055" indent="0" algn="ctr">
                        <a:spcBef>
                          <a:spcPct val="0"/>
                        </a:spcBef>
                        <a:spcAft>
                          <a:spcPct val="0"/>
                        </a:spcAft>
                      </a:pPr>
                      <a:r>
                        <a:rPr lang="zh-CN" sz="1200">
                          <a:latin typeface="Times New Roman" panose="02020603050405020304"/>
                          <a:ea typeface="仿宋" panose="02010609060101010101" charset="-122"/>
                        </a:rPr>
                        <a:t>客户指令号</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p>
                      <a:pPr marL="59055" indent="0" algn="ctr">
                        <a:spcBef>
                          <a:spcPct val="0"/>
                        </a:spcBef>
                        <a:spcAft>
                          <a:spcPct val="0"/>
                        </a:spcAft>
                      </a:pPr>
                      <a:r>
                        <a:rPr lang="en-US" altLang="zh-CN" sz="1200">
                          <a:latin typeface="Times New Roman" panose="02020603050405020304"/>
                          <a:ea typeface="Times New Roman" panose="02020603050405020304"/>
                        </a:rPr>
                        <a:t>20</a:t>
                      </a:r>
                      <a:r>
                        <a:rPr lang="en-US" altLang="zh-CN" sz="1200">
                          <a:latin typeface="Times New Roman" panose="02020603050405020304"/>
                          <a:ea typeface="仿宋" panose="02010609060101010101" charset="-122"/>
                        </a:rPr>
                        <a:t>24</a:t>
                      </a:r>
                      <a:r>
                        <a:rPr lang="en-US" altLang="zh-CN" sz="1200">
                          <a:latin typeface="Times New Roman" panose="02020603050405020304"/>
                          <a:ea typeface="Times New Roman" panose="02020603050405020304"/>
                        </a:rPr>
                        <a:t>0</a:t>
                      </a:r>
                      <a:r>
                        <a:rPr lang="en-US" altLang="zh-CN" sz="1200">
                          <a:latin typeface="Times New Roman" panose="02020603050405020304"/>
                          <a:ea typeface="仿宋" panose="02010609060101010101" charset="-122"/>
                        </a:rPr>
                        <a:t>8</a:t>
                      </a:r>
                      <a:r>
                        <a:rPr lang="en-US" altLang="zh-CN" sz="1200">
                          <a:latin typeface="Times New Roman" panose="02020603050405020304"/>
                          <a:ea typeface="Times New Roman" panose="02020603050405020304"/>
                        </a:rPr>
                        <a:t>10010</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p>
                      <a:pPr marL="59055" indent="0" algn="ctr">
                        <a:spcBef>
                          <a:spcPct val="0"/>
                        </a:spcBef>
                        <a:spcAft>
                          <a:spcPct val="0"/>
                        </a:spcAft>
                      </a:pPr>
                      <a:r>
                        <a:rPr lang="zh-CN" sz="1200">
                          <a:latin typeface="Times New Roman" panose="02020603050405020304"/>
                          <a:ea typeface="仿宋" panose="02010609060101010101" charset="-122"/>
                        </a:rPr>
                        <a:t>订单来源</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p>
                      <a:pPr marL="59055" indent="0" algn="ctr">
                        <a:spcBef>
                          <a:spcPct val="0"/>
                        </a:spcBef>
                        <a:spcAft>
                          <a:spcPct val="0"/>
                        </a:spcAft>
                      </a:pPr>
                      <a:r>
                        <a:rPr lang="zh-CN" sz="1200">
                          <a:latin typeface="Times New Roman" panose="02020603050405020304"/>
                          <a:ea typeface="仿宋" panose="02010609060101010101" charset="-122"/>
                        </a:rPr>
                        <a:t>系统导入</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03"/>
                  </a:ext>
                </a:extLst>
              </a:tr>
              <a:tr h="348615">
                <a:tc gridSpan="2">
                  <a:txBody>
                    <a:bodyPr/>
                    <a:lstStyle/>
                    <a:p>
                      <a:pPr marL="59055" indent="0" algn="ctr">
                        <a:spcBef>
                          <a:spcPct val="0"/>
                        </a:spcBef>
                        <a:spcAft>
                          <a:spcPct val="0"/>
                        </a:spcAft>
                      </a:pPr>
                      <a:r>
                        <a:rPr lang="zh-CN" sz="1200">
                          <a:latin typeface="Times New Roman" panose="02020603050405020304"/>
                          <a:ea typeface="仿宋" panose="02010609060101010101" charset="-122"/>
                        </a:rPr>
                        <a:t>客户名称</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p>
                      <a:pPr marL="59055" indent="0" algn="ctr">
                        <a:spcBef>
                          <a:spcPct val="0"/>
                        </a:spcBef>
                        <a:spcAft>
                          <a:spcPct val="0"/>
                        </a:spcAft>
                      </a:pPr>
                      <a:r>
                        <a:rPr lang="zh-CN" sz="1200">
                          <a:latin typeface="Times New Roman" panose="02020603050405020304"/>
                          <a:ea typeface="仿宋" panose="02010609060101010101" charset="-122"/>
                        </a:rPr>
                        <a:t>东岳汽车配件有限公司</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p>
                      <a:pPr marL="59055" indent="0" algn="ctr">
                        <a:spcBef>
                          <a:spcPct val="0"/>
                        </a:spcBef>
                        <a:spcAft>
                          <a:spcPct val="0"/>
                        </a:spcAft>
                      </a:pPr>
                      <a:r>
                        <a:rPr lang="zh-CN" sz="1200">
                          <a:latin typeface="Times New Roman" panose="02020603050405020304"/>
                          <a:ea typeface="仿宋" panose="02010609060101010101" charset="-122"/>
                        </a:rPr>
                        <a:t>质</a:t>
                      </a:r>
                      <a:r>
                        <a:rPr lang="zh-CN" altLang="en-US" sz="1200">
                          <a:latin typeface="Times New Roman" panose="02020603050405020304"/>
                          <a:ea typeface="仿宋" panose="02010609060101010101" charset="-122"/>
                        </a:rPr>
                        <a:t> </a:t>
                      </a:r>
                      <a:r>
                        <a:rPr lang="zh-CN" sz="1200">
                          <a:latin typeface="Times New Roman" panose="02020603050405020304"/>
                          <a:ea typeface="仿宋" panose="02010609060101010101" charset="-122"/>
                        </a:rPr>
                        <a:t>量</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p>
                      <a:pPr marL="59055" indent="0" algn="ctr">
                        <a:spcBef>
                          <a:spcPct val="0"/>
                        </a:spcBef>
                        <a:spcAft>
                          <a:spcPct val="0"/>
                        </a:spcAft>
                      </a:pPr>
                      <a:r>
                        <a:rPr lang="zh-CN" sz="1200">
                          <a:latin typeface="Times New Roman" panose="02020603050405020304"/>
                          <a:ea typeface="仿宋" panose="02010609060101010101" charset="-122"/>
                        </a:rPr>
                        <a:t>正品</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04"/>
                  </a:ext>
                </a:extLst>
              </a:tr>
              <a:tr h="338455">
                <a:tc gridSpan="2">
                  <a:txBody>
                    <a:bodyPr/>
                    <a:lstStyle/>
                    <a:p>
                      <a:pPr marL="59055" indent="0" algn="ctr">
                        <a:spcBef>
                          <a:spcPct val="0"/>
                        </a:spcBef>
                        <a:spcAft>
                          <a:spcPct val="0"/>
                        </a:spcAft>
                      </a:pPr>
                      <a:r>
                        <a:rPr lang="zh-CN" sz="1200">
                          <a:latin typeface="Times New Roman" panose="02020603050405020304"/>
                          <a:ea typeface="仿宋" panose="02010609060101010101" charset="-122"/>
                        </a:rPr>
                        <a:t>出库方式</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p>
                      <a:pPr marL="59055" indent="0" algn="ctr">
                        <a:spcBef>
                          <a:spcPct val="0"/>
                        </a:spcBef>
                        <a:spcAft>
                          <a:spcPct val="0"/>
                        </a:spcAft>
                      </a:pPr>
                      <a:r>
                        <a:rPr lang="zh-CN" sz="1200">
                          <a:latin typeface="Times New Roman" panose="02020603050405020304"/>
                          <a:ea typeface="仿宋" panose="02010609060101010101" charset="-122"/>
                        </a:rPr>
                        <a:t>自提</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p>
                      <a:pPr marL="59055" indent="0" algn="ctr">
                        <a:spcBef>
                          <a:spcPct val="0"/>
                        </a:spcBef>
                        <a:spcAft>
                          <a:spcPct val="0"/>
                        </a:spcAft>
                      </a:pPr>
                      <a:r>
                        <a:rPr lang="zh-CN" sz="1200">
                          <a:latin typeface="Times New Roman" panose="02020603050405020304"/>
                          <a:ea typeface="仿宋" panose="02010609060101010101" charset="-122"/>
                        </a:rPr>
                        <a:t>出库类型</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p>
                      <a:pPr marL="59055" indent="0" algn="ctr">
                        <a:spcBef>
                          <a:spcPct val="0"/>
                        </a:spcBef>
                        <a:spcAft>
                          <a:spcPct val="0"/>
                        </a:spcAft>
                      </a:pPr>
                      <a:r>
                        <a:rPr lang="zh-CN" sz="1200">
                          <a:latin typeface="Times New Roman" panose="02020603050405020304"/>
                          <a:ea typeface="仿宋" panose="02010609060101010101" charset="-122"/>
                        </a:rPr>
                        <a:t>正常</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05"/>
                  </a:ext>
                </a:extLst>
              </a:tr>
              <a:tr h="337820">
                <a:tc>
                  <a:txBody>
                    <a:bodyPr/>
                    <a:lstStyle/>
                    <a:p>
                      <a:pPr marL="59055" indent="0" algn="ctr">
                        <a:spcBef>
                          <a:spcPct val="0"/>
                        </a:spcBef>
                        <a:spcAft>
                          <a:spcPct val="0"/>
                        </a:spcAft>
                      </a:pPr>
                      <a:r>
                        <a:rPr lang="zh-CN" sz="1200">
                          <a:latin typeface="Times New Roman" panose="02020603050405020304"/>
                          <a:ea typeface="仿宋" panose="02010609060101010101" charset="-122"/>
                        </a:rPr>
                        <a:t>序号</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zh-CN" sz="1200">
                          <a:latin typeface="Times New Roman" panose="02020603050405020304"/>
                          <a:ea typeface="仿宋" panose="02010609060101010101" charset="-122"/>
                        </a:rPr>
                        <a:t>货品编号</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zh-CN" sz="1200">
                          <a:latin typeface="Times New Roman" panose="02020603050405020304"/>
                          <a:ea typeface="仿宋" panose="02010609060101010101" charset="-122"/>
                        </a:rPr>
                        <a:t>名称</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zh-CN" sz="1200">
                          <a:latin typeface="Times New Roman" panose="02020603050405020304"/>
                          <a:ea typeface="仿宋" panose="02010609060101010101" charset="-122"/>
                        </a:rPr>
                        <a:t>单位</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zh-CN" sz="1200">
                          <a:latin typeface="Times New Roman" panose="02020603050405020304"/>
                          <a:ea typeface="仿宋" panose="02010609060101010101" charset="-122"/>
                        </a:rPr>
                        <a:t>产品规格（个）</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zh-CN" sz="1200">
                          <a:latin typeface="Times New Roman" panose="02020603050405020304"/>
                          <a:ea typeface="仿宋" panose="02010609060101010101" charset="-122"/>
                        </a:rPr>
                        <a:t>申请数量</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zh-CN" sz="1200">
                          <a:latin typeface="Times New Roman" panose="02020603050405020304"/>
                          <a:ea typeface="仿宋" panose="02010609060101010101" charset="-122"/>
                        </a:rPr>
                        <a:t>实发数量</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zh-CN" sz="1200">
                          <a:latin typeface="Times New Roman" panose="02020603050405020304"/>
                          <a:ea typeface="仿宋" panose="02010609060101010101" charset="-122"/>
                        </a:rPr>
                        <a:t>备注</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extLst>
                  <a:ext uri="{0D108BD9-81ED-4DB2-BD59-A6C34878D82A}">
                    <a16:rowId xmlns:a16="http://schemas.microsoft.com/office/drawing/2014/main" val="10006"/>
                  </a:ext>
                </a:extLst>
              </a:tr>
              <a:tr h="337820">
                <a:tc>
                  <a:txBody>
                    <a:bodyPr/>
                    <a:lstStyle/>
                    <a:p>
                      <a:pPr marL="59055" indent="0" algn="ctr">
                        <a:spcBef>
                          <a:spcPct val="0"/>
                        </a:spcBef>
                        <a:spcAft>
                          <a:spcPct val="0"/>
                        </a:spcAft>
                      </a:pPr>
                      <a:r>
                        <a:rPr lang="en-US" altLang="zh-CN" sz="1200">
                          <a:latin typeface="Times New Roman" panose="02020603050405020304"/>
                          <a:ea typeface="Times New Roman" panose="02020603050405020304"/>
                        </a:rPr>
                        <a:t>1</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n-US" altLang="zh-CN" sz="1200">
                          <a:latin typeface="Times New Roman" panose="02020603050405020304"/>
                          <a:ea typeface="Times New Roman" panose="02020603050405020304"/>
                        </a:rPr>
                        <a:t>9787799630021</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zh-CN" sz="1200">
                          <a:latin typeface="Times New Roman" panose="02020603050405020304"/>
                          <a:ea typeface="仿宋" panose="02010609060101010101" charset="-122"/>
                        </a:rPr>
                        <a:t>滤清器</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zh-CN" sz="1200">
                          <a:latin typeface="Times New Roman" panose="02020603050405020304"/>
                          <a:ea typeface="仿宋" panose="02010609060101010101" charset="-122"/>
                        </a:rPr>
                        <a:t>个</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n-US" altLang="zh-CN" sz="1200">
                          <a:latin typeface="Times New Roman" panose="02020603050405020304"/>
                          <a:ea typeface="Times New Roman" panose="02020603050405020304"/>
                        </a:rPr>
                        <a:t>1</a:t>
                      </a:r>
                      <a:r>
                        <a:rPr lang="en-US" altLang="zh-CN" sz="1200">
                          <a:latin typeface="Times New Roman" panose="02020603050405020304"/>
                          <a:ea typeface="仿宋" panose="02010609060101010101" charset="-122"/>
                        </a:rPr>
                        <a:t>×</a:t>
                      </a:r>
                      <a:r>
                        <a:rPr lang="en-US" altLang="zh-CN" sz="1200">
                          <a:latin typeface="Times New Roman" panose="02020603050405020304"/>
                          <a:ea typeface="Times New Roman" panose="02020603050405020304"/>
                        </a:rPr>
                        <a:t>5</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n-US" altLang="zh-CN" sz="1200">
                          <a:latin typeface="Times New Roman" panose="02020603050405020304"/>
                          <a:ea typeface="Times New Roman" panose="02020603050405020304"/>
                        </a:rPr>
                        <a:t>1</a:t>
                      </a:r>
                      <a:r>
                        <a:rPr lang="en-US" altLang="zh-CN" sz="1200">
                          <a:latin typeface="Times New Roman" panose="02020603050405020304"/>
                          <a:ea typeface="仿宋" panose="02010609060101010101" charset="-122"/>
                        </a:rPr>
                        <a:t>0</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n-US" altLang="zh-CN" sz="1200">
                          <a:latin typeface="Times New Roman" panose="02020603050405020304"/>
                          <a:ea typeface="仿宋" panose="02010609060101010101" charset="-122"/>
                        </a:rPr>
                        <a:t> </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n-US" altLang="zh-CN" sz="1200">
                          <a:latin typeface="Times New Roman" panose="02020603050405020304"/>
                          <a:ea typeface="仿宋" panose="02010609060101010101" charset="-122"/>
                        </a:rPr>
                        <a:t> </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extLst>
                  <a:ext uri="{0D108BD9-81ED-4DB2-BD59-A6C34878D82A}">
                    <a16:rowId xmlns:a16="http://schemas.microsoft.com/office/drawing/2014/main" val="10007"/>
                  </a:ext>
                </a:extLst>
              </a:tr>
              <a:tr h="338455">
                <a:tc>
                  <a:txBody>
                    <a:bodyPr/>
                    <a:lstStyle/>
                    <a:p>
                      <a:pPr marL="59055" indent="0" algn="ctr">
                        <a:spcBef>
                          <a:spcPct val="0"/>
                        </a:spcBef>
                        <a:spcAft>
                          <a:spcPct val="0"/>
                        </a:spcAft>
                      </a:pPr>
                      <a:r>
                        <a:rPr lang="en-US" altLang="zh-CN" sz="1200">
                          <a:latin typeface="Times New Roman" panose="02020603050405020304"/>
                          <a:ea typeface="Times New Roman" panose="02020603050405020304"/>
                        </a:rPr>
                        <a:t>2</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n-US" altLang="zh-CN" sz="1200">
                          <a:latin typeface="Times New Roman" panose="02020603050405020304"/>
                          <a:ea typeface="Times New Roman" panose="02020603050405020304"/>
                        </a:rPr>
                        <a:t>9787880798180</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zh-CN" sz="1200">
                          <a:latin typeface="Times New Roman" panose="02020603050405020304"/>
                          <a:ea typeface="仿宋" panose="02010609060101010101" charset="-122"/>
                        </a:rPr>
                        <a:t>火花塞</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zh-CN" sz="1200">
                          <a:latin typeface="Times New Roman" panose="02020603050405020304"/>
                          <a:ea typeface="仿宋" panose="02010609060101010101" charset="-122"/>
                        </a:rPr>
                        <a:t>个</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n-US" altLang="zh-CN" sz="1200">
                          <a:latin typeface="Times New Roman" panose="02020603050405020304"/>
                          <a:ea typeface="Times New Roman" panose="02020603050405020304"/>
                        </a:rPr>
                        <a:t>1</a:t>
                      </a:r>
                      <a:r>
                        <a:rPr lang="en-US" altLang="zh-CN" sz="1200">
                          <a:latin typeface="Times New Roman" panose="02020603050405020304"/>
                          <a:ea typeface="仿宋" panose="02010609060101010101" charset="-122"/>
                        </a:rPr>
                        <a:t>×</a:t>
                      </a:r>
                      <a:r>
                        <a:rPr lang="en-US" altLang="zh-CN" sz="1200">
                          <a:latin typeface="Times New Roman" panose="02020603050405020304"/>
                          <a:ea typeface="Times New Roman" panose="02020603050405020304"/>
                        </a:rPr>
                        <a:t>5</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n-US" altLang="zh-CN" sz="1200">
                          <a:latin typeface="Times New Roman" panose="02020603050405020304"/>
                          <a:ea typeface="Times New Roman" panose="02020603050405020304"/>
                        </a:rPr>
                        <a:t>3</a:t>
                      </a:r>
                      <a:r>
                        <a:rPr lang="en-US" altLang="zh-CN" sz="1200">
                          <a:latin typeface="Times New Roman" panose="02020603050405020304"/>
                          <a:ea typeface="仿宋" panose="02010609060101010101" charset="-122"/>
                        </a:rPr>
                        <a:t>0</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n-US" altLang="zh-CN" sz="1200">
                          <a:latin typeface="Times New Roman" panose="02020603050405020304"/>
                          <a:ea typeface="仿宋" panose="02010609060101010101" charset="-122"/>
                        </a:rPr>
                        <a:t> </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n-US" altLang="zh-CN" sz="1200">
                          <a:latin typeface="Times New Roman" panose="02020603050405020304"/>
                          <a:ea typeface="仿宋" panose="02010609060101010101" charset="-122"/>
                        </a:rPr>
                        <a:t> </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extLst>
                  <a:ext uri="{0D108BD9-81ED-4DB2-BD59-A6C34878D82A}">
                    <a16:rowId xmlns:a16="http://schemas.microsoft.com/office/drawing/2014/main" val="10008"/>
                  </a:ext>
                </a:extLst>
              </a:tr>
              <a:tr h="338455">
                <a:tc>
                  <a:txBody>
                    <a:bodyPr/>
                    <a:lstStyle/>
                    <a:p>
                      <a:pPr marL="59055" indent="0" algn="ctr">
                        <a:spcBef>
                          <a:spcPct val="0"/>
                        </a:spcBef>
                        <a:spcAft>
                          <a:spcPct val="0"/>
                        </a:spcAft>
                      </a:pPr>
                      <a:r>
                        <a:rPr lang="en-US" altLang="zh-CN" sz="1200">
                          <a:latin typeface="Times New Roman" panose="02020603050405020304"/>
                          <a:ea typeface="Times New Roman" panose="02020603050405020304"/>
                        </a:rPr>
                        <a:t>3</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n-US" altLang="zh-CN" sz="1200">
                          <a:latin typeface="Times New Roman" panose="02020603050405020304"/>
                          <a:ea typeface="Times New Roman" panose="02020603050405020304"/>
                        </a:rPr>
                        <a:t>9787799627281</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zh-CN" sz="1200">
                          <a:latin typeface="Times New Roman" panose="02020603050405020304"/>
                          <a:ea typeface="仿宋" panose="02010609060101010101" charset="-122"/>
                        </a:rPr>
                        <a:t>车灯</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zh-CN" sz="1200">
                          <a:latin typeface="Times New Roman" panose="02020603050405020304"/>
                          <a:ea typeface="仿宋" panose="02010609060101010101" charset="-122"/>
                        </a:rPr>
                        <a:t>个</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n-US" altLang="zh-CN" sz="1200">
                          <a:latin typeface="Times New Roman" panose="02020603050405020304"/>
                          <a:ea typeface="Times New Roman" panose="02020603050405020304"/>
                        </a:rPr>
                        <a:t>1</a:t>
                      </a:r>
                      <a:r>
                        <a:rPr lang="en-US" altLang="zh-CN" sz="1200">
                          <a:latin typeface="Times New Roman" panose="02020603050405020304"/>
                          <a:ea typeface="仿宋" panose="02010609060101010101" charset="-122"/>
                        </a:rPr>
                        <a:t>×</a:t>
                      </a:r>
                      <a:r>
                        <a:rPr lang="en-US" altLang="zh-CN" sz="1200">
                          <a:latin typeface="Times New Roman" panose="02020603050405020304"/>
                          <a:ea typeface="Times New Roman" panose="02020603050405020304"/>
                        </a:rPr>
                        <a:t>5</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n-US" altLang="zh-CN" sz="1200">
                          <a:latin typeface="Times New Roman" panose="02020603050405020304"/>
                          <a:ea typeface="Times New Roman" panose="02020603050405020304"/>
                        </a:rPr>
                        <a:t>2</a:t>
                      </a:r>
                      <a:r>
                        <a:rPr lang="en-US" altLang="zh-CN" sz="1200">
                          <a:latin typeface="Times New Roman" panose="02020603050405020304"/>
                          <a:ea typeface="仿宋" panose="02010609060101010101" charset="-122"/>
                        </a:rPr>
                        <a:t>0</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n-US" altLang="zh-CN" sz="1200">
                          <a:latin typeface="Times New Roman" panose="02020603050405020304"/>
                          <a:ea typeface="仿宋" panose="02010609060101010101" charset="-122"/>
                        </a:rPr>
                        <a:t> </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n-US" altLang="zh-CN" sz="1200">
                          <a:latin typeface="Times New Roman" panose="02020603050405020304"/>
                          <a:ea typeface="仿宋" panose="02010609060101010101" charset="-122"/>
                        </a:rPr>
                        <a:t> </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extLst>
                  <a:ext uri="{0D108BD9-81ED-4DB2-BD59-A6C34878D82A}">
                    <a16:rowId xmlns:a16="http://schemas.microsoft.com/office/drawing/2014/main" val="10009"/>
                  </a:ext>
                </a:extLst>
              </a:tr>
              <a:tr h="337820">
                <a:tc>
                  <a:txBody>
                    <a:bodyPr/>
                    <a:lstStyle/>
                    <a:p>
                      <a:pPr marL="59055" indent="0" algn="ctr">
                        <a:spcBef>
                          <a:spcPct val="0"/>
                        </a:spcBef>
                        <a:spcAft>
                          <a:spcPct val="0"/>
                        </a:spcAft>
                      </a:pPr>
                      <a:r>
                        <a:rPr lang="en-US" altLang="zh-CN" sz="1200">
                          <a:latin typeface="Times New Roman" panose="02020603050405020304"/>
                          <a:ea typeface="仿宋" panose="02010609060101010101" charset="-122"/>
                        </a:rPr>
                        <a:t>4</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n-US" altLang="zh-CN" sz="1200">
                          <a:latin typeface="Times New Roman" panose="02020603050405020304"/>
                          <a:ea typeface="Times New Roman" panose="02020603050405020304"/>
                        </a:rPr>
                        <a:t>9787543057388</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zh-CN" sz="1200">
                          <a:latin typeface="Times New Roman" panose="02020603050405020304"/>
                          <a:ea typeface="仿宋" panose="02010609060101010101" charset="-122"/>
                        </a:rPr>
                        <a:t>汽车喇叭</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zh-CN" sz="1200">
                          <a:latin typeface="Times New Roman" panose="02020603050405020304"/>
                          <a:ea typeface="仿宋" panose="02010609060101010101" charset="-122"/>
                        </a:rPr>
                        <a:t>个</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n-US" altLang="zh-CN" sz="1200">
                          <a:latin typeface="Times New Roman" panose="02020603050405020304"/>
                          <a:ea typeface="Times New Roman" panose="02020603050405020304"/>
                        </a:rPr>
                        <a:t>1</a:t>
                      </a:r>
                      <a:r>
                        <a:rPr lang="en-US" altLang="zh-CN" sz="1200">
                          <a:latin typeface="Times New Roman" panose="02020603050405020304"/>
                          <a:ea typeface="仿宋" panose="02010609060101010101" charset="-122"/>
                        </a:rPr>
                        <a:t>×</a:t>
                      </a:r>
                      <a:r>
                        <a:rPr lang="en-US" altLang="zh-CN" sz="1200">
                          <a:latin typeface="Times New Roman" panose="02020603050405020304"/>
                          <a:ea typeface="Times New Roman" panose="02020603050405020304"/>
                        </a:rPr>
                        <a:t>5</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n-US" altLang="zh-CN" sz="1200">
                          <a:latin typeface="Times New Roman" panose="02020603050405020304"/>
                          <a:ea typeface="Times New Roman" panose="02020603050405020304"/>
                        </a:rPr>
                        <a:t>2</a:t>
                      </a:r>
                      <a:r>
                        <a:rPr lang="en-US" altLang="zh-CN" sz="1200">
                          <a:latin typeface="Times New Roman" panose="02020603050405020304"/>
                          <a:ea typeface="仿宋" panose="02010609060101010101" charset="-122"/>
                        </a:rPr>
                        <a:t>0</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n-US" altLang="zh-CN" sz="1200">
                          <a:latin typeface="Times New Roman" panose="02020603050405020304"/>
                          <a:ea typeface="仿宋" panose="02010609060101010101" charset="-122"/>
                        </a:rPr>
                        <a:t> </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n-US" altLang="zh-CN" sz="1200">
                          <a:latin typeface="Times New Roman" panose="02020603050405020304"/>
                          <a:ea typeface="仿宋" panose="02010609060101010101" charset="-122"/>
                        </a:rPr>
                        <a:t> </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extLst>
                  <a:ext uri="{0D108BD9-81ED-4DB2-BD59-A6C34878D82A}">
                    <a16:rowId xmlns:a16="http://schemas.microsoft.com/office/drawing/2014/main" val="10010"/>
                  </a:ext>
                </a:extLst>
              </a:tr>
              <a:tr h="338455">
                <a:tc gridSpan="3">
                  <a:txBody>
                    <a:bodyPr/>
                    <a:lstStyle/>
                    <a:p>
                      <a:pPr marL="59055" indent="0" algn="ctr">
                        <a:spcBef>
                          <a:spcPct val="0"/>
                        </a:spcBef>
                        <a:spcAft>
                          <a:spcPct val="0"/>
                        </a:spcAft>
                      </a:pPr>
                      <a:r>
                        <a:rPr lang="zh-CN" sz="1200">
                          <a:latin typeface="Times New Roman" panose="02020603050405020304"/>
                          <a:ea typeface="仿宋" panose="02010609060101010101" charset="-122"/>
                        </a:rPr>
                        <a:t>合</a:t>
                      </a:r>
                      <a:r>
                        <a:rPr lang="zh-CN" altLang="en-US" sz="1200">
                          <a:latin typeface="Times New Roman" panose="02020603050405020304"/>
                          <a:ea typeface="仿宋" panose="02010609060101010101" charset="-122"/>
                        </a:rPr>
                        <a:t> </a:t>
                      </a:r>
                      <a:r>
                        <a:rPr lang="zh-CN" sz="1200">
                          <a:latin typeface="Times New Roman" panose="02020603050405020304"/>
                          <a:ea typeface="仿宋" panose="02010609060101010101" charset="-122"/>
                        </a:rPr>
                        <a:t>计</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5">
                  <a:txBody>
                    <a:bodyPr/>
                    <a:lstStyle/>
                    <a:p>
                      <a:pPr marL="59055" indent="0" algn="ctr">
                        <a:spcBef>
                          <a:spcPct val="0"/>
                        </a:spcBef>
                        <a:spcAft>
                          <a:spcPct val="0"/>
                        </a:spcAft>
                      </a:pPr>
                      <a:r>
                        <a:rPr lang="en-US" altLang="zh-CN" sz="1200">
                          <a:latin typeface="Times New Roman" panose="02020603050405020304"/>
                          <a:ea typeface="仿宋" panose="02010609060101010101" charset="-122"/>
                        </a:rPr>
                        <a:t>80</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11"/>
                  </a:ext>
                </a:extLst>
              </a:tr>
              <a:tr h="338455">
                <a:tc gridSpan="8">
                  <a:txBody>
                    <a:bodyPr/>
                    <a:lstStyle/>
                    <a:p>
                      <a:pPr marL="59055" indent="266700" algn="just">
                        <a:spcBef>
                          <a:spcPct val="0"/>
                        </a:spcBef>
                        <a:spcAft>
                          <a:spcPct val="0"/>
                        </a:spcAft>
                      </a:pPr>
                      <a:r>
                        <a:rPr lang="zh-CN" sz="1200">
                          <a:latin typeface="Times New Roman" panose="02020603050405020304"/>
                          <a:ea typeface="仿宋" panose="02010609060101010101" charset="-122"/>
                        </a:rPr>
                        <a:t>制单人：李蜜</a:t>
                      </a:r>
                      <a:r>
                        <a:rPr lang="zh-CN" altLang="en-US" sz="1200">
                          <a:latin typeface="Times New Roman" panose="02020603050405020304"/>
                          <a:ea typeface="仿宋" panose="02010609060101010101" charset="-122"/>
                        </a:rPr>
                        <a:t> </a:t>
                      </a:r>
                      <a:r>
                        <a:rPr lang="zh-CN" altLang="en-US" sz="1200">
                          <a:latin typeface="Times New Roman" panose="02020603050405020304"/>
                          <a:ea typeface="Times New Roman" panose="02020603050405020304"/>
                        </a:rPr>
                        <a:t>    </a:t>
                      </a:r>
                      <a:r>
                        <a:rPr lang="zh-CN" sz="1200">
                          <a:latin typeface="Times New Roman" panose="02020603050405020304"/>
                          <a:ea typeface="仿宋" panose="02010609060101010101" charset="-122"/>
                        </a:rPr>
                        <a:t>提货人：刘宇宏</a:t>
                      </a:r>
                      <a:r>
                        <a:rPr lang="zh-CN" altLang="en-US" sz="1200">
                          <a:latin typeface="Times New Roman" panose="02020603050405020304"/>
                          <a:ea typeface="仿宋" panose="02010609060101010101" charset="-122"/>
                        </a:rPr>
                        <a:t> </a:t>
                      </a:r>
                      <a:r>
                        <a:rPr lang="zh-CN" altLang="en-US" sz="1200">
                          <a:latin typeface="Times New Roman" panose="02020603050405020304"/>
                          <a:ea typeface="Times New Roman" panose="02020603050405020304"/>
                        </a:rPr>
                        <a:t>    </a:t>
                      </a:r>
                      <a:r>
                        <a:rPr lang="zh-CN" sz="1200">
                          <a:latin typeface="Times New Roman" panose="02020603050405020304"/>
                          <a:ea typeface="仿宋" panose="02010609060101010101" charset="-122"/>
                        </a:rPr>
                        <a:t>仓管员：王礼</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12"/>
                  </a:ext>
                </a:extLst>
              </a:tr>
            </a:tbl>
          </a:graphicData>
        </a:graphic>
      </p:graphicFrame>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0" y="670564"/>
            <a:ext cx="3916680" cy="429895"/>
          </a:xfrm>
          <a:prstGeom prst="rect">
            <a:avLst/>
          </a:prstGeom>
          <a:solidFill>
            <a:schemeClr val="bg2"/>
          </a:solidFill>
        </p:spPr>
        <p:txBody>
          <a:bodyPr wrap="square" rtlCol="0">
            <a:normAutofit/>
          </a:bodyPr>
          <a:lstStyle/>
          <a:p>
            <a:r>
              <a:rPr lang="zh-CN" altLang="en-US" sz="1565" b="1">
                <a:solidFill>
                  <a:srgbClr val="DB5558"/>
                </a:solidFill>
                <a:latin typeface="Times New Roman" panose="02020603050405020304" charset="0"/>
                <a:ea typeface="微软雅黑" panose="020B0503020204020204" pitchFamily="34" charset="-122"/>
                <a:cs typeface="Times New Roman" panose="02020603050405020304" charset="0"/>
              </a:rPr>
              <a:t>  </a:t>
            </a:r>
            <a:r>
              <a:rPr lang="et-EE" altLang="zh-CN" sz="1565" b="1">
                <a:solidFill>
                  <a:srgbClr val="DB5558"/>
                </a:solidFill>
                <a:latin typeface="Times New Roman" panose="02020603050405020304" charset="0"/>
                <a:ea typeface="微软雅黑" panose="020B0503020204020204" pitchFamily="34" charset="-122"/>
                <a:cs typeface="Times New Roman" panose="02020603050405020304" charset="0"/>
              </a:rPr>
              <a:t>2. Outbound notification forms</a:t>
            </a:r>
            <a:endParaRPr lang="zh-CN" altLang="en-US" sz="1565" b="1" dirty="0">
              <a:solidFill>
                <a:srgbClr val="DB5558"/>
              </a:solidFill>
              <a:latin typeface="Times New Roman" panose="02020603050405020304" charset="0"/>
              <a:ea typeface="微软雅黑" panose="020B0503020204020204" pitchFamily="34" charset="-122"/>
              <a:cs typeface="Times New Roman" panose="02020603050405020304" charset="0"/>
            </a:endParaRPr>
          </a:p>
        </p:txBody>
      </p:sp>
      <p:graphicFrame>
        <p:nvGraphicFramePr>
          <p:cNvPr id="2" name="表格 1"/>
          <p:cNvGraphicFramePr/>
          <p:nvPr>
            <p:custDataLst>
              <p:tags r:id="rId1"/>
            </p:custDataLst>
          </p:nvPr>
        </p:nvGraphicFramePr>
        <p:xfrm>
          <a:off x="879475" y="1357630"/>
          <a:ext cx="10661015" cy="4460875"/>
        </p:xfrm>
        <a:graphic>
          <a:graphicData uri="http://schemas.openxmlformats.org/drawingml/2006/table">
            <a:tbl>
              <a:tblPr/>
              <a:tblGrid>
                <a:gridCol w="663575">
                  <a:extLst>
                    <a:ext uri="{9D8B030D-6E8A-4147-A177-3AD203B41FA5}">
                      <a16:colId xmlns:a16="http://schemas.microsoft.com/office/drawing/2014/main" val="20000"/>
                    </a:ext>
                  </a:extLst>
                </a:gridCol>
                <a:gridCol w="2098675">
                  <a:extLst>
                    <a:ext uri="{9D8B030D-6E8A-4147-A177-3AD203B41FA5}">
                      <a16:colId xmlns:a16="http://schemas.microsoft.com/office/drawing/2014/main" val="20001"/>
                    </a:ext>
                  </a:extLst>
                </a:gridCol>
                <a:gridCol w="1322070">
                  <a:extLst>
                    <a:ext uri="{9D8B030D-6E8A-4147-A177-3AD203B41FA5}">
                      <a16:colId xmlns:a16="http://schemas.microsoft.com/office/drawing/2014/main" val="20002"/>
                    </a:ext>
                  </a:extLst>
                </a:gridCol>
                <a:gridCol w="1381760">
                  <a:extLst>
                    <a:ext uri="{9D8B030D-6E8A-4147-A177-3AD203B41FA5}">
                      <a16:colId xmlns:a16="http://schemas.microsoft.com/office/drawing/2014/main" val="20003"/>
                    </a:ext>
                  </a:extLst>
                </a:gridCol>
                <a:gridCol w="1894840">
                  <a:extLst>
                    <a:ext uri="{9D8B030D-6E8A-4147-A177-3AD203B41FA5}">
                      <a16:colId xmlns:a16="http://schemas.microsoft.com/office/drawing/2014/main" val="20004"/>
                    </a:ext>
                  </a:extLst>
                </a:gridCol>
                <a:gridCol w="1181100">
                  <a:extLst>
                    <a:ext uri="{9D8B030D-6E8A-4147-A177-3AD203B41FA5}">
                      <a16:colId xmlns:a16="http://schemas.microsoft.com/office/drawing/2014/main" val="20005"/>
                    </a:ext>
                  </a:extLst>
                </a:gridCol>
                <a:gridCol w="1181735">
                  <a:extLst>
                    <a:ext uri="{9D8B030D-6E8A-4147-A177-3AD203B41FA5}">
                      <a16:colId xmlns:a16="http://schemas.microsoft.com/office/drawing/2014/main" val="20006"/>
                    </a:ext>
                  </a:extLst>
                </a:gridCol>
                <a:gridCol w="937260">
                  <a:extLst>
                    <a:ext uri="{9D8B030D-6E8A-4147-A177-3AD203B41FA5}">
                      <a16:colId xmlns:a16="http://schemas.microsoft.com/office/drawing/2014/main" val="20007"/>
                    </a:ext>
                  </a:extLst>
                </a:gridCol>
              </a:tblGrid>
              <a:tr h="391795">
                <a:tc gridSpan="8">
                  <a:txBody>
                    <a:bodyPr/>
                    <a:lstStyle/>
                    <a:p>
                      <a:pPr marL="59055" indent="279400" algn="ctr">
                        <a:spcBef>
                          <a:spcPct val="0"/>
                        </a:spcBef>
                        <a:spcAft>
                          <a:spcPct val="0"/>
                        </a:spcAft>
                      </a:pPr>
                      <a:r>
                        <a:rPr lang="en-US" altLang="zh-CN" sz="1400" baseline="0">
                          <a:latin typeface="Times New Roman" panose="02020603050405020304"/>
                          <a:ea typeface="仿宋" panose="02010609060101010101" charset="-122"/>
                        </a:rPr>
                        <a:t>Table 3.1.1 Outbound notification forms</a:t>
                      </a:r>
                      <a:endParaRPr lang="zh-CN" sz="1400" baseline="0">
                        <a:latin typeface="Times New Roman" panose="02020603050405020304"/>
                        <a:ea typeface="仿宋" panose="02010609060101010101" charset="-122"/>
                      </a:endParaRPr>
                    </a:p>
                  </a:txBody>
                  <a:tcPr marL="9525" marR="9525" marT="9525" marB="0" anchor="ctr">
                    <a:lnL>
                      <a:noFill/>
                    </a:lnL>
                    <a:lnR>
                      <a:noFill/>
                    </a:lnR>
                    <a:lnT>
                      <a:noFill/>
                    </a:lnT>
                    <a:lnB w="12700" cap="flat" cmpd="sng">
                      <a:solidFill>
                        <a:srgbClr val="000000"/>
                      </a:solidFill>
                      <a:prstDash val="solid"/>
                      <a:headEnd type="none" w="med" len="med"/>
                      <a:tailEnd type="none" w="med" len="med"/>
                    </a:lnB>
                    <a:noFill/>
                  </a:tcPr>
                </a:tc>
                <a:tc hMerge="1">
                  <a:txBody>
                    <a:bodyPr/>
                    <a:lstStyle/>
                    <a:p>
                      <a:endParaRPr lang="zh-CN"/>
                    </a:p>
                  </a:txBody>
                  <a:tcPr>
                    <a:lnT>
                      <a:noFill/>
                    </a:lnT>
                    <a:lnB w="12700" cap="flat" cmpd="sng">
                      <a:solidFill>
                        <a:srgbClr val="000000"/>
                      </a:solidFill>
                      <a:prstDash val="solid"/>
                      <a:headEnd type="none" w="med" len="med"/>
                      <a:tailEnd type="none" w="med" len="med"/>
                    </a:lnB>
                  </a:tcPr>
                </a:tc>
                <a:tc hMerge="1">
                  <a:txBody>
                    <a:bodyPr/>
                    <a:lstStyle/>
                    <a:p>
                      <a:endParaRPr lang="zh-CN"/>
                    </a:p>
                  </a:txBody>
                  <a:tcPr>
                    <a:lnT>
                      <a:noFill/>
                    </a:lnT>
                    <a:lnB w="12700" cap="flat" cmpd="sng">
                      <a:solidFill>
                        <a:srgbClr val="000000"/>
                      </a:solidFill>
                      <a:prstDash val="solid"/>
                      <a:headEnd type="none" w="med" len="med"/>
                      <a:tailEnd type="none" w="med" len="med"/>
                    </a:lnB>
                  </a:tcPr>
                </a:tc>
                <a:tc hMerge="1">
                  <a:txBody>
                    <a:bodyPr/>
                    <a:lstStyle/>
                    <a:p>
                      <a:endParaRPr lang="zh-CN"/>
                    </a:p>
                  </a:txBody>
                  <a:tcPr>
                    <a:lnT>
                      <a:noFill/>
                    </a:lnT>
                    <a:lnB w="12700" cap="flat" cmpd="sng">
                      <a:solidFill>
                        <a:srgbClr val="000000"/>
                      </a:solidFill>
                      <a:prstDash val="solid"/>
                      <a:headEnd type="none" w="med" len="med"/>
                      <a:tailEnd type="none" w="med" len="med"/>
                    </a:lnB>
                  </a:tcPr>
                </a:tc>
                <a:tc hMerge="1">
                  <a:txBody>
                    <a:bodyPr/>
                    <a:lstStyle/>
                    <a:p>
                      <a:endParaRPr lang="zh-CN"/>
                    </a:p>
                  </a:txBody>
                  <a:tcPr>
                    <a:lnT>
                      <a:noFill/>
                    </a:lnT>
                    <a:lnB w="12700" cap="flat" cmpd="sng">
                      <a:solidFill>
                        <a:srgbClr val="000000"/>
                      </a:solidFill>
                      <a:prstDash val="solid"/>
                      <a:headEnd type="none" w="med" len="med"/>
                      <a:tailEnd type="none" w="med" len="med"/>
                    </a:lnB>
                  </a:tcPr>
                </a:tc>
                <a:tc hMerge="1">
                  <a:txBody>
                    <a:bodyPr/>
                    <a:lstStyle/>
                    <a:p>
                      <a:endParaRPr lang="zh-CN"/>
                    </a:p>
                  </a:txBody>
                  <a:tcPr>
                    <a:lnT>
                      <a:noFill/>
                    </a:lnT>
                    <a:lnB w="12700" cap="flat" cmpd="sng">
                      <a:solidFill>
                        <a:srgbClr val="000000"/>
                      </a:solidFill>
                      <a:prstDash val="solid"/>
                      <a:headEnd type="none" w="med" len="med"/>
                      <a:tailEnd type="none" w="med" len="med"/>
                    </a:lnB>
                  </a:tcPr>
                </a:tc>
                <a:tc hMerge="1">
                  <a:txBody>
                    <a:bodyPr/>
                    <a:lstStyle/>
                    <a:p>
                      <a:endParaRPr lang="zh-CN"/>
                    </a:p>
                  </a:txBody>
                  <a:tcPr>
                    <a:lnT>
                      <a:noFill/>
                    </a:lnT>
                    <a:lnB w="12700" cap="flat" cmpd="sng">
                      <a:solidFill>
                        <a:srgbClr val="000000"/>
                      </a:solidFill>
                      <a:prstDash val="solid"/>
                      <a:headEnd type="none" w="med" len="med"/>
                      <a:tailEnd type="none" w="med" len="med"/>
                    </a:lnB>
                  </a:tcPr>
                </a:tc>
                <a:tc hMerge="1">
                  <a:txBody>
                    <a:bodyPr/>
                    <a:lstStyle/>
                    <a:p>
                      <a:endParaRPr lang="zh-CN"/>
                    </a:p>
                  </a:txBody>
                  <a:tcPr>
                    <a:lnT>
                      <a:noFill/>
                    </a:lnT>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338455">
                <a:tc gridSpan="8">
                  <a:txBody>
                    <a:bodyPr/>
                    <a:lstStyle/>
                    <a:p>
                      <a:pPr marL="59055" indent="0" algn="just">
                        <a:spcBef>
                          <a:spcPct val="0"/>
                        </a:spcBef>
                        <a:spcAft>
                          <a:spcPct val="0"/>
                        </a:spcAft>
                      </a:pPr>
                      <a:r>
                        <a:rPr lang="en-US" altLang="zh-CN" sz="1200" baseline="0">
                          <a:latin typeface="Times New Roman" panose="02020603050405020304"/>
                          <a:ea typeface="仿宋" panose="02010609060101010101" charset="-122"/>
                        </a:rPr>
                        <a:t>Warehouse Name: Yantai International Logistics Port No. 1    Time: August 10, 2024</a:t>
                      </a:r>
                      <a:endParaRPr lang="zh-CN" sz="1200" baseline="0">
                        <a:latin typeface="Times New Roman" panose="02020603050405020304"/>
                        <a:ea typeface="仿宋" panose="02010609060101010101"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01"/>
                  </a:ext>
                </a:extLst>
              </a:tr>
              <a:tr h="337820">
                <a:tc gridSpan="4">
                  <a:txBody>
                    <a:bodyPr/>
                    <a:lstStyle/>
                    <a:p>
                      <a:pPr marL="59055" indent="0" algn="ctr">
                        <a:spcBef>
                          <a:spcPct val="0"/>
                        </a:spcBef>
                        <a:spcAft>
                          <a:spcPct val="0"/>
                        </a:spcAft>
                      </a:pPr>
                      <a:r>
                        <a:rPr lang="et-EE" altLang="zh-CN" sz="1200" baseline="0">
                          <a:latin typeface="Times New Roman" panose="02020603050405020304"/>
                          <a:ea typeface="仿宋" panose="02010609060101010101" charset="-122"/>
                        </a:rPr>
                        <a:t>Purchase order number</a:t>
                      </a:r>
                      <a:endParaRPr lang="zh-CN" sz="1200" baseline="0">
                        <a:latin typeface="Times New Roman" panose="02020603050405020304"/>
                        <a:ea typeface="仿宋" panose="02010609060101010101"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lstStyle/>
                    <a:p>
                      <a:pPr marL="59055" indent="0" algn="ctr">
                        <a:spcBef>
                          <a:spcPct val="0"/>
                        </a:spcBef>
                        <a:spcAft>
                          <a:spcPct val="0"/>
                        </a:spcAft>
                      </a:pPr>
                      <a:r>
                        <a:rPr lang="en-US" altLang="zh-CN" sz="1200">
                          <a:latin typeface="Times New Roman" panose="02020603050405020304"/>
                          <a:ea typeface="Times New Roman" panose="02020603050405020304"/>
                        </a:rPr>
                        <a:t>20</a:t>
                      </a:r>
                      <a:r>
                        <a:rPr lang="en-US" altLang="zh-CN" sz="1200">
                          <a:latin typeface="Times New Roman" panose="02020603050405020304"/>
                          <a:ea typeface="仿宋" panose="02010609060101010101" charset="-122"/>
                        </a:rPr>
                        <a:t>24</a:t>
                      </a:r>
                      <a:r>
                        <a:rPr lang="en-US" altLang="zh-CN" sz="1200">
                          <a:latin typeface="Times New Roman" panose="02020603050405020304"/>
                          <a:ea typeface="Times New Roman" panose="02020603050405020304"/>
                        </a:rPr>
                        <a:t>08100010</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02"/>
                  </a:ext>
                </a:extLst>
              </a:tr>
              <a:tr h="338455">
                <a:tc gridSpan="2">
                  <a:txBody>
                    <a:bodyPr/>
                    <a:lstStyle/>
                    <a:p>
                      <a:pPr marL="59055" indent="0" algn="ctr">
                        <a:spcBef>
                          <a:spcPct val="0"/>
                        </a:spcBef>
                        <a:spcAft>
                          <a:spcPct val="0"/>
                        </a:spcAft>
                      </a:pPr>
                      <a:r>
                        <a:rPr lang="en-US" altLang="et-EE" sz="1200" baseline="0">
                          <a:latin typeface="Times New Roman" panose="02020603050405020304"/>
                          <a:ea typeface="仿宋" panose="02010609060101010101" charset="-122"/>
                        </a:rPr>
                        <a:t>C</a:t>
                      </a:r>
                      <a:r>
                        <a:rPr lang="et-EE" altLang="zh-CN" sz="1200" baseline="0">
                          <a:latin typeface="Times New Roman" panose="02020603050405020304"/>
                          <a:ea typeface="仿宋" panose="02010609060101010101" charset="-122"/>
                        </a:rPr>
                        <a:t>ustomer instruction number</a:t>
                      </a:r>
                      <a:endParaRPr lang="zh-CN" sz="1200" baseline="0">
                        <a:latin typeface="Times New Roman" panose="02020603050405020304"/>
                        <a:ea typeface="仿宋" panose="02010609060101010101"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p>
                      <a:pPr marL="59055" indent="0" algn="ctr">
                        <a:spcBef>
                          <a:spcPct val="0"/>
                        </a:spcBef>
                        <a:spcAft>
                          <a:spcPct val="0"/>
                        </a:spcAft>
                      </a:pPr>
                      <a:r>
                        <a:rPr lang="en-US" altLang="zh-CN" sz="1200">
                          <a:latin typeface="Times New Roman" panose="02020603050405020304"/>
                          <a:ea typeface="Times New Roman" panose="02020603050405020304"/>
                        </a:rPr>
                        <a:t>20</a:t>
                      </a:r>
                      <a:r>
                        <a:rPr lang="en-US" altLang="zh-CN" sz="1200">
                          <a:latin typeface="Times New Roman" panose="02020603050405020304"/>
                          <a:ea typeface="仿宋" panose="02010609060101010101" charset="-122"/>
                        </a:rPr>
                        <a:t>24</a:t>
                      </a:r>
                      <a:r>
                        <a:rPr lang="en-US" altLang="zh-CN" sz="1200">
                          <a:latin typeface="Times New Roman" panose="02020603050405020304"/>
                          <a:ea typeface="Times New Roman" panose="02020603050405020304"/>
                        </a:rPr>
                        <a:t>0</a:t>
                      </a:r>
                      <a:r>
                        <a:rPr lang="en-US" altLang="zh-CN" sz="1200">
                          <a:latin typeface="Times New Roman" panose="02020603050405020304"/>
                          <a:ea typeface="仿宋" panose="02010609060101010101" charset="-122"/>
                        </a:rPr>
                        <a:t>8</a:t>
                      </a:r>
                      <a:r>
                        <a:rPr lang="en-US" altLang="zh-CN" sz="1200">
                          <a:latin typeface="Times New Roman" panose="02020603050405020304"/>
                          <a:ea typeface="Times New Roman" panose="02020603050405020304"/>
                        </a:rPr>
                        <a:t>10010</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p>
                      <a:pPr marL="59055" indent="0" algn="ctr">
                        <a:spcBef>
                          <a:spcPct val="0"/>
                        </a:spcBef>
                        <a:spcAft>
                          <a:spcPct val="0"/>
                        </a:spcAft>
                      </a:pPr>
                      <a:r>
                        <a:rPr lang="en-US" altLang="zh-CN" sz="1200" baseline="0">
                          <a:latin typeface="Times New Roman" panose="02020603050405020304"/>
                          <a:ea typeface="仿宋" panose="02010609060101010101" charset="-122"/>
                        </a:rPr>
                        <a:t>The source of the order</a:t>
                      </a:r>
                      <a:endParaRPr lang="zh-CN" sz="1200" baseline="0">
                        <a:latin typeface="Times New Roman" panose="02020603050405020304"/>
                        <a:ea typeface="仿宋" panose="02010609060101010101"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p>
                      <a:pPr marL="59055" indent="0" algn="ctr">
                        <a:spcBef>
                          <a:spcPct val="0"/>
                        </a:spcBef>
                        <a:spcAft>
                          <a:spcPct val="0"/>
                        </a:spcAft>
                      </a:pPr>
                      <a:r>
                        <a:rPr lang="en-US" altLang="et-EE" sz="1200" baseline="0">
                          <a:latin typeface="Times New Roman" panose="02020603050405020304"/>
                          <a:ea typeface="仿宋" panose="02010609060101010101" charset="-122"/>
                        </a:rPr>
                        <a:t>S</a:t>
                      </a:r>
                      <a:r>
                        <a:rPr lang="et-EE" altLang="zh-CN" sz="1200" baseline="0">
                          <a:latin typeface="Times New Roman" panose="02020603050405020304"/>
                          <a:ea typeface="仿宋" panose="02010609060101010101" charset="-122"/>
                        </a:rPr>
                        <a:t>ystem import</a:t>
                      </a:r>
                      <a:endParaRPr lang="zh-CN" sz="1200" baseline="0">
                        <a:latin typeface="Times New Roman" panose="02020603050405020304"/>
                        <a:ea typeface="仿宋" panose="02010609060101010101"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03"/>
                  </a:ext>
                </a:extLst>
              </a:tr>
              <a:tr h="348615">
                <a:tc gridSpan="2">
                  <a:txBody>
                    <a:bodyPr/>
                    <a:lstStyle/>
                    <a:p>
                      <a:pPr marL="59055" indent="0" algn="ctr">
                        <a:spcBef>
                          <a:spcPct val="0"/>
                        </a:spcBef>
                        <a:spcAft>
                          <a:spcPct val="0"/>
                        </a:spcAft>
                      </a:pPr>
                      <a:r>
                        <a:rPr lang="et-EE" altLang="zh-CN" sz="1200" baseline="0">
                          <a:latin typeface="Times New Roman" panose="02020603050405020304"/>
                          <a:ea typeface="仿宋" panose="02010609060101010101" charset="-122"/>
                        </a:rPr>
                        <a:t>Customer </a:t>
                      </a:r>
                      <a:r>
                        <a:rPr lang="en-US" altLang="et-EE" sz="1200" baseline="0">
                          <a:latin typeface="Times New Roman" panose="02020603050405020304"/>
                          <a:ea typeface="仿宋" panose="02010609060101010101" charset="-122"/>
                        </a:rPr>
                        <a:t>n</a:t>
                      </a:r>
                      <a:r>
                        <a:rPr lang="et-EE" altLang="zh-CN" sz="1200" baseline="0">
                          <a:latin typeface="Times New Roman" panose="02020603050405020304"/>
                          <a:ea typeface="仿宋" panose="02010609060101010101" charset="-122"/>
                        </a:rPr>
                        <a:t>ame</a:t>
                      </a:r>
                      <a:endParaRPr lang="zh-CN" sz="1200" baseline="0">
                        <a:latin typeface="Times New Roman" panose="02020603050405020304"/>
                        <a:ea typeface="仿宋" panose="02010609060101010101"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p>
                      <a:pPr marL="59055" indent="0" algn="ctr">
                        <a:spcBef>
                          <a:spcPct val="0"/>
                        </a:spcBef>
                        <a:spcAft>
                          <a:spcPct val="0"/>
                        </a:spcAft>
                      </a:pPr>
                      <a:r>
                        <a:rPr lang="et-EE" altLang="zh-CN" sz="1200" baseline="0">
                          <a:latin typeface="Times New Roman" panose="02020603050405020304"/>
                          <a:ea typeface="仿宋" panose="02010609060101010101" charset="-122"/>
                        </a:rPr>
                        <a:t>Dongyue Auto Parts Co</a:t>
                      </a:r>
                      <a:endParaRPr lang="zh-CN" sz="1200" baseline="0">
                        <a:latin typeface="Times New Roman" panose="02020603050405020304"/>
                        <a:ea typeface="仿宋" panose="02010609060101010101"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p>
                      <a:pPr marL="59055" indent="0" algn="ctr">
                        <a:spcBef>
                          <a:spcPct val="0"/>
                        </a:spcBef>
                        <a:spcAft>
                          <a:spcPct val="0"/>
                        </a:spcAft>
                      </a:pPr>
                      <a:r>
                        <a:rPr lang="et-EE" altLang="zh-CN" sz="1200" baseline="0">
                          <a:latin typeface="Times New Roman" panose="02020603050405020304"/>
                          <a:ea typeface="仿宋" panose="02010609060101010101" charset="-122"/>
                        </a:rPr>
                        <a:t>Quality</a:t>
                      </a:r>
                      <a:endParaRPr lang="zh-CN" sz="1200" baseline="0">
                        <a:latin typeface="Times New Roman" panose="02020603050405020304"/>
                        <a:ea typeface="仿宋" panose="02010609060101010101"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p>
                      <a:pPr marL="59055" indent="0" algn="ctr">
                        <a:spcBef>
                          <a:spcPct val="0"/>
                        </a:spcBef>
                        <a:spcAft>
                          <a:spcPct val="0"/>
                        </a:spcAft>
                      </a:pPr>
                      <a:r>
                        <a:rPr lang="et-EE" altLang="zh-CN" sz="1200" baseline="0">
                          <a:latin typeface="Times New Roman" panose="02020603050405020304"/>
                          <a:ea typeface="仿宋" panose="02010609060101010101" charset="-122"/>
                        </a:rPr>
                        <a:t>Genuine</a:t>
                      </a:r>
                      <a:endParaRPr lang="zh-CN" sz="1200" baseline="0">
                        <a:latin typeface="Times New Roman" panose="02020603050405020304"/>
                        <a:ea typeface="仿宋" panose="02010609060101010101"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04"/>
                  </a:ext>
                </a:extLst>
              </a:tr>
              <a:tr h="338455">
                <a:tc gridSpan="2">
                  <a:txBody>
                    <a:bodyPr/>
                    <a:lstStyle/>
                    <a:p>
                      <a:pPr marL="59055" indent="0" algn="ctr">
                        <a:spcBef>
                          <a:spcPct val="0"/>
                        </a:spcBef>
                        <a:spcAft>
                          <a:spcPct val="0"/>
                        </a:spcAft>
                      </a:pPr>
                      <a:r>
                        <a:rPr lang="en-US" altLang="zh-CN" sz="1200" baseline="0">
                          <a:latin typeface="Times New Roman" panose="02020603050405020304"/>
                          <a:ea typeface="仿宋" panose="02010609060101010101" charset="-122"/>
                        </a:rPr>
                        <a:t>Outbound method</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p>
                      <a:pPr marL="59055" indent="0" algn="ctr">
                        <a:spcBef>
                          <a:spcPct val="0"/>
                        </a:spcBef>
                        <a:spcAft>
                          <a:spcPct val="0"/>
                        </a:spcAft>
                      </a:pPr>
                      <a:r>
                        <a:rPr lang="et-EE" altLang="zh-CN" sz="1200" baseline="0">
                          <a:latin typeface="Times New Roman" panose="02020603050405020304"/>
                          <a:ea typeface="仿宋" panose="02010609060101010101" charset="-122"/>
                        </a:rPr>
                        <a:t>Self-pickup</a:t>
                      </a:r>
                      <a:endParaRPr lang="zh-CN" sz="1200" baseline="0">
                        <a:latin typeface="Times New Roman" panose="02020603050405020304"/>
                        <a:ea typeface="仿宋" panose="02010609060101010101"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p>
                      <a:pPr marL="59055" indent="0" algn="ctr">
                        <a:spcBef>
                          <a:spcPct val="0"/>
                        </a:spcBef>
                        <a:spcAft>
                          <a:spcPct val="0"/>
                        </a:spcAft>
                      </a:pPr>
                      <a:r>
                        <a:rPr lang="en-US" altLang="zh-CN" sz="1200" baseline="0">
                          <a:latin typeface="Times New Roman" panose="02020603050405020304"/>
                          <a:ea typeface="仿宋" panose="02010609060101010101" charset="-122"/>
                        </a:rPr>
                        <a:t>The type of outbound operations</a:t>
                      </a:r>
                      <a:endParaRPr lang="zh-CN" sz="1200" baseline="0">
                        <a:latin typeface="Times New Roman" panose="02020603050405020304"/>
                        <a:ea typeface="仿宋" panose="02010609060101010101"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p>
                      <a:pPr marL="59055" indent="0" algn="ctr">
                        <a:spcBef>
                          <a:spcPct val="0"/>
                        </a:spcBef>
                        <a:spcAft>
                          <a:spcPct val="0"/>
                        </a:spcAft>
                      </a:pPr>
                      <a:r>
                        <a:rPr lang="et-EE" altLang="zh-CN" sz="1200" baseline="0">
                          <a:latin typeface="Times New Roman" panose="02020603050405020304"/>
                          <a:ea typeface="仿宋" panose="02010609060101010101" charset="-122"/>
                        </a:rPr>
                        <a:t>Normal</a:t>
                      </a:r>
                      <a:endParaRPr lang="zh-CN" sz="1200" baseline="0">
                        <a:latin typeface="Times New Roman" panose="02020603050405020304"/>
                        <a:ea typeface="仿宋" panose="02010609060101010101"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05"/>
                  </a:ext>
                </a:extLst>
              </a:tr>
              <a:tr h="337820">
                <a:tc>
                  <a:txBody>
                    <a:bodyPr/>
                    <a:lstStyle/>
                    <a:p>
                      <a:pPr marL="59055" indent="0" algn="ctr">
                        <a:spcBef>
                          <a:spcPct val="0"/>
                        </a:spcBef>
                        <a:spcAft>
                          <a:spcPct val="0"/>
                        </a:spcAft>
                      </a:pPr>
                      <a:r>
                        <a:rPr lang="et-EE" altLang="zh-CN" sz="580" baseline="0">
                          <a:latin typeface="Times New Roman" panose="02020603050405020304"/>
                          <a:ea typeface="仿宋" panose="02010609060101010101" charset="-122"/>
                        </a:rPr>
                        <a:t>Serial number</a:t>
                      </a:r>
                      <a:endParaRPr lang="zh-CN" sz="580" baseline="0">
                        <a:latin typeface="Times New Roman" panose="02020603050405020304"/>
                        <a:ea typeface="仿宋" panose="02010609060101010101"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t-EE" altLang="zh-CN" sz="1200" baseline="0">
                          <a:latin typeface="Times New Roman" panose="02020603050405020304"/>
                          <a:ea typeface="仿宋" panose="02010609060101010101" charset="-122"/>
                        </a:rPr>
                        <a:t>Goods number</a:t>
                      </a:r>
                      <a:endParaRPr lang="zh-CN" sz="1200" baseline="0">
                        <a:latin typeface="Times New Roman" panose="02020603050405020304"/>
                        <a:ea typeface="仿宋" panose="02010609060101010101"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t-EE" altLang="zh-CN" sz="1200" baseline="0">
                          <a:latin typeface="Times New Roman" panose="02020603050405020304"/>
                          <a:ea typeface="仿宋" panose="02010609060101010101" charset="-122"/>
                        </a:rPr>
                        <a:t>Name</a:t>
                      </a:r>
                      <a:endParaRPr lang="zh-CN" sz="1200" baseline="0">
                        <a:latin typeface="Times New Roman" panose="02020603050405020304"/>
                        <a:ea typeface="仿宋" panose="02010609060101010101"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t-EE" altLang="zh-CN" sz="1200" baseline="0">
                          <a:latin typeface="Times New Roman" panose="02020603050405020304"/>
                          <a:ea typeface="仿宋" panose="02010609060101010101" charset="-122"/>
                        </a:rPr>
                        <a:t>Unit</a:t>
                      </a:r>
                      <a:endParaRPr lang="zh-CN" sz="1200" baseline="0">
                        <a:latin typeface="Times New Roman" panose="02020603050405020304"/>
                        <a:ea typeface="仿宋" panose="02010609060101010101"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t-EE" altLang="zh-CN" sz="1200" baseline="0">
                          <a:latin typeface="Times New Roman" panose="02020603050405020304"/>
                          <a:ea typeface="仿宋" panose="02010609060101010101" charset="-122"/>
                        </a:rPr>
                        <a:t>Product specification (pcs)</a:t>
                      </a:r>
                      <a:endParaRPr lang="zh-CN" sz="1200" baseline="0">
                        <a:latin typeface="Times New Roman" panose="02020603050405020304"/>
                        <a:ea typeface="仿宋" panose="02010609060101010101"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t-EE" altLang="zh-CN" sz="920" baseline="0">
                          <a:latin typeface="Times New Roman" panose="02020603050405020304"/>
                          <a:ea typeface="仿宋" panose="02010609060101010101" charset="-122"/>
                        </a:rPr>
                        <a:t>Number of applications</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t-EE" altLang="zh-CN" sz="1200" baseline="0">
                          <a:latin typeface="Times New Roman" panose="02020603050405020304"/>
                          <a:ea typeface="仿宋" panose="02010609060101010101" charset="-122"/>
                        </a:rPr>
                        <a:t>Quantity issued</a:t>
                      </a:r>
                      <a:endParaRPr lang="zh-CN" sz="1200" baseline="0">
                        <a:latin typeface="Times New Roman" panose="02020603050405020304"/>
                        <a:ea typeface="仿宋" panose="02010609060101010101"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t-EE" altLang="zh-CN" sz="1200" baseline="0">
                          <a:latin typeface="Times New Roman" panose="02020603050405020304"/>
                          <a:ea typeface="仿宋" panose="02010609060101010101" charset="-122"/>
                        </a:rPr>
                        <a:t>Remarks</a:t>
                      </a:r>
                      <a:endParaRPr lang="zh-CN" sz="1200" baseline="0">
                        <a:latin typeface="Times New Roman" panose="02020603050405020304"/>
                        <a:ea typeface="仿宋" panose="02010609060101010101"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extLst>
                  <a:ext uri="{0D108BD9-81ED-4DB2-BD59-A6C34878D82A}">
                    <a16:rowId xmlns:a16="http://schemas.microsoft.com/office/drawing/2014/main" val="10006"/>
                  </a:ext>
                </a:extLst>
              </a:tr>
              <a:tr h="337820">
                <a:tc>
                  <a:txBody>
                    <a:bodyPr/>
                    <a:lstStyle/>
                    <a:p>
                      <a:pPr marL="59055" indent="0" algn="ctr">
                        <a:spcBef>
                          <a:spcPct val="0"/>
                        </a:spcBef>
                        <a:spcAft>
                          <a:spcPct val="0"/>
                        </a:spcAft>
                      </a:pPr>
                      <a:r>
                        <a:rPr lang="en-US" altLang="zh-CN" sz="1200">
                          <a:latin typeface="Times New Roman" panose="02020603050405020304"/>
                          <a:ea typeface="Times New Roman" panose="02020603050405020304"/>
                        </a:rPr>
                        <a:t>1</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n-US" altLang="zh-CN" sz="1200">
                          <a:latin typeface="Times New Roman" panose="02020603050405020304"/>
                          <a:ea typeface="Times New Roman" panose="02020603050405020304"/>
                        </a:rPr>
                        <a:t>9787799630021</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t-EE" altLang="zh-CN" sz="1200" baseline="0">
                          <a:latin typeface="Times New Roman" panose="02020603050405020304"/>
                          <a:ea typeface="仿宋" panose="02010609060101010101" charset="-122"/>
                        </a:rPr>
                        <a:t>Filters</a:t>
                      </a:r>
                      <a:endParaRPr lang="zh-CN" sz="1200" baseline="0">
                        <a:latin typeface="Times New Roman" panose="02020603050405020304"/>
                        <a:ea typeface="仿宋" panose="02010609060101010101"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t-EE" altLang="zh-CN" sz="1200" baseline="0">
                          <a:latin typeface="Times New Roman" panose="02020603050405020304"/>
                          <a:ea typeface="仿宋" panose="02010609060101010101" charset="-122"/>
                        </a:rPr>
                        <a:t>individual</a:t>
                      </a:r>
                      <a:endParaRPr lang="zh-CN" sz="1200" baseline="0">
                        <a:latin typeface="Times New Roman" panose="02020603050405020304"/>
                        <a:ea typeface="仿宋" panose="02010609060101010101"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n-US" altLang="zh-CN" sz="1200">
                          <a:latin typeface="Times New Roman" panose="02020603050405020304"/>
                          <a:ea typeface="Times New Roman" panose="02020603050405020304"/>
                        </a:rPr>
                        <a:t>1</a:t>
                      </a:r>
                      <a:r>
                        <a:rPr lang="en-US" altLang="zh-CN" sz="1200">
                          <a:latin typeface="Times New Roman" panose="02020603050405020304"/>
                          <a:ea typeface="仿宋" panose="02010609060101010101" charset="-122"/>
                        </a:rPr>
                        <a:t>×</a:t>
                      </a:r>
                      <a:r>
                        <a:rPr lang="en-US" altLang="zh-CN" sz="1200">
                          <a:latin typeface="Times New Roman" panose="02020603050405020304"/>
                          <a:ea typeface="Times New Roman" panose="02020603050405020304"/>
                        </a:rPr>
                        <a:t>5</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n-US" altLang="zh-CN" sz="1200">
                          <a:latin typeface="Times New Roman" panose="02020603050405020304"/>
                          <a:ea typeface="Times New Roman" panose="02020603050405020304"/>
                        </a:rPr>
                        <a:t>1</a:t>
                      </a:r>
                      <a:r>
                        <a:rPr lang="en-US" altLang="zh-CN" sz="1200">
                          <a:latin typeface="Times New Roman" panose="02020603050405020304"/>
                          <a:ea typeface="仿宋" panose="02010609060101010101" charset="-122"/>
                        </a:rPr>
                        <a:t>0</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n-US" altLang="zh-CN" sz="1200">
                          <a:latin typeface="Times New Roman" panose="02020603050405020304"/>
                          <a:ea typeface="仿宋" panose="02010609060101010101" charset="-122"/>
                        </a:rPr>
                        <a:t> </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n-US" altLang="zh-CN" sz="1200">
                          <a:latin typeface="Times New Roman" panose="02020603050405020304"/>
                          <a:ea typeface="仿宋" panose="02010609060101010101" charset="-122"/>
                        </a:rPr>
                        <a:t> </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extLst>
                  <a:ext uri="{0D108BD9-81ED-4DB2-BD59-A6C34878D82A}">
                    <a16:rowId xmlns:a16="http://schemas.microsoft.com/office/drawing/2014/main" val="10007"/>
                  </a:ext>
                </a:extLst>
              </a:tr>
              <a:tr h="338455">
                <a:tc>
                  <a:txBody>
                    <a:bodyPr/>
                    <a:lstStyle/>
                    <a:p>
                      <a:pPr marL="59055" indent="0" algn="ctr">
                        <a:spcBef>
                          <a:spcPct val="0"/>
                        </a:spcBef>
                        <a:spcAft>
                          <a:spcPct val="0"/>
                        </a:spcAft>
                      </a:pPr>
                      <a:r>
                        <a:rPr lang="en-US" altLang="zh-CN" sz="1200">
                          <a:latin typeface="Times New Roman" panose="02020603050405020304"/>
                          <a:ea typeface="Times New Roman" panose="02020603050405020304"/>
                        </a:rPr>
                        <a:t>2</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n-US" altLang="zh-CN" sz="1200">
                          <a:latin typeface="Times New Roman" panose="02020603050405020304"/>
                          <a:ea typeface="Times New Roman" panose="02020603050405020304"/>
                        </a:rPr>
                        <a:t>9787880798180</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t-EE" altLang="zh-CN" sz="1200" baseline="0">
                          <a:latin typeface="Times New Roman" panose="02020603050405020304"/>
                          <a:ea typeface="仿宋" panose="02010609060101010101" charset="-122"/>
                        </a:rPr>
                        <a:t>Spark plugs</a:t>
                      </a:r>
                      <a:endParaRPr lang="zh-CN" sz="1200" baseline="0">
                        <a:latin typeface="Times New Roman" panose="02020603050405020304"/>
                        <a:ea typeface="仿宋" panose="02010609060101010101"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t-EE" altLang="zh-CN" sz="1200" baseline="0">
                          <a:latin typeface="Times New Roman" panose="02020603050405020304"/>
                          <a:ea typeface="仿宋" panose="02010609060101010101" charset="-122"/>
                        </a:rPr>
                        <a:t>individual</a:t>
                      </a:r>
                      <a:endParaRPr lang="zh-CN" sz="1200" baseline="0">
                        <a:latin typeface="Times New Roman" panose="02020603050405020304"/>
                        <a:ea typeface="仿宋" panose="02010609060101010101"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n-US" altLang="zh-CN" sz="1200">
                          <a:latin typeface="Times New Roman" panose="02020603050405020304"/>
                          <a:ea typeface="Times New Roman" panose="02020603050405020304"/>
                        </a:rPr>
                        <a:t>1</a:t>
                      </a:r>
                      <a:r>
                        <a:rPr lang="en-US" altLang="zh-CN" sz="1200">
                          <a:latin typeface="Times New Roman" panose="02020603050405020304"/>
                          <a:ea typeface="仿宋" panose="02010609060101010101" charset="-122"/>
                        </a:rPr>
                        <a:t>×</a:t>
                      </a:r>
                      <a:r>
                        <a:rPr lang="en-US" altLang="zh-CN" sz="1200">
                          <a:latin typeface="Times New Roman" panose="02020603050405020304"/>
                          <a:ea typeface="Times New Roman" panose="02020603050405020304"/>
                        </a:rPr>
                        <a:t>5</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n-US" altLang="zh-CN" sz="1200">
                          <a:latin typeface="Times New Roman" panose="02020603050405020304"/>
                          <a:ea typeface="Times New Roman" panose="02020603050405020304"/>
                        </a:rPr>
                        <a:t>3</a:t>
                      </a:r>
                      <a:r>
                        <a:rPr lang="en-US" altLang="zh-CN" sz="1200">
                          <a:latin typeface="Times New Roman" panose="02020603050405020304"/>
                          <a:ea typeface="仿宋" panose="02010609060101010101" charset="-122"/>
                        </a:rPr>
                        <a:t>0</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n-US" altLang="zh-CN" sz="1200">
                          <a:latin typeface="Times New Roman" panose="02020603050405020304"/>
                          <a:ea typeface="仿宋" panose="02010609060101010101" charset="-122"/>
                        </a:rPr>
                        <a:t> </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n-US" altLang="zh-CN" sz="1200">
                          <a:latin typeface="Times New Roman" panose="02020603050405020304"/>
                          <a:ea typeface="仿宋" panose="02010609060101010101" charset="-122"/>
                        </a:rPr>
                        <a:t> </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extLst>
                  <a:ext uri="{0D108BD9-81ED-4DB2-BD59-A6C34878D82A}">
                    <a16:rowId xmlns:a16="http://schemas.microsoft.com/office/drawing/2014/main" val="10008"/>
                  </a:ext>
                </a:extLst>
              </a:tr>
              <a:tr h="338455">
                <a:tc>
                  <a:txBody>
                    <a:bodyPr/>
                    <a:lstStyle/>
                    <a:p>
                      <a:pPr marL="59055" indent="0" algn="ctr">
                        <a:spcBef>
                          <a:spcPct val="0"/>
                        </a:spcBef>
                        <a:spcAft>
                          <a:spcPct val="0"/>
                        </a:spcAft>
                      </a:pPr>
                      <a:r>
                        <a:rPr lang="en-US" altLang="zh-CN" sz="1200">
                          <a:latin typeface="Times New Roman" panose="02020603050405020304"/>
                          <a:ea typeface="Times New Roman" panose="02020603050405020304"/>
                        </a:rPr>
                        <a:t>3</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n-US" altLang="zh-CN" sz="1200">
                          <a:latin typeface="Times New Roman" panose="02020603050405020304"/>
                          <a:ea typeface="Times New Roman" panose="02020603050405020304"/>
                        </a:rPr>
                        <a:t>9787799627281</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t-EE" altLang="zh-CN" sz="1200" baseline="0">
                          <a:latin typeface="Times New Roman" panose="02020603050405020304"/>
                          <a:ea typeface="仿宋" panose="02010609060101010101" charset="-122"/>
                        </a:rPr>
                        <a:t>Headlights</a:t>
                      </a:r>
                      <a:endParaRPr lang="zh-CN" sz="1200" baseline="0">
                        <a:latin typeface="Times New Roman" panose="02020603050405020304"/>
                        <a:ea typeface="仿宋" panose="02010609060101010101"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t-EE" altLang="zh-CN" sz="1200" baseline="0">
                          <a:latin typeface="Times New Roman" panose="02020603050405020304"/>
                          <a:ea typeface="仿宋" panose="02010609060101010101" charset="-122"/>
                        </a:rPr>
                        <a:t>individual</a:t>
                      </a:r>
                      <a:endParaRPr lang="zh-CN" sz="1200" baseline="0">
                        <a:latin typeface="Times New Roman" panose="02020603050405020304"/>
                        <a:ea typeface="仿宋" panose="02010609060101010101"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n-US" altLang="zh-CN" sz="1200">
                          <a:latin typeface="Times New Roman" panose="02020603050405020304"/>
                          <a:ea typeface="Times New Roman" panose="02020603050405020304"/>
                        </a:rPr>
                        <a:t>1</a:t>
                      </a:r>
                      <a:r>
                        <a:rPr lang="en-US" altLang="zh-CN" sz="1200">
                          <a:latin typeface="Times New Roman" panose="02020603050405020304"/>
                          <a:ea typeface="仿宋" panose="02010609060101010101" charset="-122"/>
                        </a:rPr>
                        <a:t>×</a:t>
                      </a:r>
                      <a:r>
                        <a:rPr lang="en-US" altLang="zh-CN" sz="1200">
                          <a:latin typeface="Times New Roman" panose="02020603050405020304"/>
                          <a:ea typeface="Times New Roman" panose="02020603050405020304"/>
                        </a:rPr>
                        <a:t>5</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n-US" altLang="zh-CN" sz="1200">
                          <a:latin typeface="Times New Roman" panose="02020603050405020304"/>
                          <a:ea typeface="Times New Roman" panose="02020603050405020304"/>
                        </a:rPr>
                        <a:t>2</a:t>
                      </a:r>
                      <a:r>
                        <a:rPr lang="en-US" altLang="zh-CN" sz="1200">
                          <a:latin typeface="Times New Roman" panose="02020603050405020304"/>
                          <a:ea typeface="仿宋" panose="02010609060101010101" charset="-122"/>
                        </a:rPr>
                        <a:t>0</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n-US" altLang="zh-CN" sz="1200">
                          <a:latin typeface="Times New Roman" panose="02020603050405020304"/>
                          <a:ea typeface="仿宋" panose="02010609060101010101" charset="-122"/>
                        </a:rPr>
                        <a:t> </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n-US" altLang="zh-CN" sz="1200">
                          <a:latin typeface="Times New Roman" panose="02020603050405020304"/>
                          <a:ea typeface="仿宋" panose="02010609060101010101" charset="-122"/>
                        </a:rPr>
                        <a:t> </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extLst>
                  <a:ext uri="{0D108BD9-81ED-4DB2-BD59-A6C34878D82A}">
                    <a16:rowId xmlns:a16="http://schemas.microsoft.com/office/drawing/2014/main" val="10009"/>
                  </a:ext>
                </a:extLst>
              </a:tr>
              <a:tr h="337820">
                <a:tc>
                  <a:txBody>
                    <a:bodyPr/>
                    <a:lstStyle/>
                    <a:p>
                      <a:pPr marL="59055" indent="0" algn="ctr">
                        <a:spcBef>
                          <a:spcPct val="0"/>
                        </a:spcBef>
                        <a:spcAft>
                          <a:spcPct val="0"/>
                        </a:spcAft>
                      </a:pPr>
                      <a:r>
                        <a:rPr lang="en-US" altLang="zh-CN" sz="1200">
                          <a:latin typeface="Times New Roman" panose="02020603050405020304"/>
                          <a:ea typeface="仿宋" panose="02010609060101010101" charset="-122"/>
                        </a:rPr>
                        <a:t>4</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n-US" altLang="zh-CN" sz="1200">
                          <a:latin typeface="Times New Roman" panose="02020603050405020304"/>
                          <a:ea typeface="Times New Roman" panose="02020603050405020304"/>
                        </a:rPr>
                        <a:t>9787543057388</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t-EE" altLang="zh-CN" sz="1200" baseline="0">
                          <a:latin typeface="Times New Roman" panose="02020603050405020304"/>
                          <a:ea typeface="仿宋" panose="02010609060101010101" charset="-122"/>
                        </a:rPr>
                        <a:t>Car horn</a:t>
                      </a:r>
                      <a:endParaRPr lang="zh-CN" sz="1200" baseline="0">
                        <a:latin typeface="Times New Roman" panose="02020603050405020304"/>
                        <a:ea typeface="仿宋" panose="02010609060101010101"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t-EE" altLang="zh-CN" sz="1200" baseline="0">
                          <a:latin typeface="Times New Roman" panose="02020603050405020304"/>
                          <a:ea typeface="仿宋" panose="02010609060101010101" charset="-122"/>
                        </a:rPr>
                        <a:t>individual</a:t>
                      </a:r>
                      <a:endParaRPr lang="zh-CN" sz="1200" baseline="0">
                        <a:latin typeface="Times New Roman" panose="02020603050405020304"/>
                        <a:ea typeface="仿宋" panose="02010609060101010101"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n-US" altLang="zh-CN" sz="1200">
                          <a:latin typeface="Times New Roman" panose="02020603050405020304"/>
                          <a:ea typeface="Times New Roman" panose="02020603050405020304"/>
                        </a:rPr>
                        <a:t>1</a:t>
                      </a:r>
                      <a:r>
                        <a:rPr lang="en-US" altLang="zh-CN" sz="1200">
                          <a:latin typeface="Times New Roman" panose="02020603050405020304"/>
                          <a:ea typeface="仿宋" panose="02010609060101010101" charset="-122"/>
                        </a:rPr>
                        <a:t>×</a:t>
                      </a:r>
                      <a:r>
                        <a:rPr lang="en-US" altLang="zh-CN" sz="1200">
                          <a:latin typeface="Times New Roman" panose="02020603050405020304"/>
                          <a:ea typeface="Times New Roman" panose="02020603050405020304"/>
                        </a:rPr>
                        <a:t>5</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n-US" altLang="zh-CN" sz="1200">
                          <a:latin typeface="Times New Roman" panose="02020603050405020304"/>
                          <a:ea typeface="Times New Roman" panose="02020603050405020304"/>
                        </a:rPr>
                        <a:t>2</a:t>
                      </a:r>
                      <a:r>
                        <a:rPr lang="en-US" altLang="zh-CN" sz="1200">
                          <a:latin typeface="Times New Roman" panose="02020603050405020304"/>
                          <a:ea typeface="仿宋" panose="02010609060101010101" charset="-122"/>
                        </a:rPr>
                        <a:t>0</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n-US" altLang="zh-CN" sz="1200">
                          <a:latin typeface="Times New Roman" panose="02020603050405020304"/>
                          <a:ea typeface="仿宋" panose="02010609060101010101" charset="-122"/>
                        </a:rPr>
                        <a:t> </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59055" indent="0" algn="ctr">
                        <a:spcBef>
                          <a:spcPct val="0"/>
                        </a:spcBef>
                        <a:spcAft>
                          <a:spcPct val="0"/>
                        </a:spcAft>
                      </a:pPr>
                      <a:r>
                        <a:rPr lang="en-US" altLang="zh-CN" sz="1200">
                          <a:latin typeface="Times New Roman" panose="02020603050405020304"/>
                          <a:ea typeface="仿宋" panose="02010609060101010101" charset="-122"/>
                        </a:rPr>
                        <a:t> </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extLst>
                  <a:ext uri="{0D108BD9-81ED-4DB2-BD59-A6C34878D82A}">
                    <a16:rowId xmlns:a16="http://schemas.microsoft.com/office/drawing/2014/main" val="10010"/>
                  </a:ext>
                </a:extLst>
              </a:tr>
              <a:tr h="338455">
                <a:tc gridSpan="3">
                  <a:txBody>
                    <a:bodyPr/>
                    <a:lstStyle/>
                    <a:p>
                      <a:pPr marL="59055" indent="0" algn="ctr">
                        <a:spcBef>
                          <a:spcPct val="0"/>
                        </a:spcBef>
                        <a:spcAft>
                          <a:spcPct val="0"/>
                        </a:spcAft>
                      </a:pPr>
                      <a:r>
                        <a:rPr lang="et-EE" altLang="zh-CN" sz="1200" baseline="0">
                          <a:latin typeface="Times New Roman" panose="02020603050405020304"/>
                          <a:ea typeface="仿宋" panose="02010609060101010101" charset="-122"/>
                        </a:rPr>
                        <a:t>Total</a:t>
                      </a:r>
                      <a:endParaRPr lang="zh-CN" sz="1200" baseline="0">
                        <a:latin typeface="Times New Roman" panose="02020603050405020304"/>
                        <a:ea typeface="仿宋" panose="02010609060101010101"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5">
                  <a:txBody>
                    <a:bodyPr/>
                    <a:lstStyle/>
                    <a:p>
                      <a:pPr marL="59055" indent="0" algn="ctr">
                        <a:spcBef>
                          <a:spcPct val="0"/>
                        </a:spcBef>
                        <a:spcAft>
                          <a:spcPct val="0"/>
                        </a:spcAft>
                      </a:pPr>
                      <a:r>
                        <a:rPr lang="en-US" altLang="zh-CN" sz="1200">
                          <a:latin typeface="Times New Roman" panose="02020603050405020304"/>
                          <a:ea typeface="仿宋" panose="02010609060101010101" charset="-122"/>
                        </a:rPr>
                        <a:t>80</a:t>
                      </a: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11"/>
                  </a:ext>
                </a:extLst>
              </a:tr>
              <a:tr h="338455">
                <a:tc gridSpan="8">
                  <a:txBody>
                    <a:bodyPr/>
                    <a:lstStyle/>
                    <a:p>
                      <a:pPr marL="59055" indent="266700" algn="just">
                        <a:spcBef>
                          <a:spcPct val="0"/>
                        </a:spcBef>
                        <a:spcAft>
                          <a:spcPct val="0"/>
                        </a:spcAft>
                      </a:pPr>
                      <a:r>
                        <a:rPr lang="en-US" altLang="zh-CN" sz="1200" baseline="0">
                          <a:latin typeface="Times New Roman" panose="02020603050405020304"/>
                          <a:ea typeface="仿宋" panose="02010609060101010101" charset="-122"/>
                        </a:rPr>
                        <a:t>Producer: Li Mi, Lifter: Liu Yuhong, Warehouse Manager: Wang Li</a:t>
                      </a:r>
                      <a:endParaRPr lang="zh-CN" sz="1200" baseline="0">
                        <a:latin typeface="Times New Roman" panose="02020603050405020304"/>
                        <a:ea typeface="仿宋" panose="02010609060101010101"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12"/>
                  </a:ext>
                </a:extLst>
              </a:tr>
            </a:tbl>
          </a:graphicData>
        </a:graphic>
      </p:graphicFrame>
      <p:sp>
        <p:nvSpPr>
          <p:cNvPr id="5" name="文本框 4">
            <a:extLst>
              <a:ext uri="{FF2B5EF4-FFF2-40B4-BE49-F238E27FC236}">
                <a16:creationId xmlns:a16="http://schemas.microsoft.com/office/drawing/2014/main" id="{312E0665-ADA6-8291-5C88-19EF45D1ABCB}"/>
              </a:ext>
            </a:extLst>
          </p:cNvPr>
          <p:cNvSpPr txBox="1"/>
          <p:nvPr/>
        </p:nvSpPr>
        <p:spPr>
          <a:xfrm>
            <a:off x="928302" y="-23257"/>
            <a:ext cx="6094970" cy="369332"/>
          </a:xfrm>
          <a:prstGeom prst="rect">
            <a:avLst/>
          </a:prstGeom>
          <a:noFill/>
        </p:spPr>
        <p:txBody>
          <a:bodyPr wrap="square">
            <a:spAutoFit/>
          </a:bodyPr>
          <a:lstStyle/>
          <a:p>
            <a:pPr algn="l" defTabSz="914400">
              <a:defRPr/>
            </a:pPr>
            <a:r>
              <a:rPr lang="et-EE" altLang="zh-CN" sz="1800" b="1" spc="250" dirty="0">
                <a:solidFill>
                  <a:srgbClr val="FFFFFF"/>
                </a:solidFill>
                <a:latin typeface="Times New Roman" panose="02020603050405020304" charset="0"/>
                <a:ea typeface="黑体" panose="02010609060101010101" pitchFamily="49" charset="-122"/>
                <a:cs typeface="Times New Roman" panose="02020603050405020304" charset="0"/>
              </a:rPr>
              <a:t>Preparation of outbound</a:t>
            </a:r>
            <a:r>
              <a:rPr lang="en-US" altLang="et-EE" sz="1800" b="1" spc="250" dirty="0">
                <a:solidFill>
                  <a:srgbClr val="FFFFFF"/>
                </a:solidFill>
                <a:latin typeface="Times New Roman" panose="02020603050405020304" charset="0"/>
                <a:ea typeface="黑体" panose="02010609060101010101" pitchFamily="49" charset="-122"/>
                <a:cs typeface="Times New Roman" panose="02020603050405020304" charset="0"/>
              </a:rPr>
              <a:t> </a:t>
            </a:r>
            <a:r>
              <a:rPr lang="et-EE" altLang="zh-CN" sz="1800" b="1" spc="250" dirty="0">
                <a:solidFill>
                  <a:srgbClr val="FFFFFF"/>
                </a:solidFill>
                <a:latin typeface="Times New Roman" panose="02020603050405020304" charset="0"/>
                <a:ea typeface="黑体" panose="02010609060101010101" pitchFamily="49" charset="-122"/>
                <a:cs typeface="Times New Roman" panose="02020603050405020304" charset="0"/>
              </a:rPr>
              <a:t>operations</a:t>
            </a:r>
            <a:endParaRPr lang="zh-CN" altLang="en-US" sz="1800" b="1" spc="250" dirty="0">
              <a:solidFill>
                <a:srgbClr val="FFFFFF"/>
              </a:solidFill>
              <a:latin typeface="Times New Roman" panose="02020603050405020304" charset="0"/>
              <a:ea typeface="黑体" panose="02010609060101010101" pitchFamily="49" charset="-122"/>
              <a:cs typeface="Times New Roman" panose="02020603050405020304" charset="0"/>
            </a:endParaRP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0" y="1435739"/>
            <a:ext cx="3916680" cy="429895"/>
          </a:xfrm>
          <a:prstGeom prst="rect">
            <a:avLst/>
          </a:prstGeom>
          <a:solidFill>
            <a:schemeClr val="bg2"/>
          </a:solidFill>
        </p:spPr>
        <p:txBody>
          <a:bodyPr wrap="square" rtlCol="0">
            <a:spAutoFit/>
          </a:bodyPr>
          <a:lstStyle/>
          <a:p>
            <a:r>
              <a:rPr lang="en-US" altLang="zh-CN" sz="2200" b="1" dirty="0">
                <a:solidFill>
                  <a:srgbClr val="DB5558"/>
                </a:solidFill>
                <a:latin typeface="微软雅黑" panose="020B0503020204020204" pitchFamily="34" charset="-122"/>
                <a:ea typeface="微软雅黑" panose="020B0503020204020204" pitchFamily="34" charset="-122"/>
              </a:rPr>
              <a:t>2.</a:t>
            </a:r>
            <a:r>
              <a:rPr lang="zh-CN" altLang="en-US" sz="2200" b="1" dirty="0">
                <a:solidFill>
                  <a:srgbClr val="DB5558"/>
                </a:solidFill>
                <a:latin typeface="微软雅黑" panose="020B0503020204020204" pitchFamily="34" charset="-122"/>
                <a:ea typeface="微软雅黑" panose="020B0503020204020204" pitchFamily="34" charset="-122"/>
              </a:rPr>
              <a:t>订单确认</a:t>
            </a:r>
          </a:p>
        </p:txBody>
      </p:sp>
      <p:sp>
        <p:nvSpPr>
          <p:cNvPr id="4" name="文本框 3"/>
          <p:cNvSpPr txBox="1"/>
          <p:nvPr/>
        </p:nvSpPr>
        <p:spPr>
          <a:xfrm>
            <a:off x="766445" y="1951990"/>
            <a:ext cx="9136380" cy="3415030"/>
          </a:xfrm>
          <a:prstGeom prst="rect">
            <a:avLst/>
          </a:prstGeom>
          <a:noFill/>
        </p:spPr>
        <p:txBody>
          <a:bodyPr wrap="square" rtlCol="0" anchor="t">
            <a:spAutoFit/>
          </a:bodyPr>
          <a:lstStyle/>
          <a:p>
            <a:pPr indent="528955" algn="just" fontAlgn="auto">
              <a:lnSpc>
                <a:spcPct val="180000"/>
              </a:lnSpc>
              <a:buNone/>
            </a:pPr>
            <a:r>
              <a:rPr lang="zh-CN" altLang="en-US" sz="2000" dirty="0">
                <a:latin typeface="微软雅黑" panose="020B0503020204020204" pitchFamily="34" charset="-122"/>
                <a:ea typeface="微软雅黑" panose="020B0503020204020204" pitchFamily="34" charset="-122"/>
                <a:sym typeface="+mn-ea"/>
              </a:rPr>
              <a:t>订货信息到达以后，仓储部需要进行订单确认，主要确认内容包括：</a:t>
            </a:r>
          </a:p>
          <a:p>
            <a:pPr indent="528955" algn="just" fontAlgn="auto">
              <a:lnSpc>
                <a:spcPct val="180000"/>
              </a:lnSpc>
              <a:buNone/>
            </a:pPr>
            <a:r>
              <a:rPr lang="en-US" altLang="en-US" sz="2000" dirty="0">
                <a:latin typeface="微软雅黑" panose="020B0503020204020204" pitchFamily="34" charset="-122"/>
                <a:ea typeface="微软雅黑" panose="020B0503020204020204" pitchFamily="34" charset="-122"/>
                <a:sym typeface="+mn-ea"/>
              </a:rPr>
              <a:t>①</a:t>
            </a:r>
            <a:r>
              <a:rPr lang="zh-CN" altLang="en-US" sz="2000" dirty="0">
                <a:latin typeface="微软雅黑" panose="020B0503020204020204" pitchFamily="34" charset="-122"/>
                <a:ea typeface="微软雅黑" panose="020B0503020204020204" pitchFamily="34" charset="-122"/>
                <a:sym typeface="+mn-ea"/>
              </a:rPr>
              <a:t>订货信息：主要包括客户名称、客户编码、货物名称、商品编号、提货数量、货物规格及出库日期等。</a:t>
            </a:r>
          </a:p>
          <a:p>
            <a:pPr indent="528955" algn="just" fontAlgn="auto">
              <a:lnSpc>
                <a:spcPct val="180000"/>
              </a:lnSpc>
              <a:buNone/>
            </a:pPr>
            <a:r>
              <a:rPr lang="en-US" altLang="en-US" sz="2000" dirty="0">
                <a:latin typeface="微软雅黑" panose="020B0503020204020204" pitchFamily="34" charset="-122"/>
                <a:ea typeface="微软雅黑" panose="020B0503020204020204" pitchFamily="34" charset="-122"/>
                <a:sym typeface="+mn-ea"/>
              </a:rPr>
              <a:t>②</a:t>
            </a:r>
            <a:r>
              <a:rPr lang="zh-CN" altLang="en-US" sz="2000" dirty="0">
                <a:latin typeface="微软雅黑" panose="020B0503020204020204" pitchFamily="34" charset="-122"/>
                <a:ea typeface="微软雅黑" panose="020B0503020204020204" pitchFamily="34" charset="-122"/>
                <a:sym typeface="+mn-ea"/>
              </a:rPr>
              <a:t>客户的信用：一般情况下，配送中心都是先送货，然后按月结算货款，那么客户的信用就显得尤为重要。根据客户的信用表现为客户分配信用额度，如超出信用额度，则订单列为无效订单。</a:t>
            </a:r>
          </a:p>
        </p:txBody>
      </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21" y="30931"/>
            <a:ext cx="413439" cy="370436"/>
          </a:xfrm>
          <a:prstGeom prst="rect">
            <a:avLst/>
          </a:prstGeom>
        </p:spPr>
      </p:pic>
    </p:spTree>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DIAGRAM_VIRTUALLY_FRAME" val="{&quot;height&quot;:290.6994488188977,&quot;left&quot;:571.420157480315,&quot;top&quot;:147.63858267716535,&quot;width&quot;:295.50307086614174}"/>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290.6994488188977,&quot;left&quot;:571.420157480315,&quot;top&quot;:147.63858267716535,&quot;width&quot;:295.50307086614174}"/>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350.9614173228347,&quot;left&quot;:571.420157480315,&quot;top&quot;:147.63858267716535,&quot;width&quot;:407.929842519685}"/>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350.9614173228347,&quot;left&quot;:571.420157480315,&quot;top&quot;:147.63858267716535,&quot;width&quot;:407.929842519685}"/>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350.9614173228347,&quot;left&quot;:571.420157480315,&quot;top&quot;:147.63858267716535,&quot;width&quot;:407.929842519685}"/>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350.9614173228347,&quot;left&quot;:571.420157480315,&quot;top&quot;:147.63858267716535,&quot;width&quot;:407.929842519685}"/>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350.9614173228347,&quot;left&quot;:571.420157480315,&quot;top&quot;:147.63858267716535,&quot;width&quot;:407.929842519685}"/>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350.9614173228347,&quot;left&quot;:571.420157480315,&quot;top&quot;:147.63858267716535,&quot;width&quot;:407.929842519685}"/>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350.9614173228347,&quot;left&quot;:571.420157480315,&quot;top&quot;:147.63858267716535,&quot;width&quot;:407.929842519685}"/>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350.9614173228347,&quot;left&quot;:571.420157480315,&quot;top&quot;:147.63858267716535,&quot;width&quot;:407.929842519685}"/>
</p:tagLst>
</file>

<file path=ppt/tags/tag19.xml><?xml version="1.0" encoding="utf-8"?>
<p:tagLst xmlns:a="http://schemas.openxmlformats.org/drawingml/2006/main" xmlns:r="http://schemas.openxmlformats.org/officeDocument/2006/relationships" xmlns:p="http://schemas.openxmlformats.org/presentationml/2006/main">
  <p:tag name="KSO_WM_DIAGRAM_VIRTUALLY_FRAME" val="{&quot;height&quot;:350.9614173228347,&quot;left&quot;:571.420157480315,&quot;top&quot;:147.63858267716535,&quot;width&quot;:407.929842519685}"/>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290.6994488188977,&quot;left&quot;:571.420157480315,&quot;top&quot;:147.63858267716535,&quot;width&quot;:295.50307086614174}"/>
</p:tagLst>
</file>

<file path=ppt/tags/tag20.xml><?xml version="1.0" encoding="utf-8"?>
<p:tagLst xmlns:a="http://schemas.openxmlformats.org/drawingml/2006/main" xmlns:r="http://schemas.openxmlformats.org/officeDocument/2006/relationships" xmlns:p="http://schemas.openxmlformats.org/presentationml/2006/main">
  <p:tag name="KSO_WM_DIAGRAM_VIRTUALLY_FRAME" val="{&quot;height&quot;:350.9614173228347,&quot;left&quot;:571.420157480315,&quot;top&quot;:147.63858267716535,&quot;width&quot;:407.929842519685}"/>
</p:tagLst>
</file>

<file path=ppt/tags/tag21.xml><?xml version="1.0" encoding="utf-8"?>
<p:tagLst xmlns:a="http://schemas.openxmlformats.org/drawingml/2006/main" xmlns:r="http://schemas.openxmlformats.org/officeDocument/2006/relationships" xmlns:p="http://schemas.openxmlformats.org/presentationml/2006/main">
  <p:tag name="TABLE_ENDDRAG_ORIGIN_RECT" val="839*351"/>
  <p:tag name="TABLE_ENDDRAG_RECT" val="69*106*839*351"/>
</p:tagLst>
</file>

<file path=ppt/tags/tag22.xml><?xml version="1.0" encoding="utf-8"?>
<p:tagLst xmlns:a="http://schemas.openxmlformats.org/drawingml/2006/main" xmlns:r="http://schemas.openxmlformats.org/officeDocument/2006/relationships" xmlns:p="http://schemas.openxmlformats.org/presentationml/2006/main">
  <p:tag name="TABLE_ENDDRAG_ORIGIN_RECT" val="839*351"/>
  <p:tag name="TABLE_ENDDRAG_RECT" val="69*106*839*351"/>
</p:tagLst>
</file>

<file path=ppt/tags/tag23.xml><?xml version="1.0" encoding="utf-8"?>
<p:tagLst xmlns:a="http://schemas.openxmlformats.org/drawingml/2006/main" xmlns:r="http://schemas.openxmlformats.org/officeDocument/2006/relationships" xmlns:p="http://schemas.openxmlformats.org/presentationml/2006/main">
  <p:tag name="TABLE_ENDDRAG_ORIGIN_RECT" val="914*373"/>
  <p:tag name="TABLE_ENDDRAG_RECT" val="20*114*914*373"/>
</p:tagLst>
</file>

<file path=ppt/tags/tag24.xml><?xml version="1.0" encoding="utf-8"?>
<p:tagLst xmlns:a="http://schemas.openxmlformats.org/drawingml/2006/main" xmlns:r="http://schemas.openxmlformats.org/officeDocument/2006/relationships" xmlns:p="http://schemas.openxmlformats.org/presentationml/2006/main">
  <p:tag name="TABLE_ENDDRAG_ORIGIN_RECT" val="914*373"/>
  <p:tag name="TABLE_ENDDRAG_RECT" val="20*114*914*373"/>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290.6994488188977,&quot;left&quot;:571.420157480315,&quot;top&quot;:147.63858267716535,&quot;width&quot;:295.50307086614174}"/>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290.6994488188977,&quot;left&quot;:571.420157480315,&quot;top&quot;:147.63858267716535,&quot;width&quot;:295.50307086614174}"/>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290.6994488188977,&quot;left&quot;:571.420157480315,&quot;top&quot;:147.63858267716535,&quot;width&quot;:295.50307086614174}"/>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290.6994488188977,&quot;left&quot;:571.420157480315,&quot;top&quot;:147.63858267716535,&quot;width&quot;:295.50307086614174}"/>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290.6994488188977,&quot;left&quot;:571.420157480315,&quot;top&quot;:147.63858267716535,&quot;width&quot;:295.50307086614174}"/>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290.6994488188977,&quot;left&quot;:571.420157480315,&quot;top&quot;:147.63858267716535,&quot;width&quot;:295.50307086614174}"/>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290.6994488188977,&quot;left&quot;:571.420157480315,&quot;top&quot;:147.63858267716535,&quot;width&quot;:295.50307086614174}"/>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0E5FB3"/>
      </a:accent1>
      <a:accent2>
        <a:srgbClr val="0E5FB3"/>
      </a:accent2>
      <a:accent3>
        <a:srgbClr val="0E5FB3"/>
      </a:accent3>
      <a:accent4>
        <a:srgbClr val="0E5FB3"/>
      </a:accent4>
      <a:accent5>
        <a:srgbClr val="5B9BD5"/>
      </a:accent5>
      <a:accent6>
        <a:srgbClr val="70AD47"/>
      </a:accent6>
      <a:hlink>
        <a:srgbClr val="0563C1"/>
      </a:hlink>
      <a:folHlink>
        <a:srgbClr val="954F72"/>
      </a:folHlink>
    </a:clrScheme>
    <a:fontScheme name="b54eb1fc">
      <a:majorFont>
        <a:latin typeface="思源黑体 CN"/>
        <a:ea typeface="思源黑体 CN"/>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ww.99ppt.com">
  <a:themeElements>
    <a:clrScheme name="Office">
      <a:dk1>
        <a:srgbClr val="000000"/>
      </a:dk1>
      <a:lt1>
        <a:srgbClr val="FFFFFF"/>
      </a:lt1>
      <a:dk2>
        <a:srgbClr val="778495"/>
      </a:dk2>
      <a:lt2>
        <a:srgbClr val="F0F0F0"/>
      </a:lt2>
      <a:accent1>
        <a:srgbClr val="009FDE"/>
      </a:accent1>
      <a:accent2>
        <a:srgbClr val="0677C7"/>
      </a:accent2>
      <a:accent3>
        <a:srgbClr val="13668E"/>
      </a:accent3>
      <a:accent4>
        <a:srgbClr val="014864"/>
      </a:accent4>
      <a:accent5>
        <a:srgbClr val="B2B2B2"/>
      </a:accent5>
      <a:accent6>
        <a:srgbClr val="DDDDDD"/>
      </a:accent6>
      <a:hlink>
        <a:srgbClr val="009FDE"/>
      </a:hlink>
      <a:folHlink>
        <a:srgbClr val="BFBFBF"/>
      </a:folHlink>
    </a:clrScheme>
    <a:fontScheme name="bqlcq2vg">
      <a:majorFont>
        <a:latin typeface="思源黑体 CN"/>
        <a:ea typeface="思源黑体 CN"/>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TotalTime>
  <Words>2112</Words>
  <Application>Microsoft Office PowerPoint</Application>
  <PresentationFormat>宽屏</PresentationFormat>
  <Paragraphs>308</Paragraphs>
  <Slides>22</Slides>
  <Notes>17</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22</vt:i4>
      </vt:variant>
    </vt:vector>
  </HeadingPairs>
  <TitlesOfParts>
    <vt:vector size="34" baseType="lpstr">
      <vt:lpstr>仿宋</vt:lpstr>
      <vt:lpstr>黑体</vt:lpstr>
      <vt:lpstr>思源黑体 CN</vt:lpstr>
      <vt:lpstr>微软雅黑</vt:lpstr>
      <vt:lpstr>印品黑体</vt:lpstr>
      <vt:lpstr>Arial</vt:lpstr>
      <vt:lpstr>Calibri</vt:lpstr>
      <vt:lpstr>Calibri Light</vt:lpstr>
      <vt:lpstr>Times New Roman</vt:lpstr>
      <vt:lpstr>Office 主题</vt:lpstr>
      <vt:lpstr>Office 主题​​</vt:lpstr>
      <vt:lpstr>1_www.99ppt.com</vt:lpstr>
      <vt:lpstr>PowerPoint 演示文稿</vt:lpstr>
      <vt:lpstr>PowerPoint 演示文稿</vt:lpstr>
      <vt:lpstr>PowerPoint 演示文稿</vt:lpstr>
      <vt:lpstr>PowerPoint 演示文稿</vt:lpstr>
      <vt:lpstr>一、接收客户订单</vt:lpstr>
      <vt:lpstr>I. Receiving customer orders</vt:lpstr>
      <vt:lpstr>PowerPoint 演示文稿</vt:lpstr>
      <vt:lpstr>PowerPoint 演示文稿</vt:lpstr>
      <vt:lpstr>PowerPoint 演示文稿</vt:lpstr>
      <vt:lpstr>PowerPoint 演示文稿</vt:lpstr>
      <vt:lpstr>二、制定库存分配计划</vt:lpstr>
      <vt:lpstr>Ⅱ. Develop the inventory allocation plan</vt:lpstr>
      <vt:lpstr>三、确定拣货方式</vt:lpstr>
      <vt:lpstr>Ⅲ. Determining the picking method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Lenovo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海月 刘</cp:lastModifiedBy>
  <cp:revision>247</cp:revision>
  <dcterms:created xsi:type="dcterms:W3CDTF">2016-11-03T12:59:00Z</dcterms:created>
  <dcterms:modified xsi:type="dcterms:W3CDTF">2025-02-22T01:57:29Z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2052-12.1.0.19770</vt:lpwstr>
  </property>
  <property fmtid="{D5CDD505-2E9C-101B-9397-08002B2CF9AE}" pid="3" name="ICV">
    <vt:lpwstr>6334292E17464BF4BFE6984ACAA5F60E_12</vt:lpwstr>
  </property>
</Properties>
</file>