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89" r:id="rId3"/>
  </p:sldMasterIdLst>
  <p:notesMasterIdLst>
    <p:notesMasterId r:id="rId32"/>
  </p:notesMasterIdLst>
  <p:sldIdLst>
    <p:sldId id="1656" r:id="rId4"/>
    <p:sldId id="1678" r:id="rId5"/>
    <p:sldId id="1659" r:id="rId6"/>
    <p:sldId id="1679" r:id="rId7"/>
    <p:sldId id="1039" r:id="rId8"/>
    <p:sldId id="1680" r:id="rId9"/>
    <p:sldId id="1642" r:id="rId10"/>
    <p:sldId id="1681" r:id="rId11"/>
    <p:sldId id="1646" r:id="rId12"/>
    <p:sldId id="1682" r:id="rId13"/>
    <p:sldId id="1643" r:id="rId14"/>
    <p:sldId id="1683" r:id="rId15"/>
    <p:sldId id="1641" r:id="rId16"/>
    <p:sldId id="1684" r:id="rId17"/>
    <p:sldId id="1648" r:id="rId18"/>
    <p:sldId id="1685" r:id="rId19"/>
    <p:sldId id="1673" r:id="rId20"/>
    <p:sldId id="1686" r:id="rId21"/>
    <p:sldId id="1650" r:id="rId22"/>
    <p:sldId id="1687" r:id="rId23"/>
    <p:sldId id="1676" r:id="rId24"/>
    <p:sldId id="1688" r:id="rId25"/>
    <p:sldId id="1675" r:id="rId26"/>
    <p:sldId id="1689" r:id="rId27"/>
    <p:sldId id="1677" r:id="rId28"/>
    <p:sldId id="1690" r:id="rId29"/>
    <p:sldId id="3336" r:id="rId30"/>
    <p:sldId id="3405" r:id="rId31"/>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0" userDrawn="1">
          <p15:clr>
            <a:srgbClr val="A4A3A4"/>
          </p15:clr>
        </p15:guide>
        <p15:guide id="2" pos="39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kplu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3F9"/>
    <a:srgbClr val="E7E7E8"/>
    <a:srgbClr val="00AEEF"/>
    <a:srgbClr val="EFF4E9"/>
    <a:srgbClr val="E74127"/>
    <a:srgbClr val="F36F20"/>
    <a:srgbClr val="FEEEE0"/>
    <a:srgbClr val="10B1EC"/>
    <a:srgbClr val="20B6F0"/>
    <a:srgbClr val="0EA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94660"/>
  </p:normalViewPr>
  <p:slideViewPr>
    <p:cSldViewPr snapToGrid="0" showGuides="1">
      <p:cViewPr varScale="1">
        <p:scale>
          <a:sx n="60" d="100"/>
          <a:sy n="60" d="100"/>
        </p:scale>
        <p:origin x="113" y="22"/>
      </p:cViewPr>
      <p:guideLst>
        <p:guide orient="horz" pos="1750"/>
        <p:guide pos="3924"/>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CC3E6-CD47-42C9-92E8-DBBC633DEA73}" type="datetimeFigureOut">
              <a:rPr lang="zh-CN" altLang="en-US" smtClean="0"/>
              <a:t>2025/2/22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C5999-4404-40EB-84C7-3DE19C87C9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7E0C5999-4404-40EB-84C7-3DE19C87C993}"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48649C4-DF96-4AB7-8EFA-C60B664AC0E4}" type="slidenum">
              <a:rPr lang="zh-CN" altLang="en-US" smtClean="0">
                <a:solidFill>
                  <a:prstClr val="black"/>
                </a:solidFill>
              </a:rPr>
              <a:t>3</a:t>
            </a:fld>
            <a:endParaRPr lang="zh-CN" alt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A6837353-30EB-4A48-80EB-173D804AEFBD}"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pPr>
              <a:defRPr/>
            </a:pPr>
            <a:fld id="{948649C4-DF96-4AB7-8EFA-C60B664AC0E4}" type="slidenum">
              <a:rPr lang="zh-CN" altLang="en-US" smtClean="0">
                <a:solidFill>
                  <a:prstClr val="black"/>
                </a:solidFill>
              </a:rPr>
              <a:t>4</a:t>
            </a:fld>
            <a:endParaRPr lang="zh-CN"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7E0C5999-4404-40EB-84C7-3DE19C87C993}"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7E0C5999-4404-40EB-84C7-3DE19C87C993}"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7E0C5999-4404-40EB-84C7-3DE19C87C993}"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2"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stretch>
            <a:fillRect/>
          </a:stretch>
        </p:blipFill>
        <p:spPr>
          <a:xfrm>
            <a:off x="0" y="18288"/>
            <a:ext cx="12198350" cy="6821424"/>
          </a:xfrm>
          <a:prstGeom prst="rect">
            <a:avLst/>
          </a:prstGeom>
        </p:spPr>
      </p:pic>
      <p:pic>
        <p:nvPicPr>
          <p:cNvPr id="8" name="图片 7"/>
          <p:cNvPicPr>
            <a:picLocks noChangeAspect="1"/>
          </p:cNvPicPr>
          <p:nvPr userDrawn="1"/>
        </p:nvPicPr>
        <p:blipFill rotWithShape="1">
          <a:blip r:embed="rId3" cstate="hqprint"/>
          <a:srcRect/>
          <a:stretch>
            <a:fillRect/>
          </a:stretch>
        </p:blipFill>
        <p:spPr>
          <a:xfrm>
            <a:off x="0" y="18288"/>
            <a:ext cx="12198350" cy="6839712"/>
          </a:xfrm>
          <a:prstGeom prst="rect">
            <a:avLst/>
          </a:prstGeom>
        </p:spPr>
      </p:pic>
      <p:sp>
        <p:nvSpPr>
          <p:cNvPr id="9" name="矩形 8"/>
          <p:cNvSpPr/>
          <p:nvPr userDrawn="1"/>
        </p:nvSpPr>
        <p:spPr>
          <a:xfrm>
            <a:off x="0" y="-25257"/>
            <a:ext cx="12198350" cy="6883257"/>
          </a:xfrm>
          <a:prstGeom prst="rect">
            <a:avLst/>
          </a:prstGeom>
          <a:solidFill>
            <a:srgbClr val="0E387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3"/>
          <p:cNvSpPr/>
          <p:nvPr userDrawn="1"/>
        </p:nvSpPr>
        <p:spPr>
          <a:xfrm>
            <a:off x="0" y="5689600"/>
            <a:ext cx="12192000" cy="1168400"/>
          </a:xfrm>
          <a:prstGeom prst="rect">
            <a:avLst/>
          </a:prstGeom>
          <a:solidFill>
            <a:schemeClr val="accent5">
              <a:lumMod val="75000"/>
              <a:lumOff val="25000"/>
              <a:alpha val="34000"/>
            </a:schemeClr>
          </a:solidFill>
          <a:ln w="12700">
            <a:miter lim="400000"/>
          </a:ln>
        </p:spPr>
        <p:txBody>
          <a:bodyPr lIns="45719" rIns="45719" anchor="ctr"/>
          <a:lstStyle/>
          <a:p>
            <a:pPr algn="ctr">
              <a:defRPr sz="2400">
                <a:solidFill>
                  <a:srgbClr val="FFFFFF"/>
                </a:solidFill>
              </a:defRPr>
            </a:pPr>
            <a:endParaRPr sz="2400">
              <a:solidFill>
                <a:srgbClr val="FFFFFF"/>
              </a:solidFill>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77945" y="6055147"/>
            <a:ext cx="1407466" cy="570790"/>
          </a:xfrm>
          <a:prstGeom prst="rect">
            <a:avLst/>
          </a:prstGeom>
        </p:spPr>
      </p:pic>
      <p:pic>
        <p:nvPicPr>
          <p:cNvPr id="2" name="图片 1"/>
          <p:cNvPicPr>
            <a:picLocks noChangeAspect="1"/>
          </p:cNvPicPr>
          <p:nvPr userDrawn="1"/>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4" y="6"/>
            <a:ext cx="2052320" cy="536669"/>
          </a:xfrm>
          <a:prstGeom prst="rect">
            <a:avLst/>
          </a:prstGeom>
        </p:spPr>
      </p:pic>
      <p:pic>
        <p:nvPicPr>
          <p:cNvPr id="3" name="图片 2"/>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381761" y="5797834"/>
            <a:ext cx="1014327" cy="1085429"/>
          </a:xfrm>
          <a:prstGeom prst="rect">
            <a:avLst/>
          </a:prstGeom>
        </p:spPr>
      </p:pic>
      <p:sp>
        <p:nvSpPr>
          <p:cNvPr id="12" name="文本框 11"/>
          <p:cNvSpPr txBox="1"/>
          <p:nvPr userDrawn="1"/>
        </p:nvSpPr>
        <p:spPr>
          <a:xfrm>
            <a:off x="7470739" y="6160584"/>
            <a:ext cx="214375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400" dirty="0">
                <a:solidFill>
                  <a:srgbClr val="4F81BD">
                    <a:lumMod val="40000"/>
                    <a:lumOff val="60000"/>
                  </a:srgbClr>
                </a:solidFill>
                <a:latin typeface="黑体" panose="02010609060101010101" charset="-122"/>
                <a:ea typeface="黑体" panose="02010609060101010101" charset="-122"/>
                <a:sym typeface="Calibri" panose="020F0502020204030204"/>
              </a:rPr>
              <a:t>合作企业与技术支持：</a:t>
            </a:r>
          </a:p>
        </p:txBody>
      </p:sp>
    </p:spTree>
    <p:extLst>
      <p:ext uri="{BB962C8B-B14F-4D97-AF65-F5344CB8AC3E}">
        <p14:creationId xmlns:p14="http://schemas.microsoft.com/office/powerpoint/2010/main" val="237759376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4"/>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3"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91"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1" name="矩形 10"/>
          <p:cNvSpPr/>
          <p:nvPr userDrawn="1"/>
        </p:nvSpPr>
        <p:spPr>
          <a:xfrm>
            <a:off x="0" y="-27384"/>
            <a:ext cx="12192000" cy="432048"/>
          </a:xfrm>
          <a:prstGeom prst="rect">
            <a:avLst/>
          </a:prstGeom>
          <a:solidFill>
            <a:srgbClr val="008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9" name="矩形 18"/>
          <p:cNvSpPr/>
          <p:nvPr userDrawn="1"/>
        </p:nvSpPr>
        <p:spPr>
          <a:xfrm>
            <a:off x="0" y="-27384"/>
            <a:ext cx="894683"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印品黑体" panose="00000500000000000000" pitchFamily="2" charset="-122"/>
            </a:endParaRPr>
          </a:p>
        </p:txBody>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
        <p:nvSpPr>
          <p:cNvPr id="16" name="矩形 15"/>
          <p:cNvSpPr/>
          <p:nvPr userDrawn="1"/>
        </p:nvSpPr>
        <p:spPr>
          <a:xfrm>
            <a:off x="0" y="404664"/>
            <a:ext cx="12192000" cy="7200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pic>
        <p:nvPicPr>
          <p:cNvPr id="21" name="图片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21" y="30931"/>
            <a:ext cx="413439" cy="370436"/>
          </a:xfrm>
          <a:prstGeom prst="rect">
            <a:avLst/>
          </a:prstGeom>
        </p:spPr>
      </p:pic>
      <p:sp>
        <p:nvSpPr>
          <p:cNvPr id="22" name="文本框 2"/>
          <p:cNvSpPr txBox="1"/>
          <p:nvPr userDrawn="1"/>
        </p:nvSpPr>
        <p:spPr>
          <a:xfrm>
            <a:off x="310489" y="6204259"/>
            <a:ext cx="1940457" cy="338554"/>
          </a:xfrm>
          <a:prstGeom prst="rect">
            <a:avLst/>
          </a:prstGeom>
          <a:ln w="12700">
            <a:miter lim="400000"/>
          </a:ln>
        </p:spPr>
        <p:txBody>
          <a:bodyPr wrap="square" lIns="45719" rIns="457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版权所有</a:t>
            </a:r>
            <a:r>
              <a:rPr lang="en-US" altLang="zh-CN" sz="1600" b="0" kern="0" dirty="0">
                <a:solidFill>
                  <a:srgbClr val="535353">
                    <a:lumMod val="60000"/>
                    <a:lumOff val="40000"/>
                  </a:srgbClr>
                </a:solidFill>
                <a:latin typeface="微软雅黑" panose="020B0503020204020204" pitchFamily="34" charset="-122"/>
                <a:ea typeface="微软雅黑" panose="020B0503020204020204" pitchFamily="34" charset="-122"/>
              </a:rPr>
              <a:t>·</a:t>
            </a:r>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合作共赢</a:t>
            </a:r>
          </a:p>
        </p:txBody>
      </p:sp>
    </p:spTree>
  </p:cSld>
  <p:clrMapOvr>
    <a:masterClrMapping/>
  </p:clrMapOvr>
  <p:transition>
    <p:random/>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pPr defTabSz="914400"/>
            <a:r>
              <a:rPr lang="en-US" altLang="zh-CN" sz="6000" b="1" dirty="0">
                <a:solidFill>
                  <a:srgbClr val="0E5FB3"/>
                </a:solidFill>
                <a:cs typeface="+mn-ea"/>
                <a:sym typeface="+mn-lt"/>
              </a:rPr>
              <a:t>02</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pPr defTabSz="914400"/>
              <a:r>
                <a:rPr lang="zh-CN" altLang="en-US" sz="3200" b="1" dirty="0">
                  <a:solidFill>
                    <a:srgbClr val="0E5FB3"/>
                  </a:solidFill>
                  <a:cs typeface="+mn-ea"/>
                  <a:sym typeface="+mn-lt"/>
                </a:rPr>
                <a:t>内部运作管理</a:t>
              </a:r>
            </a:p>
          </p:txBody>
        </p:sp>
        <p:sp>
          <p:nvSpPr>
            <p:cNvPr id="8" name="矩形 7"/>
            <p:cNvSpPr/>
            <p:nvPr/>
          </p:nvSpPr>
          <p:spPr>
            <a:xfrm>
              <a:off x="1590973" y="851047"/>
              <a:ext cx="1724054" cy="276999"/>
            </a:xfrm>
            <a:prstGeom prst="rect">
              <a:avLst/>
            </a:prstGeom>
          </p:spPr>
          <p:txBody>
            <a:bodyPr wrap="square">
              <a:spAutoFit/>
            </a:bodyPr>
            <a:lstStyle/>
            <a:p>
              <a:pPr algn="dist" defTabSz="914400"/>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pPr defTabSz="914400"/>
            <a:r>
              <a:rPr lang="en-US" altLang="zh-CN" sz="6000" b="1" dirty="0">
                <a:solidFill>
                  <a:srgbClr val="0E5FB3"/>
                </a:solidFill>
                <a:cs typeface="+mn-ea"/>
                <a:sym typeface="+mn-lt"/>
              </a:rPr>
              <a:t>03</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pPr defTabSz="914400"/>
              <a:r>
                <a:rPr lang="zh-CN" altLang="en-US" sz="3200" b="1" dirty="0">
                  <a:solidFill>
                    <a:srgbClr val="0E5FB3"/>
                  </a:solidFill>
                  <a:cs typeface="+mn-ea"/>
                  <a:sym typeface="+mn-lt"/>
                </a:rPr>
                <a:t>仓管对接问题</a:t>
              </a:r>
            </a:p>
          </p:txBody>
        </p:sp>
        <p:sp>
          <p:nvSpPr>
            <p:cNvPr id="8" name="矩形 7"/>
            <p:cNvSpPr/>
            <p:nvPr/>
          </p:nvSpPr>
          <p:spPr>
            <a:xfrm>
              <a:off x="1590973" y="851047"/>
              <a:ext cx="1724054" cy="276999"/>
            </a:xfrm>
            <a:prstGeom prst="rect">
              <a:avLst/>
            </a:prstGeom>
          </p:spPr>
          <p:txBody>
            <a:bodyPr wrap="square">
              <a:spAutoFit/>
            </a:bodyPr>
            <a:lstStyle/>
            <a:p>
              <a:pPr algn="dist" defTabSz="914400"/>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pPr defTabSz="914400"/>
            <a:r>
              <a:rPr lang="en-US" altLang="zh-CN" sz="6000" b="1" dirty="0">
                <a:solidFill>
                  <a:srgbClr val="0E5FB3"/>
                </a:solidFill>
                <a:cs typeface="+mn-ea"/>
                <a:sym typeface="+mn-lt"/>
              </a:rPr>
              <a:t>04</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pPr defTabSz="914400"/>
              <a:r>
                <a:rPr lang="zh-CN" altLang="en-US" sz="3200" b="1" dirty="0">
                  <a:solidFill>
                    <a:srgbClr val="0E5FB3"/>
                  </a:solidFill>
                  <a:cs typeface="+mn-ea"/>
                  <a:sym typeface="+mn-lt"/>
                </a:rPr>
                <a:t>未来工作调整</a:t>
              </a:r>
            </a:p>
          </p:txBody>
        </p:sp>
        <p:sp>
          <p:nvSpPr>
            <p:cNvPr id="8" name="矩形 7"/>
            <p:cNvSpPr/>
            <p:nvPr/>
          </p:nvSpPr>
          <p:spPr>
            <a:xfrm>
              <a:off x="1590973" y="851047"/>
              <a:ext cx="1724054" cy="276999"/>
            </a:xfrm>
            <a:prstGeom prst="rect">
              <a:avLst/>
            </a:prstGeom>
          </p:spPr>
          <p:txBody>
            <a:bodyPr wrap="square">
              <a:spAutoFit/>
            </a:bodyPr>
            <a:lstStyle/>
            <a:p>
              <a:pPr algn="dist" defTabSz="914400"/>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8" name="组合 7"/>
          <p:cNvGrpSpPr/>
          <p:nvPr userDrawn="1"/>
        </p:nvGrpSpPr>
        <p:grpSpPr>
          <a:xfrm flipV="1">
            <a:off x="3" y="14165"/>
            <a:ext cx="12192001" cy="479322"/>
            <a:chOff x="-1" y="5901234"/>
            <a:chExt cx="12192001" cy="956766"/>
          </a:xfrm>
        </p:grpSpPr>
        <p:grpSp>
          <p:nvGrpSpPr>
            <p:cNvPr id="9" name="组合 8"/>
            <p:cNvGrpSpPr/>
            <p:nvPr/>
          </p:nvGrpSpPr>
          <p:grpSpPr>
            <a:xfrm>
              <a:off x="-1" y="5901234"/>
              <a:ext cx="6168571" cy="956766"/>
              <a:chOff x="0" y="5901234"/>
              <a:chExt cx="5660570" cy="956766"/>
            </a:xfrm>
          </p:grpSpPr>
          <p:sp>
            <p:nvSpPr>
              <p:cNvPr id="13" name="任意多边形: 形状 12"/>
              <p:cNvSpPr/>
              <p:nvPr/>
            </p:nvSpPr>
            <p:spPr>
              <a:xfrm flipH="1">
                <a:off x="0" y="5901234"/>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dirty="0">
                  <a:solidFill>
                    <a:srgbClr val="FFFFFF"/>
                  </a:solidFill>
                </a:endParaRPr>
              </a:p>
            </p:txBody>
          </p:sp>
          <p:sp>
            <p:nvSpPr>
              <p:cNvPr id="14" name="任意多边形: 形状 13"/>
              <p:cNvSpPr/>
              <p:nvPr/>
            </p:nvSpPr>
            <p:spPr>
              <a:xfrm flipH="1">
                <a:off x="0" y="6161314"/>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solidFill>
                    <a:srgbClr val="FFFFFF"/>
                  </a:solidFill>
                </a:endParaRPr>
              </a:p>
            </p:txBody>
          </p:sp>
        </p:grpSp>
        <p:grpSp>
          <p:nvGrpSpPr>
            <p:cNvPr id="10" name="组合 9"/>
            <p:cNvGrpSpPr/>
            <p:nvPr/>
          </p:nvGrpSpPr>
          <p:grpSpPr>
            <a:xfrm flipH="1">
              <a:off x="5907314" y="5901234"/>
              <a:ext cx="6284686" cy="956766"/>
              <a:chOff x="3367314" y="5874020"/>
              <a:chExt cx="5660570" cy="956766"/>
            </a:xfrm>
          </p:grpSpPr>
          <p:sp>
            <p:nvSpPr>
              <p:cNvPr id="11" name="任意多边形: 形状 10"/>
              <p:cNvSpPr/>
              <p:nvPr/>
            </p:nvSpPr>
            <p:spPr>
              <a:xfrm flipH="1">
                <a:off x="3367314" y="5874020"/>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solidFill>
                    <a:srgbClr val="FFFFFF"/>
                  </a:solidFill>
                </a:endParaRPr>
              </a:p>
            </p:txBody>
          </p:sp>
          <p:sp>
            <p:nvSpPr>
              <p:cNvPr id="12" name="任意多边形: 形状 11"/>
              <p:cNvSpPr/>
              <p:nvPr/>
            </p:nvSpPr>
            <p:spPr>
              <a:xfrm flipH="1">
                <a:off x="3367314" y="6134100"/>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solidFill>
                    <a:srgbClr val="FFFFFF"/>
                  </a:solidFill>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4"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4"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6"/>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4"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9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92"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2"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2"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2"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8" y="284829"/>
            <a:ext cx="2597150" cy="584775"/>
          </a:xfrm>
          <a:prstGeom prst="rect">
            <a:avLst/>
          </a:prstGeom>
          <a:noFill/>
        </p:spPr>
        <p:txBody>
          <a:bodyPr wrap="square" rtlCol="0">
            <a:spAutoFit/>
          </a:bodyPr>
          <a:lstStyle/>
          <a:p>
            <a:pPr algn="ctr" defTabSz="914400"/>
            <a:r>
              <a:rPr lang="zh-CN" altLang="en-US" sz="3200" b="1" dirty="0">
                <a:solidFill>
                  <a:srgbClr val="0677C7"/>
                </a:solidFill>
                <a:latin typeface="微软雅黑" panose="020B0503020204020204" pitchFamily="34" charset="-122"/>
                <a:ea typeface="微软雅黑" panose="020B0503020204020204" pitchFamily="34" charset="-122"/>
              </a:rPr>
              <a:t>输入标题一</a:t>
            </a:r>
          </a:p>
        </p:txBody>
      </p:sp>
      <p:sp>
        <p:nvSpPr>
          <p:cNvPr id="5" name="矩形 4"/>
          <p:cNvSpPr/>
          <p:nvPr userDrawn="1"/>
        </p:nvSpPr>
        <p:spPr>
          <a:xfrm>
            <a:off x="4" y="340388"/>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cSld>
  <p:clrMapOvr>
    <a:masterClrMapping/>
  </p:clrMapOvr>
  <p:transition spd="slow" advTm="3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8" y="284829"/>
            <a:ext cx="2597150" cy="584775"/>
          </a:xfrm>
          <a:prstGeom prst="rect">
            <a:avLst/>
          </a:prstGeom>
          <a:noFill/>
        </p:spPr>
        <p:txBody>
          <a:bodyPr wrap="square" rtlCol="0">
            <a:spAutoFit/>
          </a:bodyPr>
          <a:lstStyle/>
          <a:p>
            <a:pPr algn="ctr" defTabSz="914400"/>
            <a:r>
              <a:rPr lang="zh-CN" altLang="en-US" sz="3200" b="1" dirty="0">
                <a:solidFill>
                  <a:srgbClr val="0677C7"/>
                </a:solidFill>
                <a:latin typeface="微软雅黑" panose="020B0503020204020204" pitchFamily="34" charset="-122"/>
                <a:ea typeface="微软雅黑" panose="020B0503020204020204" pitchFamily="34" charset="-122"/>
              </a:rPr>
              <a:t>输入标题二</a:t>
            </a:r>
          </a:p>
        </p:txBody>
      </p:sp>
      <p:sp>
        <p:nvSpPr>
          <p:cNvPr id="5" name="矩形 4"/>
          <p:cNvSpPr/>
          <p:nvPr userDrawn="1"/>
        </p:nvSpPr>
        <p:spPr>
          <a:xfrm>
            <a:off x="4" y="340388"/>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cSld>
  <p:clrMapOvr>
    <a:masterClrMapping/>
  </p:clrMapOvr>
  <p:transition spd="slow" advTm="3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8" y="284829"/>
            <a:ext cx="2597150" cy="584775"/>
          </a:xfrm>
          <a:prstGeom prst="rect">
            <a:avLst/>
          </a:prstGeom>
          <a:noFill/>
        </p:spPr>
        <p:txBody>
          <a:bodyPr wrap="square" rtlCol="0">
            <a:spAutoFit/>
          </a:bodyPr>
          <a:lstStyle/>
          <a:p>
            <a:pPr algn="ctr" defTabSz="914400"/>
            <a:r>
              <a:rPr lang="zh-CN" altLang="en-US" sz="3200" b="1" dirty="0">
                <a:solidFill>
                  <a:srgbClr val="0677C7"/>
                </a:solidFill>
                <a:latin typeface="微软雅黑" panose="020B0503020204020204" pitchFamily="34" charset="-122"/>
                <a:ea typeface="微软雅黑" panose="020B0503020204020204" pitchFamily="34" charset="-122"/>
              </a:rPr>
              <a:t>输入标题三</a:t>
            </a:r>
          </a:p>
        </p:txBody>
      </p:sp>
      <p:sp>
        <p:nvSpPr>
          <p:cNvPr id="5" name="矩形 4"/>
          <p:cNvSpPr/>
          <p:nvPr userDrawn="1"/>
        </p:nvSpPr>
        <p:spPr>
          <a:xfrm>
            <a:off x="4" y="340388"/>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cSld>
  <p:clrMapOvr>
    <a:masterClrMapping/>
  </p:clrMapOvr>
  <p:transition spd="slow" advTm="3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8" y="284829"/>
            <a:ext cx="2597150" cy="584775"/>
          </a:xfrm>
          <a:prstGeom prst="rect">
            <a:avLst/>
          </a:prstGeom>
          <a:noFill/>
        </p:spPr>
        <p:txBody>
          <a:bodyPr wrap="square" rtlCol="0">
            <a:spAutoFit/>
          </a:bodyPr>
          <a:lstStyle/>
          <a:p>
            <a:pPr algn="ctr" defTabSz="914400"/>
            <a:r>
              <a:rPr lang="zh-CN" altLang="en-US" sz="3200" b="1" dirty="0">
                <a:solidFill>
                  <a:srgbClr val="0677C7"/>
                </a:solidFill>
                <a:latin typeface="微软雅黑" panose="020B0503020204020204" pitchFamily="34" charset="-122"/>
                <a:ea typeface="微软雅黑" panose="020B0503020204020204" pitchFamily="34" charset="-122"/>
              </a:rPr>
              <a:t>输入标题四</a:t>
            </a:r>
          </a:p>
        </p:txBody>
      </p:sp>
      <p:sp>
        <p:nvSpPr>
          <p:cNvPr id="5" name="矩形 4"/>
          <p:cNvSpPr/>
          <p:nvPr userDrawn="1"/>
        </p:nvSpPr>
        <p:spPr>
          <a:xfrm>
            <a:off x="4" y="340388"/>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cSld>
  <p:clrMapOvr>
    <a:masterClrMapping/>
  </p:clrMapOvr>
  <p:transition spd="slow" advTm="3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90"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3.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4AFCD-F4D7-4717-B181-1E4B9EC9D5EB}" type="datetimeFigureOut">
              <a:rPr lang="zh-CN" altLang="en-US" smtClean="0"/>
              <a:t>2025/2/22</a:t>
            </a:fld>
            <a:endParaRPr lang="zh-CN" altLang="en-US"/>
          </a:p>
        </p:txBody>
      </p:sp>
      <p:sp>
        <p:nvSpPr>
          <p:cNvPr id="5" name="Footer Placeholder 4"/>
          <p:cNvSpPr>
            <a:spLocks noGrp="1"/>
          </p:cNvSpPr>
          <p:nvPr>
            <p:ph type="ftr" sz="quarter" idx="3"/>
          </p:nvPr>
        </p:nvSpPr>
        <p:spPr>
          <a:xfrm>
            <a:off x="4038602"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1419840" y="6276344"/>
            <a:ext cx="518160" cy="487045"/>
          </a:xfrm>
          <a:prstGeom prst="rect">
            <a:avLst/>
          </a:prstGeom>
          <a:solidFill>
            <a:srgbClr val="E74127"/>
          </a:solidFill>
        </p:spPr>
        <p:txBody>
          <a:bodyPr vert="horz" lIns="91440" tIns="45720" rIns="91440" bIns="45720" rtlCol="0" anchor="ctr"/>
          <a:lstStyle>
            <a:lvl1pPr algn="ctr">
              <a:defRPr sz="1400">
                <a:solidFill>
                  <a:schemeClr val="bg1"/>
                </a:solidFill>
                <a:latin typeface="Arial" panose="020B0604020202090204" pitchFamily="34" charset="0"/>
              </a:defRPr>
            </a:lvl1pPr>
          </a:lstStyle>
          <a:p>
            <a:fld id="{51CE5C07-9C33-4F8C-BCBD-86A988EB555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0" r:id="rId12"/>
  </p:sldLayoutIdLst>
  <p:transition>
    <p:random/>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3"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3"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3"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4"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4"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4"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0.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1.xml"/><Relationship Id="rId7"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7.xml"/><Relationship Id="rId7"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0.jpeg"/><Relationship Id="rId5" Type="http://schemas.openxmlformats.org/officeDocument/2006/relationships/image" Target="../media/image31.jpeg"/><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4.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7.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35.xml"/><Relationship Id="rId7" Type="http://schemas.openxmlformats.org/officeDocument/2006/relationships/image" Target="../media/image39.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8.png"/><Relationship Id="rId5" Type="http://schemas.openxmlformats.org/officeDocument/2006/relationships/notesSlide" Target="../notesSlides/notesSlide21.xml"/><Relationship Id="rId4" Type="http://schemas.openxmlformats.org/officeDocument/2006/relationships/slideLayout" Target="../slideLayouts/slideLayout2.xml"/><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38.xml"/><Relationship Id="rId7" Type="http://schemas.openxmlformats.org/officeDocument/2006/relationships/image" Target="../media/image43.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2.jpeg"/><Relationship Id="rId5" Type="http://schemas.openxmlformats.org/officeDocument/2006/relationships/notesSlide" Target="../notesSlides/notesSlide22.xml"/><Relationship Id="rId4" Type="http://schemas.openxmlformats.org/officeDocument/2006/relationships/slideLayout" Target="../slideLayouts/slideLayout2.xml"/><Relationship Id="rId9" Type="http://schemas.openxmlformats.org/officeDocument/2006/relationships/image" Target="../media/image4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8.xml"/><Relationship Id="rId5" Type="http://schemas.microsoft.com/office/2007/relationships/hdphoto" Target="../media/hdphoto3.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microsoft.com/office/2007/relationships/hdphoto" Target="../media/hdphoto3.wdp"/><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jpeg"/><Relationship Id="rId5" Type="http://schemas.openxmlformats.org/officeDocument/2006/relationships/tags" Target="../tags/tag5.xml"/><Relationship Id="rId10" Type="http://schemas.openxmlformats.org/officeDocument/2006/relationships/notesSlide" Target="../notesSlides/notesSlide3.xml"/><Relationship Id="rId4" Type="http://schemas.openxmlformats.org/officeDocument/2006/relationships/tags" Target="../tags/tag4.xml"/><Relationship Id="rId9"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任意多边形: 形状 19"/>
          <p:cNvSpPr>
            <a:spLocks noChangeAspect="1"/>
          </p:cNvSpPr>
          <p:nvPr/>
        </p:nvSpPr>
        <p:spPr>
          <a:xfrm>
            <a:off x="22" y="3305596"/>
            <a:ext cx="551618" cy="1792800"/>
          </a:xfrm>
          <a:custGeom>
            <a:avLst/>
            <a:gdLst>
              <a:gd name="connsiteX0" fmla="*/ 0 w 551446"/>
              <a:gd name="connsiteY0" fmla="*/ 0 h 1792213"/>
              <a:gd name="connsiteX1" fmla="*/ 551446 w 551446"/>
              <a:gd name="connsiteY1" fmla="*/ 0 h 1792213"/>
              <a:gd name="connsiteX2" fmla="*/ 0 w 551446"/>
              <a:gd name="connsiteY2" fmla="*/ 1792213 h 1792213"/>
            </a:gdLst>
            <a:ahLst/>
            <a:cxnLst>
              <a:cxn ang="0">
                <a:pos x="connsiteX0" y="connsiteY0"/>
              </a:cxn>
              <a:cxn ang="0">
                <a:pos x="connsiteX1" y="connsiteY1"/>
              </a:cxn>
              <a:cxn ang="0">
                <a:pos x="connsiteX2" y="connsiteY2"/>
              </a:cxn>
            </a:cxnLst>
            <a:rect l="l" t="t" r="r" b="b"/>
            <a:pathLst>
              <a:path w="551446" h="1792213">
                <a:moveTo>
                  <a:pt x="0" y="0"/>
                </a:moveTo>
                <a:lnTo>
                  <a:pt x="551446" y="0"/>
                </a:lnTo>
                <a:lnTo>
                  <a:pt x="0" y="1792213"/>
                </a:lnTo>
                <a:close/>
              </a:path>
            </a:pathLst>
          </a:custGeom>
          <a:solidFill>
            <a:schemeClr val="accent6">
              <a:lumMod val="7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16" name="任意多边形: 形状 15"/>
          <p:cNvSpPr/>
          <p:nvPr/>
        </p:nvSpPr>
        <p:spPr>
          <a:xfrm>
            <a:off x="6" y="750202"/>
            <a:ext cx="3540869" cy="2825568"/>
          </a:xfrm>
          <a:custGeom>
            <a:avLst/>
            <a:gdLst>
              <a:gd name="connsiteX0" fmla="*/ 0 w 3540869"/>
              <a:gd name="connsiteY0" fmla="*/ 0 h 2825568"/>
              <a:gd name="connsiteX1" fmla="*/ 3540869 w 3540869"/>
              <a:gd name="connsiteY1" fmla="*/ 0 h 2825568"/>
              <a:gd name="connsiteX2" fmla="*/ 2671470 w 3540869"/>
              <a:gd name="connsiteY2" fmla="*/ 2825568 h 2825568"/>
              <a:gd name="connsiteX3" fmla="*/ 0 w 3540869"/>
              <a:gd name="connsiteY3" fmla="*/ 2825568 h 2825568"/>
            </a:gdLst>
            <a:ahLst/>
            <a:cxnLst>
              <a:cxn ang="0">
                <a:pos x="connsiteX0" y="connsiteY0"/>
              </a:cxn>
              <a:cxn ang="0">
                <a:pos x="connsiteX1" y="connsiteY1"/>
              </a:cxn>
              <a:cxn ang="0">
                <a:pos x="connsiteX2" y="connsiteY2"/>
              </a:cxn>
              <a:cxn ang="0">
                <a:pos x="connsiteX3" y="connsiteY3"/>
              </a:cxn>
            </a:cxnLst>
            <a:rect l="l" t="t" r="r" b="b"/>
            <a:pathLst>
              <a:path w="3540869" h="2825568">
                <a:moveTo>
                  <a:pt x="0" y="0"/>
                </a:moveTo>
                <a:lnTo>
                  <a:pt x="3540869" y="0"/>
                </a:lnTo>
                <a:lnTo>
                  <a:pt x="2671470" y="2825568"/>
                </a:lnTo>
                <a:lnTo>
                  <a:pt x="0" y="2825568"/>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grpSp>
        <p:nvGrpSpPr>
          <p:cNvPr id="37" name="组合 36"/>
          <p:cNvGrpSpPr/>
          <p:nvPr/>
        </p:nvGrpSpPr>
        <p:grpSpPr>
          <a:xfrm>
            <a:off x="522000" y="1835268"/>
            <a:ext cx="9801427" cy="3859158"/>
            <a:chOff x="522000" y="1835268"/>
            <a:chExt cx="9801427" cy="3859158"/>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3345" b="23345"/>
            <a:stretch>
              <a:fillRect/>
            </a:stretch>
          </p:blipFill>
          <p:spPr>
            <a:xfrm>
              <a:off x="522000" y="1835268"/>
              <a:ext cx="9801427" cy="3851606"/>
            </a:xfrm>
            <a:prstGeom prst="parallelogram">
              <a:avLst>
                <a:gd name="adj" fmla="val 30540"/>
              </a:avLst>
            </a:prstGeom>
          </p:spPr>
        </p:pic>
        <p:sp>
          <p:nvSpPr>
            <p:cNvPr id="7" name="平行四边形 6"/>
            <p:cNvSpPr/>
            <p:nvPr/>
          </p:nvSpPr>
          <p:spPr>
            <a:xfrm>
              <a:off x="522000" y="1842426"/>
              <a:ext cx="9801427" cy="3852000"/>
            </a:xfrm>
            <a:prstGeom prst="parallelogram">
              <a:avLst>
                <a:gd name="adj" fmla="val 3058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sp>
        <p:nvSpPr>
          <p:cNvPr id="22" name="任意多边形: 形状 21"/>
          <p:cNvSpPr/>
          <p:nvPr/>
        </p:nvSpPr>
        <p:spPr>
          <a:xfrm>
            <a:off x="2820383" y="159548"/>
            <a:ext cx="1713741" cy="1058368"/>
          </a:xfrm>
          <a:custGeom>
            <a:avLst/>
            <a:gdLst>
              <a:gd name="connsiteX0" fmla="*/ 325649 w 1713741"/>
              <a:gd name="connsiteY0" fmla="*/ 0 h 1058368"/>
              <a:gd name="connsiteX1" fmla="*/ 1713741 w 1713741"/>
              <a:gd name="connsiteY1" fmla="*/ 0 h 1058368"/>
              <a:gd name="connsiteX2" fmla="*/ 1388092 w 1713741"/>
              <a:gd name="connsiteY2" fmla="*/ 1058368 h 1058368"/>
              <a:gd name="connsiteX3" fmla="*/ 0 w 1713741"/>
              <a:gd name="connsiteY3" fmla="*/ 1058368 h 1058368"/>
            </a:gdLst>
            <a:ahLst/>
            <a:cxnLst>
              <a:cxn ang="0">
                <a:pos x="connsiteX0" y="connsiteY0"/>
              </a:cxn>
              <a:cxn ang="0">
                <a:pos x="connsiteX1" y="connsiteY1"/>
              </a:cxn>
              <a:cxn ang="0">
                <a:pos x="connsiteX2" y="connsiteY2"/>
              </a:cxn>
              <a:cxn ang="0">
                <a:pos x="connsiteX3" y="connsiteY3"/>
              </a:cxn>
            </a:cxnLst>
            <a:rect l="l" t="t" r="r" b="b"/>
            <a:pathLst>
              <a:path w="1713741" h="1058368">
                <a:moveTo>
                  <a:pt x="325649" y="0"/>
                </a:moveTo>
                <a:lnTo>
                  <a:pt x="1713741" y="0"/>
                </a:lnTo>
                <a:lnTo>
                  <a:pt x="1388092" y="1058368"/>
                </a:lnTo>
                <a:lnTo>
                  <a:pt x="0" y="1058368"/>
                </a:lnTo>
                <a:close/>
              </a:path>
            </a:pathLst>
          </a:custGeom>
          <a:solidFill>
            <a:schemeClr val="accent6">
              <a:lumMod val="75000"/>
            </a:schemeClr>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24" name="任意多边形: 形状 23"/>
          <p:cNvSpPr/>
          <p:nvPr/>
        </p:nvSpPr>
        <p:spPr>
          <a:xfrm>
            <a:off x="1669913" y="5669280"/>
            <a:ext cx="2618856" cy="1188720"/>
          </a:xfrm>
          <a:custGeom>
            <a:avLst/>
            <a:gdLst>
              <a:gd name="connsiteX0" fmla="*/ 365757 w 2618856"/>
              <a:gd name="connsiteY0" fmla="*/ 0 h 1188720"/>
              <a:gd name="connsiteX1" fmla="*/ 2618856 w 2618856"/>
              <a:gd name="connsiteY1" fmla="*/ 0 h 1188720"/>
              <a:gd name="connsiteX2" fmla="*/ 2253099 w 2618856"/>
              <a:gd name="connsiteY2" fmla="*/ 1188720 h 1188720"/>
              <a:gd name="connsiteX3" fmla="*/ 0 w 2618856"/>
              <a:gd name="connsiteY3" fmla="*/ 1188720 h 1188720"/>
            </a:gdLst>
            <a:ahLst/>
            <a:cxnLst>
              <a:cxn ang="0">
                <a:pos x="connsiteX0" y="connsiteY0"/>
              </a:cxn>
              <a:cxn ang="0">
                <a:pos x="connsiteX1" y="connsiteY1"/>
              </a:cxn>
              <a:cxn ang="0">
                <a:pos x="connsiteX2" y="connsiteY2"/>
              </a:cxn>
              <a:cxn ang="0">
                <a:pos x="connsiteX3" y="connsiteY3"/>
              </a:cxn>
            </a:cxnLst>
            <a:rect l="l" t="t" r="r" b="b"/>
            <a:pathLst>
              <a:path w="2618856" h="1188720">
                <a:moveTo>
                  <a:pt x="365757" y="0"/>
                </a:moveTo>
                <a:lnTo>
                  <a:pt x="2618856" y="0"/>
                </a:lnTo>
                <a:lnTo>
                  <a:pt x="2253099" y="1188720"/>
                </a:lnTo>
                <a:lnTo>
                  <a:pt x="0" y="1188720"/>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26" name="任意多边形: 形状 25"/>
          <p:cNvSpPr/>
          <p:nvPr/>
        </p:nvSpPr>
        <p:spPr>
          <a:xfrm>
            <a:off x="3478242" y="6064374"/>
            <a:ext cx="105588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71BB17"/>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39" name="任意多边形: 形状 38"/>
          <p:cNvSpPr/>
          <p:nvPr/>
        </p:nvSpPr>
        <p:spPr>
          <a:xfrm>
            <a:off x="11310458" y="-261982"/>
            <a:ext cx="1365109" cy="843060"/>
          </a:xfrm>
          <a:custGeom>
            <a:avLst/>
            <a:gdLst>
              <a:gd name="connsiteX0" fmla="*/ 259401 w 1365109"/>
              <a:gd name="connsiteY0" fmla="*/ 0 h 843060"/>
              <a:gd name="connsiteX1" fmla="*/ 1365109 w 1365109"/>
              <a:gd name="connsiteY1" fmla="*/ 0 h 843060"/>
              <a:gd name="connsiteX2" fmla="*/ 1105708 w 1365109"/>
              <a:gd name="connsiteY2" fmla="*/ 843060 h 843060"/>
              <a:gd name="connsiteX3" fmla="*/ 0 w 1365109"/>
              <a:gd name="connsiteY3" fmla="*/ 843060 h 843060"/>
            </a:gdLst>
            <a:ahLst/>
            <a:cxnLst>
              <a:cxn ang="0">
                <a:pos x="connsiteX0" y="connsiteY0"/>
              </a:cxn>
              <a:cxn ang="0">
                <a:pos x="connsiteX1" y="connsiteY1"/>
              </a:cxn>
              <a:cxn ang="0">
                <a:pos x="connsiteX2" y="connsiteY2"/>
              </a:cxn>
              <a:cxn ang="0">
                <a:pos x="connsiteX3" y="connsiteY3"/>
              </a:cxn>
            </a:cxnLst>
            <a:rect l="l" t="t" r="r" b="b"/>
            <a:pathLst>
              <a:path w="1365109" h="843060">
                <a:moveTo>
                  <a:pt x="259401" y="0"/>
                </a:moveTo>
                <a:lnTo>
                  <a:pt x="1365109" y="0"/>
                </a:lnTo>
                <a:lnTo>
                  <a:pt x="1105708" y="843060"/>
                </a:lnTo>
                <a:lnTo>
                  <a:pt x="0" y="843060"/>
                </a:lnTo>
                <a:close/>
              </a:path>
            </a:pathLst>
          </a:custGeom>
          <a:solidFill>
            <a:srgbClr val="71BB17"/>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41" name="任意多边形: 形状 40"/>
          <p:cNvSpPr/>
          <p:nvPr/>
        </p:nvSpPr>
        <p:spPr>
          <a:xfrm>
            <a:off x="10782519" y="293279"/>
            <a:ext cx="105588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2C3749"/>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2" name="文本框 1"/>
          <p:cNvSpPr txBox="1"/>
          <p:nvPr/>
        </p:nvSpPr>
        <p:spPr>
          <a:xfrm>
            <a:off x="7771247" y="801600"/>
            <a:ext cx="2586990" cy="1014730"/>
          </a:xfrm>
          <a:prstGeom prst="rect">
            <a:avLst/>
          </a:prstGeom>
          <a:noFill/>
        </p:spPr>
        <p:txBody>
          <a:bodyPr wrap="none" rtlCol="0">
            <a:spAutoFit/>
            <a:scene3d>
              <a:camera prst="orthographicFront"/>
              <a:lightRig rig="threePt" dir="t"/>
            </a:scene3d>
            <a:sp3d contourW="12700"/>
          </a:bodyPr>
          <a:lstStyle/>
          <a:p>
            <a:pPr defTabSz="914400">
              <a:defRPr/>
            </a:pPr>
            <a:r>
              <a:rPr kumimoji="1" lang="zh-CN" altLang="en-US"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黑体" panose="02010609060101010101" pitchFamily="49" charset="-122"/>
                <a:ea typeface="黑体" panose="02010609060101010101" pitchFamily="49" charset="-122"/>
                <a:cs typeface="+mn-ea"/>
                <a:sym typeface="+mn-lt"/>
              </a:rPr>
              <a:t>项目一</a:t>
            </a:r>
          </a:p>
        </p:txBody>
      </p:sp>
      <p:grpSp>
        <p:nvGrpSpPr>
          <p:cNvPr id="38" name="组合 37"/>
          <p:cNvGrpSpPr/>
          <p:nvPr/>
        </p:nvGrpSpPr>
        <p:grpSpPr>
          <a:xfrm>
            <a:off x="4534129" y="2085826"/>
            <a:ext cx="8063195" cy="3210737"/>
            <a:chOff x="4534124" y="2085826"/>
            <a:chExt cx="8063195" cy="3210737"/>
          </a:xfrm>
        </p:grpSpPr>
        <p:grpSp>
          <p:nvGrpSpPr>
            <p:cNvPr id="36" name="组合 35"/>
            <p:cNvGrpSpPr/>
            <p:nvPr/>
          </p:nvGrpSpPr>
          <p:grpSpPr>
            <a:xfrm>
              <a:off x="4534124" y="2085826"/>
              <a:ext cx="8063195" cy="3210737"/>
              <a:chOff x="4534124" y="2085826"/>
              <a:chExt cx="8063195" cy="3210737"/>
            </a:xfrm>
          </p:grpSpPr>
          <p:sp>
            <p:nvSpPr>
              <p:cNvPr id="25" name="平行四边形 24"/>
              <p:cNvSpPr/>
              <p:nvPr/>
            </p:nvSpPr>
            <p:spPr>
              <a:xfrm>
                <a:off x="4598567" y="2401469"/>
                <a:ext cx="7998752" cy="2592000"/>
              </a:xfrm>
              <a:prstGeom prst="parallelogram">
                <a:avLst>
                  <a:gd name="adj" fmla="val 32924"/>
                </a:avLst>
              </a:prstGeom>
              <a:solidFill>
                <a:srgbClr val="1C4F82">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rgbClr val="FFFFFF"/>
                  </a:solidFill>
                </a:endParaRPr>
              </a:p>
            </p:txBody>
          </p:sp>
          <p:sp>
            <p:nvSpPr>
              <p:cNvPr id="28" name="任意多边形: 形状 27"/>
              <p:cNvSpPr/>
              <p:nvPr/>
            </p:nvSpPr>
            <p:spPr>
              <a:xfrm>
                <a:off x="4534124" y="2132512"/>
                <a:ext cx="7458889" cy="3131299"/>
              </a:xfrm>
              <a:custGeom>
                <a:avLst/>
                <a:gdLst>
                  <a:gd name="connsiteX0" fmla="*/ 963469 w 6683760"/>
                  <a:gd name="connsiteY0" fmla="*/ 0 h 3131299"/>
                  <a:gd name="connsiteX1" fmla="*/ 6683760 w 6683760"/>
                  <a:gd name="connsiteY1" fmla="*/ 0 h 3131299"/>
                  <a:gd name="connsiteX2" fmla="*/ 6683760 w 6683760"/>
                  <a:gd name="connsiteY2" fmla="*/ 3131299 h 3131299"/>
                  <a:gd name="connsiteX3" fmla="*/ 0 w 6683760"/>
                  <a:gd name="connsiteY3" fmla="*/ 3131299 h 3131299"/>
                  <a:gd name="connsiteX4" fmla="*/ 72579 w 6683760"/>
                  <a:gd name="connsiteY4" fmla="*/ 2895419 h 3131299"/>
                  <a:gd name="connsiteX5" fmla="*/ 6447879 w 6683760"/>
                  <a:gd name="connsiteY5" fmla="*/ 2895419 h 3131299"/>
                  <a:gd name="connsiteX6" fmla="*/ 6447879 w 6683760"/>
                  <a:gd name="connsiteY6" fmla="*/ 235881 h 3131299"/>
                  <a:gd name="connsiteX7" fmla="*/ 890892 w 6683760"/>
                  <a:gd name="connsiteY7" fmla="*/ 235881 h 313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3760" h="3131299">
                    <a:moveTo>
                      <a:pt x="963469" y="0"/>
                    </a:moveTo>
                    <a:lnTo>
                      <a:pt x="6683760" y="0"/>
                    </a:lnTo>
                    <a:lnTo>
                      <a:pt x="6683760" y="3131299"/>
                    </a:lnTo>
                    <a:lnTo>
                      <a:pt x="0" y="3131299"/>
                    </a:lnTo>
                    <a:lnTo>
                      <a:pt x="72579" y="2895419"/>
                    </a:lnTo>
                    <a:lnTo>
                      <a:pt x="6447879" y="2895419"/>
                    </a:lnTo>
                    <a:lnTo>
                      <a:pt x="6447879" y="235881"/>
                    </a:lnTo>
                    <a:lnTo>
                      <a:pt x="890892" y="235881"/>
                    </a:lnTo>
                    <a:close/>
                  </a:path>
                </a:pathLst>
              </a:custGeom>
              <a:solidFill>
                <a:schemeClr val="accent2"/>
              </a:solidFill>
              <a:ln w="73689" cap="flat">
                <a:solidFill>
                  <a:schemeClr val="accent1"/>
                </a:solid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35" name="矩形 34"/>
              <p:cNvSpPr/>
              <p:nvPr/>
            </p:nvSpPr>
            <p:spPr>
              <a:xfrm>
                <a:off x="12030563" y="2085826"/>
                <a:ext cx="393948" cy="3210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pic>
          <p:nvPicPr>
            <p:cNvPr id="30" name="图片 29"/>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0527649" y="4997845"/>
              <a:ext cx="1142352" cy="298718"/>
            </a:xfrm>
            <a:prstGeom prst="rect">
              <a:avLst/>
            </a:prstGeom>
          </p:spPr>
        </p:pic>
      </p:grpSp>
      <p:grpSp>
        <p:nvGrpSpPr>
          <p:cNvPr id="40" name="组合 39"/>
          <p:cNvGrpSpPr/>
          <p:nvPr/>
        </p:nvGrpSpPr>
        <p:grpSpPr>
          <a:xfrm>
            <a:off x="9596416" y="6174149"/>
            <a:ext cx="2372205" cy="931022"/>
            <a:chOff x="8622168" y="6183259"/>
            <a:chExt cx="2372205" cy="931022"/>
          </a:xfrm>
        </p:grpSpPr>
        <p:pic>
          <p:nvPicPr>
            <p:cNvPr id="32" name="图片 31"/>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33" name="文本框 32"/>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hangingPunct="0"/>
              <a:r>
                <a:rPr lang="zh-CN" altLang="en-US" sz="1200" dirty="0">
                  <a:solidFill>
                    <a:srgbClr val="0E5FB3"/>
                  </a:solidFill>
                  <a:latin typeface="黑体" panose="02010609060101010101" pitchFamily="49" charset="-122"/>
                  <a:ea typeface="黑体" panose="02010609060101010101" pitchFamily="49" charset="-122"/>
                  <a:sym typeface="Calibri" panose="020F0502020204030204"/>
                </a:rPr>
                <a:t>合作企业与技术支持：</a:t>
              </a:r>
            </a:p>
          </p:txBody>
        </p:sp>
      </p:grpSp>
      <p:sp>
        <p:nvSpPr>
          <p:cNvPr id="15" name="文本框 25"/>
          <p:cNvSpPr txBox="1"/>
          <p:nvPr/>
        </p:nvSpPr>
        <p:spPr>
          <a:xfrm>
            <a:off x="4288774" y="3154394"/>
            <a:ext cx="8432721" cy="11079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zh-CN" altLang="en-US" sz="6600" b="1" i="1" spc="300" dirty="0">
                <a:solidFill>
                  <a:srgbClr val="FFFFFF"/>
                </a:solidFill>
                <a:latin typeface="黑体" panose="02010609060101010101" pitchFamily="49" charset="-122"/>
                <a:ea typeface="黑体" panose="02010609060101010101" pitchFamily="49" charset="-122"/>
                <a:cs typeface="+mn-ea"/>
                <a:sym typeface="+mn-lt"/>
              </a:rPr>
              <a:t>实施入库作业</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par>
                                <p:cTn id="8" presetID="22" presetClass="entr" presetSubtype="2" fill="hold"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1000"/>
                                        <p:tgtEl>
                                          <p:spTgt spid="38"/>
                                        </p:tgtEl>
                                      </p:cBhvr>
                                    </p:animEffec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6" grpId="0" bldLvl="0" animBg="1"/>
      <p:bldP spid="22" grpId="0" bldLvl="0" animBg="1"/>
      <p:bldP spid="24" grpId="0" bldLvl="0" animBg="1"/>
      <p:bldP spid="26" grpId="0" bldLvl="0" animBg="1"/>
      <p:bldP spid="39" grpId="0" bldLvl="0" animBg="1"/>
      <p:bldP spid="41" grpId="0" bldLvl="0" animBg="1"/>
      <p:bldP spid="2"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pic>
        <p:nvPicPr>
          <p:cNvPr id="4" name="PA-图片 4" descr="计算机生成了可选文字:入库通知单NO:0001000送货单位：年   月    日字第号附单据张编号名称规格单位应收数量实收数量单价金额附注百十万千百十元角分会计：仓库主管：保管：经手：采购："/>
          <p:cNvPicPr>
            <a:picLocks noChangeAspect="1"/>
          </p:cNvPicPr>
          <p:nvPr/>
        </p:nvPicPr>
        <p:blipFill>
          <a:blip r:embed="rId3"/>
          <a:srcRect l="12161" t="14194" r="7162" b="37575"/>
          <a:stretch>
            <a:fillRect/>
          </a:stretch>
        </p:blipFill>
        <p:spPr>
          <a:xfrm>
            <a:off x="0" y="478790"/>
            <a:ext cx="6193790" cy="2679700"/>
          </a:xfrm>
          <a:prstGeom prst="rect">
            <a:avLst/>
          </a:prstGeom>
          <a:noFill/>
          <a:ln>
            <a:noFill/>
          </a:ln>
        </p:spPr>
      </p:pic>
      <p:pic>
        <p:nvPicPr>
          <p:cNvPr id="5" name="PA-图片 2" descr="计算机生成了可选文字:物料入库通知单编号：                                                               通知日期:   年   月   日日期到货日期供货单位收货人入库日期合同单号储位验收日期运单号入库单位物料入库详细信息物料编号物料名称计量数量质量价格交货多交短交退货实收购入基本"/>
          <p:cNvPicPr>
            <a:picLocks noChangeAspect="1"/>
          </p:cNvPicPr>
          <p:nvPr/>
        </p:nvPicPr>
        <p:blipFill>
          <a:blip r:embed="rId4"/>
          <a:srcRect l="3960" t="13795" r="25871" b="17455"/>
          <a:stretch>
            <a:fillRect/>
          </a:stretch>
        </p:blipFill>
        <p:spPr>
          <a:xfrm>
            <a:off x="635" y="3498215"/>
            <a:ext cx="6193155" cy="2421255"/>
          </a:xfrm>
          <a:prstGeom prst="rect">
            <a:avLst/>
          </a:prstGeom>
          <a:noFill/>
          <a:ln w="9525" cap="flat" cmpd="sng">
            <a:solidFill>
              <a:srgbClr val="2E75B6"/>
            </a:solidFill>
            <a:prstDash val="solid"/>
            <a:miter/>
            <a:headEnd type="none" w="med" len="med"/>
            <a:tailEnd type="none" w="med" len="med"/>
          </a:ln>
        </p:spPr>
      </p:pic>
      <p:pic>
        <p:nvPicPr>
          <p:cNvPr id="6" name="PA-图片 1" descr="计算机生成了可选文字:入库通知单NO.1234567供货单位：       年    月    日    字第    号附单据    张编号名称规格单位应收数量实收数量单价金额附 注第一联（白）仓库留存百十万千百十元角分会计                    仓库主管                    保管                    经手                   采购"/>
          <p:cNvPicPr>
            <a:picLocks noChangeAspect="1"/>
          </p:cNvPicPr>
          <p:nvPr/>
        </p:nvPicPr>
        <p:blipFill>
          <a:blip r:embed="rId5"/>
          <a:srcRect l="414" t="8150" r="15662" b="19029"/>
          <a:stretch>
            <a:fillRect/>
          </a:stretch>
        </p:blipFill>
        <p:spPr>
          <a:xfrm>
            <a:off x="6407785" y="478155"/>
            <a:ext cx="5784215" cy="2680335"/>
          </a:xfrm>
          <a:prstGeom prst="rect">
            <a:avLst/>
          </a:prstGeom>
          <a:noFill/>
          <a:ln>
            <a:noFill/>
          </a:ln>
        </p:spPr>
      </p:pic>
      <p:sp>
        <p:nvSpPr>
          <p:cNvPr id="8" name="文本框 7"/>
          <p:cNvSpPr txBox="1"/>
          <p:nvPr/>
        </p:nvSpPr>
        <p:spPr>
          <a:xfrm>
            <a:off x="8076565" y="2991485"/>
            <a:ext cx="3086735" cy="459105"/>
          </a:xfrm>
          <a:prstGeom prst="rect">
            <a:avLst/>
          </a:prstGeom>
          <a:noFill/>
        </p:spPr>
        <p:txBody>
          <a:bodyPr wrap="square" rtlCol="0" anchor="t">
            <a:normAutofit/>
          </a:bodyPr>
          <a:lstStyle/>
          <a:p>
            <a:pPr indent="0" algn="just" fontAlgn="auto">
              <a:lnSpc>
                <a:spcPct val="150000"/>
              </a:lnSpc>
            </a:pPr>
            <a:r>
              <a:rPr lang="en-US" sz="1060" b="1">
                <a:solidFill>
                  <a:srgbClr val="1B2F47"/>
                </a:solidFill>
                <a:latin typeface="Times New Roman" panose="02020603050405020304" charset="0"/>
                <a:ea typeface="微软雅黑" panose="020B0503020204020204" pitchFamily="34" charset="-122"/>
                <a:cs typeface="Times New Roman" panose="02020603050405020304" charset="0"/>
                <a:sym typeface="+mn-ea"/>
              </a:rPr>
              <a:t>Figure 3-3 Warehousing Notification Form</a:t>
            </a:r>
            <a:endParaRPr lang="en-US" sz="106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9" name="文本框 8"/>
          <p:cNvSpPr txBox="1"/>
          <p:nvPr/>
        </p:nvSpPr>
        <p:spPr>
          <a:xfrm>
            <a:off x="1720850" y="3094355"/>
            <a:ext cx="2992120" cy="459105"/>
          </a:xfrm>
          <a:prstGeom prst="rect">
            <a:avLst/>
          </a:prstGeom>
          <a:noFill/>
        </p:spPr>
        <p:txBody>
          <a:bodyPr wrap="square" rtlCol="0" anchor="t">
            <a:noAutofit/>
          </a:bodyPr>
          <a:lstStyle/>
          <a:p>
            <a:pPr indent="0" algn="just" fontAlgn="auto">
              <a:lnSpc>
                <a:spcPct val="150000"/>
              </a:lnSpc>
            </a:pPr>
            <a:r>
              <a:rPr lang="en-US" sz="1060" b="1">
                <a:solidFill>
                  <a:srgbClr val="1B2F47"/>
                </a:solidFill>
                <a:latin typeface="Times New Roman" panose="02020603050405020304" charset="0"/>
                <a:ea typeface="微软雅黑" panose="020B0503020204020204" pitchFamily="34" charset="-122"/>
                <a:cs typeface="Times New Roman" panose="02020603050405020304" charset="0"/>
                <a:sym typeface="+mn-ea"/>
              </a:rPr>
              <a:t>Figure 3-3 Warehousing Notification Form</a:t>
            </a:r>
            <a:endParaRPr lang="en-US" sz="106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 name="文本框 9"/>
          <p:cNvSpPr txBox="1"/>
          <p:nvPr/>
        </p:nvSpPr>
        <p:spPr>
          <a:xfrm>
            <a:off x="1720850" y="5861050"/>
            <a:ext cx="3269615" cy="459105"/>
          </a:xfrm>
          <a:prstGeom prst="rect">
            <a:avLst/>
          </a:prstGeom>
          <a:noFill/>
        </p:spPr>
        <p:txBody>
          <a:bodyPr wrap="square" rtlCol="0" anchor="t">
            <a:normAutofit/>
          </a:bodyPr>
          <a:lstStyle/>
          <a:p>
            <a:pPr indent="0" algn="just" fontAlgn="auto">
              <a:lnSpc>
                <a:spcPct val="150000"/>
              </a:lnSpc>
            </a:pPr>
            <a:r>
              <a:rPr lang="en-US" sz="1060" b="1">
                <a:solidFill>
                  <a:srgbClr val="1B2F47"/>
                </a:solidFill>
                <a:latin typeface="微软雅黑" panose="020B0503020204020204" pitchFamily="34" charset="-122"/>
                <a:ea typeface="微软雅黑" panose="020B0503020204020204" pitchFamily="34" charset="-122"/>
                <a:sym typeface="+mn-ea"/>
              </a:rPr>
              <a:t>Figure 3-3 Warehousing Notification Form</a:t>
            </a:r>
            <a:endParaRPr lang="en-US" sz="1060" b="1" dirty="0">
              <a:solidFill>
                <a:srgbClr val="1B2F47"/>
              </a:solidFill>
              <a:latin typeface="微软雅黑" panose="020B0503020204020204" pitchFamily="34" charset="-122"/>
              <a:ea typeface="微软雅黑" panose="020B0503020204020204" pitchFamily="34" charset="-122"/>
              <a:sym typeface="+mn-ea"/>
            </a:endParaRPr>
          </a:p>
        </p:txBody>
      </p:sp>
      <p:sp>
        <p:nvSpPr>
          <p:cNvPr id="3" name="文本框 2">
            <a:extLst>
              <a:ext uri="{FF2B5EF4-FFF2-40B4-BE49-F238E27FC236}">
                <a16:creationId xmlns:a16="http://schemas.microsoft.com/office/drawing/2014/main" id="{964F3A28-27F7-CF62-3CDD-C08FBFFAB75E}"/>
              </a:ext>
            </a:extLst>
          </p:cNvPr>
          <p:cNvSpPr txBox="1"/>
          <p:nvPr/>
        </p:nvSpPr>
        <p:spPr>
          <a:xfrm>
            <a:off x="883287" y="-11490"/>
            <a:ext cx="6094970" cy="369332"/>
          </a:xfrm>
          <a:prstGeom prst="rect">
            <a:avLst/>
          </a:prstGeom>
          <a:noFill/>
        </p:spPr>
        <p:txBody>
          <a:bodyPr wrap="square">
            <a:spAutoFit/>
          </a:bodyPr>
          <a:lstStyle/>
          <a:p>
            <a:pPr defTabSz="914400">
              <a:defRPr/>
            </a:pPr>
            <a:r>
              <a:rPr lang="et-EE" altLang="zh-CN" spc="250" dirty="0">
                <a:solidFill>
                  <a:srgbClr val="FFFFFF"/>
                </a:solidFill>
                <a:latin typeface="Times New Roman" panose="02020603050405020304" charset="0"/>
                <a:ea typeface="黑体" panose="02010609060101010101" pitchFamily="49" charset="-122"/>
                <a:cs typeface="Times New Roman" panose="02020603050405020304" charset="0"/>
              </a:rPr>
              <a:t>Preparation </a:t>
            </a:r>
            <a:r>
              <a:rPr lang="et-EE" altLang="zh-CN" sz="1600" spc="250" dirty="0">
                <a:solidFill>
                  <a:srgbClr val="FFFFFF"/>
                </a:solidFill>
                <a:latin typeface="Times New Roman" panose="02020603050405020304" charset="0"/>
                <a:ea typeface="黑体" panose="02010609060101010101" pitchFamily="49" charset="-122"/>
                <a:cs typeface="Times New Roman" panose="02020603050405020304" charset="0"/>
              </a:rPr>
              <a:t>for warehousing operations</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8545" y="909955"/>
            <a:ext cx="10114915" cy="866140"/>
          </a:xfrm>
        </p:spPr>
        <p:txBody>
          <a:bodyPr/>
          <a:lstStyle/>
          <a:p>
            <a:pPr algn="ctr">
              <a:lnSpc>
                <a:spcPct val="150000"/>
              </a:lnSpc>
            </a:pPr>
            <a:r>
              <a:rPr lang="zh-CN" altLang="en-US" sz="2800" b="1" dirty="0">
                <a:solidFill>
                  <a:srgbClr val="1B2F47"/>
                </a:solidFill>
                <a:latin typeface="微软雅黑" panose="020B0503020204020204" pitchFamily="34" charset="-122"/>
                <a:ea typeface="微软雅黑" panose="020B0503020204020204" pitchFamily="34" charset="-122"/>
                <a:cs typeface="黑体" panose="02010609060101010101" pitchFamily="49" charset="-122"/>
                <a:sym typeface="+mn-ea"/>
              </a:rPr>
              <a:t>二、制定入库计划</a:t>
            </a: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74725" y="2197739"/>
            <a:ext cx="4582160"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1.制定入库计划的认知</a:t>
            </a:r>
          </a:p>
        </p:txBody>
      </p:sp>
      <p:sp>
        <p:nvSpPr>
          <p:cNvPr id="4" name="文本框 3"/>
          <p:cNvSpPr txBox="1"/>
          <p:nvPr/>
        </p:nvSpPr>
        <p:spPr>
          <a:xfrm>
            <a:off x="974725" y="2698119"/>
            <a:ext cx="10187940" cy="2553335"/>
          </a:xfrm>
          <a:prstGeom prst="rect">
            <a:avLst/>
          </a:prstGeom>
          <a:noFill/>
        </p:spPr>
        <p:txBody>
          <a:bodyPr wrap="square" rtlCol="0" anchor="t">
            <a:spAutoFit/>
          </a:bodyPr>
          <a:lstStyle/>
          <a:p>
            <a:pPr indent="528955" algn="just" fontAlgn="auto">
              <a:lnSpc>
                <a:spcPct val="160000"/>
              </a:lnSpc>
              <a:buNone/>
            </a:pPr>
            <a:r>
              <a:rPr lang="zh-CN" altLang="en-US" sz="2000" dirty="0">
                <a:latin typeface="微软雅黑" panose="020B0503020204020204" pitchFamily="34" charset="-122"/>
                <a:ea typeface="微软雅黑" panose="020B0503020204020204" pitchFamily="34" charset="-122"/>
                <a:sym typeface="+mn-ea"/>
              </a:rPr>
              <a:t>入库作业计划是存货人发货和仓库部门进行入库前准备的依据，是指仓库部门在接受物品之前根 据本部门和存货人等内外部实际情况，权衡存货人的需求和仓库存储的可能性，通过科学分析入库货 物的品种、规格、数量、包装状态、包装体积、到货时间、物品存期、物品理化特性和保管要求以及 仓库存储能力、设备条件，编制的物品作业计划，并将作业计划下达到各相应的作业人员。</a:t>
            </a:r>
          </a:p>
        </p:txBody>
      </p:sp>
      <p:sp>
        <p:nvSpPr>
          <p:cNvPr id="5" name="文本框 4">
            <a:extLst>
              <a:ext uri="{FF2B5EF4-FFF2-40B4-BE49-F238E27FC236}">
                <a16:creationId xmlns:a16="http://schemas.microsoft.com/office/drawing/2014/main" id="{F8C7EE4D-9E1A-331B-929F-02064128E0F1}"/>
              </a:ext>
            </a:extLst>
          </p:cNvPr>
          <p:cNvSpPr txBox="1"/>
          <p:nvPr/>
        </p:nvSpPr>
        <p:spPr>
          <a:xfrm>
            <a:off x="1099753" y="6219"/>
            <a:ext cx="2242751"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入库作业准备</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8545" y="909955"/>
            <a:ext cx="10114915" cy="866140"/>
          </a:xfrm>
        </p:spPr>
        <p:txBody>
          <a:bodyPr>
            <a:noAutofit/>
          </a:bodyPr>
          <a:lstStyle/>
          <a:p>
            <a:pPr algn="ctr">
              <a:lnSpc>
                <a:spcPct val="150000"/>
              </a:lnSpc>
            </a:pPr>
            <a:r>
              <a:rPr lang="en-US" altLang="zh-CN" sz="28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II. Development of the Warehousing Plan</a:t>
            </a:r>
            <a:endParaRPr lang="en-US" altLang="zh-CN" sz="28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30275" y="2071370"/>
            <a:ext cx="7043420" cy="470535"/>
          </a:xfrm>
          <a:prstGeom prst="rect">
            <a:avLst/>
          </a:prstGeom>
          <a:solidFill>
            <a:schemeClr val="bg2"/>
          </a:solidFill>
        </p:spPr>
        <p:txBody>
          <a:bodyPr wrap="square" rtlCol="0">
            <a:noAutofit/>
          </a:bodyPr>
          <a:lstStyle/>
          <a:p>
            <a:r>
              <a:rPr lang="zh-CN" altLang="en-US" sz="1400" b="1">
                <a:solidFill>
                  <a:srgbClr val="DB5558"/>
                </a:solidFill>
                <a:latin typeface="Times New Roman" panose="02020603050405020304" charset="0"/>
                <a:ea typeface="微软雅黑" panose="020B0503020204020204" pitchFamily="34" charset="-122"/>
                <a:cs typeface="Times New Roman" panose="02020603050405020304" charset="0"/>
              </a:rPr>
              <a:t>  </a:t>
            </a:r>
            <a:r>
              <a:rPr lang="en-US" altLang="zh-CN" sz="2000" b="1">
                <a:solidFill>
                  <a:srgbClr val="DB5558"/>
                </a:solidFill>
                <a:latin typeface="Times New Roman" panose="02020603050405020304" charset="0"/>
                <a:ea typeface="微软雅黑" panose="020B0503020204020204" pitchFamily="34" charset="-122"/>
                <a:cs typeface="Times New Roman" panose="02020603050405020304" charset="0"/>
              </a:rPr>
              <a:t>1. Recognition</a:t>
            </a:r>
            <a:r>
              <a:rPr lang="en-US" altLang="zh-CN" sz="2000" b="1" dirty="0">
                <a:solidFill>
                  <a:srgbClr val="DB5558"/>
                </a:solidFill>
                <a:latin typeface="Times New Roman" panose="02020603050405020304" charset="0"/>
                <a:ea typeface="微软雅黑" panose="020B0503020204020204" pitchFamily="34" charset="-122"/>
                <a:cs typeface="Times New Roman" panose="02020603050405020304" charset="0"/>
              </a:rPr>
              <a:t> of the Development of the Warehousing Plan</a:t>
            </a:r>
          </a:p>
        </p:txBody>
      </p:sp>
      <p:sp>
        <p:nvSpPr>
          <p:cNvPr id="4" name="文本框 3"/>
          <p:cNvSpPr txBox="1"/>
          <p:nvPr/>
        </p:nvSpPr>
        <p:spPr>
          <a:xfrm>
            <a:off x="974725" y="2698119"/>
            <a:ext cx="10187940" cy="2553335"/>
          </a:xfrm>
          <a:prstGeom prst="rect">
            <a:avLst/>
          </a:prstGeom>
          <a:noFill/>
        </p:spPr>
        <p:txBody>
          <a:bodyPr wrap="square" rtlCol="0" anchor="t">
            <a:noAutofit/>
          </a:bodyPr>
          <a:lstStyle/>
          <a:p>
            <a:pPr indent="528955" algn="just" fontAlgn="auto">
              <a:lnSpc>
                <a:spcPct val="160000"/>
              </a:lnSpc>
              <a:buNone/>
            </a:pPr>
            <a:r>
              <a:rPr lang="en-US" altLang="zh-CN" sz="1400" dirty="0">
                <a:latin typeface="Times New Roman" panose="02020603050405020304" charset="0"/>
                <a:ea typeface="微软雅黑" panose="020B0503020204020204" pitchFamily="34" charset="-122"/>
                <a:cs typeface="Times New Roman" panose="02020603050405020304" charset="0"/>
                <a:sym typeface="+mn-ea"/>
              </a:rPr>
              <a:t>Warehousing operation plan is the basis for the stockist to deliver goods and the warehouse department to prepare before warehousing, refers to the warehouse department before accepting the goods according to the internal and external actual conditions such as the department and the stockist, weigh the needs of the stockist and the possibility of warehouse storage, through the scientific analysis of the variety, specification, quantity, packaging state, packaging volume, arrival time, article storage period, physical and chemical characteristics of the products and storage requirements and warehouse storage capacity, equipment conditions, the preparation of the operation plan.  The operation plan will be sent to the corresponding operators.</a:t>
            </a:r>
          </a:p>
        </p:txBody>
      </p:sp>
      <p:sp>
        <p:nvSpPr>
          <p:cNvPr id="5" name="文本框 4">
            <a:extLst>
              <a:ext uri="{FF2B5EF4-FFF2-40B4-BE49-F238E27FC236}">
                <a16:creationId xmlns:a16="http://schemas.microsoft.com/office/drawing/2014/main" id="{C01B254D-5BB0-4A4E-4DFC-630277B0FFD2}"/>
              </a:ext>
            </a:extLst>
          </p:cNvPr>
          <p:cNvSpPr txBox="1"/>
          <p:nvPr/>
        </p:nvSpPr>
        <p:spPr>
          <a:xfrm>
            <a:off x="883287" y="-11490"/>
            <a:ext cx="6094970" cy="369332"/>
          </a:xfrm>
          <a:prstGeom prst="rect">
            <a:avLst/>
          </a:prstGeom>
          <a:noFill/>
        </p:spPr>
        <p:txBody>
          <a:bodyPr wrap="square">
            <a:spAutoFit/>
          </a:bodyPr>
          <a:lstStyle/>
          <a:p>
            <a:pPr defTabSz="914400">
              <a:defRPr/>
            </a:pPr>
            <a:r>
              <a:rPr lang="et-EE" altLang="zh-CN" spc="250" dirty="0">
                <a:solidFill>
                  <a:srgbClr val="FFFFFF"/>
                </a:solidFill>
                <a:latin typeface="Times New Roman" panose="02020603050405020304" charset="0"/>
                <a:ea typeface="黑体" panose="02010609060101010101" pitchFamily="49" charset="-122"/>
                <a:cs typeface="Times New Roman" panose="02020603050405020304" charset="0"/>
              </a:rPr>
              <a:t>Preparation </a:t>
            </a:r>
            <a:r>
              <a:rPr lang="et-EE" altLang="zh-CN" sz="1600" spc="250" dirty="0">
                <a:solidFill>
                  <a:srgbClr val="FFFFFF"/>
                </a:solidFill>
                <a:latin typeface="Times New Roman" panose="02020603050405020304" charset="0"/>
                <a:ea typeface="黑体" panose="02010609060101010101" pitchFamily="49" charset="-122"/>
                <a:cs typeface="Times New Roman" panose="02020603050405020304" charset="0"/>
              </a:rPr>
              <a:t>for warehousing operations</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13</a:t>
            </a:fld>
            <a:endParaRPr lang="zh-CN" altLang="en-US"/>
          </a:p>
        </p:txBody>
      </p:sp>
      <p:sp>
        <p:nvSpPr>
          <p:cNvPr id="12" name="文本框 11"/>
          <p:cNvSpPr txBox="1"/>
          <p:nvPr/>
        </p:nvSpPr>
        <p:spPr>
          <a:xfrm>
            <a:off x="943610" y="1146179"/>
            <a:ext cx="4920615"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a:t>
            </a:r>
            <a:r>
              <a:rPr lang="en-US" altLang="zh-CN" sz="2200" b="1" dirty="0">
                <a:solidFill>
                  <a:srgbClr val="DB5558"/>
                </a:solidFill>
                <a:latin typeface="微软雅黑" panose="020B0503020204020204" pitchFamily="34" charset="-122"/>
                <a:ea typeface="微软雅黑" panose="020B0503020204020204" pitchFamily="34" charset="-122"/>
              </a:rPr>
              <a:t>2</a:t>
            </a:r>
            <a:r>
              <a:rPr lang="zh-CN" altLang="en-US" sz="2200" b="1" dirty="0">
                <a:solidFill>
                  <a:srgbClr val="DB5558"/>
                </a:solidFill>
                <a:latin typeface="微软雅黑" panose="020B0503020204020204" pitchFamily="34" charset="-122"/>
                <a:ea typeface="微软雅黑" panose="020B0503020204020204" pitchFamily="34" charset="-122"/>
              </a:rPr>
              <a:t>.入库作业计划具体包括</a:t>
            </a:r>
          </a:p>
        </p:txBody>
      </p:sp>
      <p:sp>
        <p:nvSpPr>
          <p:cNvPr id="13" name="文本框 12"/>
          <p:cNvSpPr txBox="1"/>
          <p:nvPr>
            <p:custDataLst>
              <p:tags r:id="rId1"/>
            </p:custDataLst>
          </p:nvPr>
        </p:nvSpPr>
        <p:spPr>
          <a:xfrm>
            <a:off x="321945" y="1948815"/>
            <a:ext cx="1041273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1</a:t>
            </a:r>
            <a:r>
              <a:rPr lang="zh-CN" altLang="en-US" sz="2000" dirty="0">
                <a:solidFill>
                  <a:srgbClr val="10B1EC"/>
                </a:solidFill>
                <a:latin typeface="微软雅黑" panose="020B0503020204020204" pitchFamily="34" charset="-122"/>
                <a:ea typeface="微软雅黑" panose="020B0503020204020204" pitchFamily="34" charset="-122"/>
                <a:sym typeface="+mn-ea"/>
              </a:rPr>
              <a:t>）了解货物入库的时间、数量、包装形式、规格</a:t>
            </a:r>
          </a:p>
        </p:txBody>
      </p:sp>
      <p:sp>
        <p:nvSpPr>
          <p:cNvPr id="2" name="文本框 1"/>
          <p:cNvSpPr txBox="1"/>
          <p:nvPr>
            <p:custDataLst>
              <p:tags r:id="rId2"/>
            </p:custDataLst>
          </p:nvPr>
        </p:nvSpPr>
        <p:spPr>
          <a:xfrm>
            <a:off x="321945" y="2405380"/>
            <a:ext cx="1041273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2</a:t>
            </a:r>
            <a:r>
              <a:rPr lang="zh-CN" altLang="en-US" sz="2000" dirty="0">
                <a:solidFill>
                  <a:srgbClr val="10B1EC"/>
                </a:solidFill>
                <a:latin typeface="微软雅黑" panose="020B0503020204020204" pitchFamily="34" charset="-122"/>
                <a:ea typeface="微软雅黑" panose="020B0503020204020204" pitchFamily="34" charset="-122"/>
                <a:sym typeface="+mn-ea"/>
              </a:rPr>
              <a:t>）计划货物所需占用的仓容大小。</a:t>
            </a:r>
          </a:p>
        </p:txBody>
      </p:sp>
      <p:sp>
        <p:nvSpPr>
          <p:cNvPr id="3" name="文本框 2"/>
          <p:cNvSpPr txBox="1"/>
          <p:nvPr>
            <p:custDataLst>
              <p:tags r:id="rId3"/>
            </p:custDataLst>
          </p:nvPr>
        </p:nvSpPr>
        <p:spPr>
          <a:xfrm>
            <a:off x="321945" y="3295650"/>
            <a:ext cx="1041273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4</a:t>
            </a:r>
            <a:r>
              <a:rPr lang="zh-CN" altLang="en-US" sz="2000" dirty="0">
                <a:solidFill>
                  <a:srgbClr val="10B1EC"/>
                </a:solidFill>
                <a:latin typeface="微软雅黑" panose="020B0503020204020204" pitchFamily="34" charset="-122"/>
                <a:ea typeface="微软雅黑" panose="020B0503020204020204" pitchFamily="34" charset="-122"/>
                <a:sym typeface="+mn-ea"/>
              </a:rPr>
              <a:t>）为了方便装卸搬运，计划车辆的停放位置。</a:t>
            </a:r>
          </a:p>
        </p:txBody>
      </p:sp>
      <p:sp>
        <p:nvSpPr>
          <p:cNvPr id="9" name="文本框 8"/>
          <p:cNvSpPr txBox="1"/>
          <p:nvPr>
            <p:custDataLst>
              <p:tags r:id="rId4"/>
            </p:custDataLst>
          </p:nvPr>
        </p:nvSpPr>
        <p:spPr>
          <a:xfrm>
            <a:off x="321945" y="2874645"/>
            <a:ext cx="1041273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3</a:t>
            </a:r>
            <a:r>
              <a:rPr lang="zh-CN" altLang="en-US" sz="2000" dirty="0">
                <a:solidFill>
                  <a:srgbClr val="10B1EC"/>
                </a:solidFill>
                <a:latin typeface="微软雅黑" panose="020B0503020204020204" pitchFamily="34" charset="-122"/>
                <a:ea typeface="微软雅黑" panose="020B0503020204020204" pitchFamily="34" charset="-122"/>
                <a:sym typeface="+mn-ea"/>
              </a:rPr>
              <a:t>）预测车辆到达的时间及送货车型。</a:t>
            </a:r>
          </a:p>
        </p:txBody>
      </p:sp>
      <p:sp>
        <p:nvSpPr>
          <p:cNvPr id="11" name="文本框 10"/>
          <p:cNvSpPr txBox="1"/>
          <p:nvPr>
            <p:custDataLst>
              <p:tags r:id="rId5"/>
            </p:custDataLst>
          </p:nvPr>
        </p:nvSpPr>
        <p:spPr>
          <a:xfrm>
            <a:off x="321945" y="3711575"/>
            <a:ext cx="1041273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5</a:t>
            </a:r>
            <a:r>
              <a:rPr lang="zh-CN" altLang="en-US" sz="2000" dirty="0">
                <a:solidFill>
                  <a:srgbClr val="10B1EC"/>
                </a:solidFill>
                <a:latin typeface="微软雅黑" panose="020B0503020204020204" pitchFamily="34" charset="-122"/>
                <a:ea typeface="微软雅黑" panose="020B0503020204020204" pitchFamily="34" charset="-122"/>
                <a:sym typeface="+mn-ea"/>
              </a:rPr>
              <a:t>）计划货物的临时存放地点</a:t>
            </a:r>
          </a:p>
        </p:txBody>
      </p:sp>
      <p:sp>
        <p:nvSpPr>
          <p:cNvPr id="14" name="文本框 13"/>
          <p:cNvSpPr txBox="1"/>
          <p:nvPr>
            <p:custDataLst>
              <p:tags r:id="rId6"/>
            </p:custDataLst>
          </p:nvPr>
        </p:nvSpPr>
        <p:spPr>
          <a:xfrm>
            <a:off x="321945" y="4185920"/>
            <a:ext cx="1041273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6</a:t>
            </a:r>
            <a:r>
              <a:rPr lang="zh-CN" altLang="en-US" sz="2000" dirty="0">
                <a:solidFill>
                  <a:srgbClr val="10B1EC"/>
                </a:solidFill>
                <a:latin typeface="微软雅黑" panose="020B0503020204020204" pitchFamily="34" charset="-122"/>
                <a:ea typeface="微软雅黑" panose="020B0503020204020204" pitchFamily="34" charset="-122"/>
                <a:sym typeface="+mn-ea"/>
              </a:rPr>
              <a:t>）确定入库作业的相关部门。</a:t>
            </a:r>
          </a:p>
        </p:txBody>
      </p:sp>
      <p:sp>
        <p:nvSpPr>
          <p:cNvPr id="4" name="文本框 3">
            <a:extLst>
              <a:ext uri="{FF2B5EF4-FFF2-40B4-BE49-F238E27FC236}">
                <a16:creationId xmlns:a16="http://schemas.microsoft.com/office/drawing/2014/main" id="{EEB9449A-66DD-E115-272E-84F3CFD1C60E}"/>
              </a:ext>
            </a:extLst>
          </p:cNvPr>
          <p:cNvSpPr txBox="1"/>
          <p:nvPr/>
        </p:nvSpPr>
        <p:spPr>
          <a:xfrm>
            <a:off x="1099753" y="6219"/>
            <a:ext cx="2242751"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入库作业准备</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wrap="square">
            <a:normAutofit/>
          </a:bodyPr>
          <a:lstStyle/>
          <a:p>
            <a:fld id="{51CE5C07-9C33-4F8C-BCBD-86A988EB5556}" type="slidenum">
              <a:rPr lang="zh-CN" altLang="en-US" smtClean="0">
                <a:latin typeface="Times New Roman" panose="02020603050405020304" charset="0"/>
                <a:cs typeface="Times New Roman" panose="02020603050405020304" charset="0"/>
              </a:rPr>
              <a:t>14</a:t>
            </a:fld>
            <a:endParaRPr lang="zh-CN" altLang="en-US">
              <a:latin typeface="Times New Roman" panose="02020603050405020304" charset="0"/>
              <a:cs typeface="Times New Roman" panose="02020603050405020304" charset="0"/>
            </a:endParaRPr>
          </a:p>
        </p:txBody>
      </p:sp>
      <p:sp>
        <p:nvSpPr>
          <p:cNvPr id="12" name="文本框 11"/>
          <p:cNvSpPr txBox="1"/>
          <p:nvPr/>
        </p:nvSpPr>
        <p:spPr>
          <a:xfrm>
            <a:off x="943610" y="1146179"/>
            <a:ext cx="8726170" cy="487046"/>
          </a:xfrm>
          <a:prstGeom prst="rect">
            <a:avLst/>
          </a:prstGeom>
          <a:solidFill>
            <a:schemeClr val="bg2"/>
          </a:solidFill>
        </p:spPr>
        <p:txBody>
          <a:bodyPr wrap="square" rtlCol="0">
            <a:normAutofit/>
          </a:bodyPr>
          <a:lstStyle/>
          <a:p>
            <a:r>
              <a:rPr lang="zh-CN" altLang="en-US" sz="2400" b="1" dirty="0">
                <a:solidFill>
                  <a:srgbClr val="DB5558"/>
                </a:solidFill>
                <a:latin typeface="Times New Roman" panose="02020603050405020304" charset="0"/>
                <a:ea typeface="微软雅黑" panose="020B0503020204020204" pitchFamily="34" charset="-122"/>
                <a:cs typeface="Times New Roman" panose="02020603050405020304" charset="0"/>
              </a:rPr>
              <a:t>  </a:t>
            </a:r>
            <a:r>
              <a:rPr lang="en-US" altLang="zh-CN" sz="2400" b="1" dirty="0">
                <a:solidFill>
                  <a:srgbClr val="DB5558"/>
                </a:solidFill>
                <a:latin typeface="Times New Roman" panose="02020603050405020304" charset="0"/>
                <a:ea typeface="微软雅黑" panose="020B0503020204020204" pitchFamily="34" charset="-122"/>
                <a:cs typeface="Times New Roman" panose="02020603050405020304" charset="0"/>
              </a:rPr>
              <a:t>2. The warehousing operation plan  includes:</a:t>
            </a:r>
          </a:p>
        </p:txBody>
      </p:sp>
      <p:sp>
        <p:nvSpPr>
          <p:cNvPr id="13" name="文本框 12"/>
          <p:cNvSpPr txBox="1"/>
          <p:nvPr>
            <p:custDataLst>
              <p:tags r:id="rId1"/>
            </p:custDataLst>
          </p:nvPr>
        </p:nvSpPr>
        <p:spPr>
          <a:xfrm>
            <a:off x="321944" y="1961393"/>
            <a:ext cx="11382375" cy="487046"/>
          </a:xfrm>
          <a:prstGeom prst="rect">
            <a:avLst/>
          </a:prstGeom>
          <a:noFill/>
        </p:spPr>
        <p:txBody>
          <a:bodyPr wrap="square" rtlCol="0" anchor="t">
            <a:noAutofit/>
          </a:bodyPr>
          <a:lstStyle/>
          <a:p>
            <a:pPr indent="457200" algn="just" fontAlgn="auto">
              <a:lnSpc>
                <a:spcPct val="150000"/>
              </a:lnSpc>
              <a:buNone/>
            </a:pPr>
            <a:r>
              <a:rPr lang="en-US" altLang="zh-CN" sz="1600" dirty="0">
                <a:solidFill>
                  <a:srgbClr val="10B1EC"/>
                </a:solidFill>
                <a:latin typeface="Times New Roman" panose="02020603050405020304" charset="0"/>
                <a:ea typeface="微软雅黑" panose="020B0503020204020204" pitchFamily="34" charset="-122"/>
                <a:cs typeface="Times New Roman" panose="02020603050405020304" charset="0"/>
                <a:sym typeface="+mn-ea"/>
              </a:rPr>
              <a:t>(1) Know the time, quantity, form of packaging, and specifications of the goods to be warehoused.</a:t>
            </a:r>
          </a:p>
        </p:txBody>
      </p:sp>
      <p:sp>
        <p:nvSpPr>
          <p:cNvPr id="2" name="文本框 1"/>
          <p:cNvSpPr txBox="1"/>
          <p:nvPr>
            <p:custDataLst>
              <p:tags r:id="rId2"/>
            </p:custDataLst>
          </p:nvPr>
        </p:nvSpPr>
        <p:spPr>
          <a:xfrm>
            <a:off x="321944" y="2417958"/>
            <a:ext cx="11382375" cy="487046"/>
          </a:xfrm>
          <a:prstGeom prst="rect">
            <a:avLst/>
          </a:prstGeom>
          <a:noFill/>
        </p:spPr>
        <p:txBody>
          <a:bodyPr wrap="square" rtlCol="0" anchor="t">
            <a:normAutofit/>
          </a:bodyPr>
          <a:lstStyle/>
          <a:p>
            <a:pPr indent="457200" algn="just" fontAlgn="auto">
              <a:lnSpc>
                <a:spcPct val="150000"/>
              </a:lnSpc>
              <a:buNone/>
            </a:pPr>
            <a:r>
              <a:rPr lang="en-US" altLang="zh-CN" sz="1600">
                <a:solidFill>
                  <a:srgbClr val="10B1EC"/>
                </a:solidFill>
                <a:latin typeface="Times New Roman" panose="02020603050405020304" charset="0"/>
                <a:ea typeface="微软雅黑" panose="020B0503020204020204" pitchFamily="34" charset="-122"/>
                <a:cs typeface="Times New Roman" panose="02020603050405020304" charset="0"/>
                <a:sym typeface="+mn-ea"/>
              </a:rPr>
              <a:t>(2) The size of the warehouse space to be occupied.</a:t>
            </a:r>
            <a:endParaRPr lang="en-US" altLang="zh-CN" sz="1600" dirty="0">
              <a:solidFill>
                <a:srgbClr val="10B1EC"/>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3" name="文本框 2"/>
          <p:cNvSpPr txBox="1"/>
          <p:nvPr>
            <p:custDataLst>
              <p:tags r:id="rId3"/>
            </p:custDataLst>
          </p:nvPr>
        </p:nvSpPr>
        <p:spPr>
          <a:xfrm>
            <a:off x="321944" y="3308228"/>
            <a:ext cx="11382375" cy="487046"/>
          </a:xfrm>
          <a:prstGeom prst="rect">
            <a:avLst/>
          </a:prstGeom>
          <a:noFill/>
        </p:spPr>
        <p:txBody>
          <a:bodyPr wrap="square" rtlCol="0" anchor="t">
            <a:normAutofit/>
          </a:bodyPr>
          <a:lstStyle/>
          <a:p>
            <a:pPr indent="457200" algn="just" fontAlgn="auto">
              <a:lnSpc>
                <a:spcPct val="150000"/>
              </a:lnSpc>
              <a:buNone/>
            </a:pPr>
            <a:r>
              <a:rPr lang="en-US" altLang="zh-CN" sz="1600">
                <a:solidFill>
                  <a:srgbClr val="10B1EC"/>
                </a:solidFill>
                <a:latin typeface="Times New Roman" panose="02020603050405020304" charset="0"/>
                <a:ea typeface="微软雅黑" panose="020B0503020204020204" pitchFamily="34" charset="-122"/>
                <a:cs typeface="Times New Roman" panose="02020603050405020304" charset="0"/>
                <a:sym typeface="+mn-ea"/>
              </a:rPr>
              <a:t>(4) In order to facilitate loading and unloading, plan the parking location of the vehicle.</a:t>
            </a:r>
            <a:endParaRPr lang="en-US" altLang="zh-CN" sz="1600" dirty="0">
              <a:solidFill>
                <a:srgbClr val="10B1EC"/>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9" name="文本框 8"/>
          <p:cNvSpPr txBox="1"/>
          <p:nvPr>
            <p:custDataLst>
              <p:tags r:id="rId4"/>
            </p:custDataLst>
          </p:nvPr>
        </p:nvSpPr>
        <p:spPr>
          <a:xfrm>
            <a:off x="321944" y="2887223"/>
            <a:ext cx="11382375" cy="487046"/>
          </a:xfrm>
          <a:prstGeom prst="rect">
            <a:avLst/>
          </a:prstGeom>
          <a:noFill/>
        </p:spPr>
        <p:txBody>
          <a:bodyPr wrap="square" rtlCol="0" anchor="t">
            <a:normAutofit/>
          </a:bodyPr>
          <a:lstStyle/>
          <a:p>
            <a:pPr indent="457200" algn="just" fontAlgn="auto">
              <a:lnSpc>
                <a:spcPct val="150000"/>
              </a:lnSpc>
              <a:buNone/>
            </a:pPr>
            <a:r>
              <a:rPr lang="en-US" altLang="zh-CN" sz="1600">
                <a:solidFill>
                  <a:srgbClr val="10B1EC"/>
                </a:solidFill>
                <a:latin typeface="Times New Roman" panose="02020603050405020304" charset="0"/>
                <a:ea typeface="微软雅黑" panose="020B0503020204020204" pitchFamily="34" charset="-122"/>
                <a:cs typeface="Times New Roman" panose="02020603050405020304" charset="0"/>
                <a:sym typeface="+mn-ea"/>
              </a:rPr>
              <a:t>(3) Predict the time of arrival of the vehicle and the delivery model.</a:t>
            </a:r>
            <a:endParaRPr lang="en-US" altLang="zh-CN" sz="1600" dirty="0">
              <a:solidFill>
                <a:srgbClr val="10B1EC"/>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文本框 10"/>
          <p:cNvSpPr txBox="1"/>
          <p:nvPr>
            <p:custDataLst>
              <p:tags r:id="rId5"/>
            </p:custDataLst>
          </p:nvPr>
        </p:nvSpPr>
        <p:spPr>
          <a:xfrm>
            <a:off x="321944" y="3724153"/>
            <a:ext cx="11382375" cy="487046"/>
          </a:xfrm>
          <a:prstGeom prst="rect">
            <a:avLst/>
          </a:prstGeom>
          <a:noFill/>
        </p:spPr>
        <p:txBody>
          <a:bodyPr wrap="square" rtlCol="0" anchor="t">
            <a:normAutofit/>
          </a:bodyPr>
          <a:lstStyle/>
          <a:p>
            <a:pPr indent="457200" algn="just" fontAlgn="auto">
              <a:lnSpc>
                <a:spcPct val="150000"/>
              </a:lnSpc>
              <a:buNone/>
            </a:pPr>
            <a:r>
              <a:rPr lang="en-US" altLang="zh-CN" sz="1600" dirty="0">
                <a:solidFill>
                  <a:srgbClr val="10B1EC"/>
                </a:solidFill>
                <a:latin typeface="Times New Roman" panose="02020603050405020304" charset="0"/>
                <a:ea typeface="微软雅黑" panose="020B0503020204020204" pitchFamily="34" charset="-122"/>
                <a:cs typeface="Times New Roman" panose="02020603050405020304" charset="0"/>
                <a:sym typeface="+mn-ea"/>
              </a:rPr>
              <a:t>(5) Temporary storage locations for the planned goods.</a:t>
            </a:r>
          </a:p>
        </p:txBody>
      </p:sp>
      <p:sp>
        <p:nvSpPr>
          <p:cNvPr id="14" name="文本框 13"/>
          <p:cNvSpPr txBox="1"/>
          <p:nvPr>
            <p:custDataLst>
              <p:tags r:id="rId6"/>
            </p:custDataLst>
          </p:nvPr>
        </p:nvSpPr>
        <p:spPr>
          <a:xfrm>
            <a:off x="321944" y="4198498"/>
            <a:ext cx="11382375" cy="487046"/>
          </a:xfrm>
          <a:prstGeom prst="rect">
            <a:avLst/>
          </a:prstGeom>
          <a:noFill/>
        </p:spPr>
        <p:txBody>
          <a:bodyPr wrap="square" rtlCol="0" anchor="t">
            <a:normAutofit/>
          </a:bodyPr>
          <a:lstStyle/>
          <a:p>
            <a:pPr indent="457200" algn="just" fontAlgn="auto">
              <a:lnSpc>
                <a:spcPct val="150000"/>
              </a:lnSpc>
              <a:buNone/>
            </a:pPr>
            <a:r>
              <a:rPr lang="en-US" altLang="zh-CN" sz="1600">
                <a:solidFill>
                  <a:srgbClr val="10B1EC"/>
                </a:solidFill>
                <a:latin typeface="Times New Roman" panose="02020603050405020304" charset="0"/>
                <a:ea typeface="微软雅黑" panose="020B0503020204020204" pitchFamily="34" charset="-122"/>
                <a:cs typeface="Times New Roman" panose="02020603050405020304" charset="0"/>
                <a:sym typeface="+mn-ea"/>
              </a:rPr>
              <a:t>(6) Identify the relevant departments for warehousing operations.</a:t>
            </a:r>
            <a:endParaRPr lang="en-US" altLang="zh-CN" sz="1600" dirty="0">
              <a:solidFill>
                <a:srgbClr val="10B1EC"/>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a:extLst>
              <a:ext uri="{FF2B5EF4-FFF2-40B4-BE49-F238E27FC236}">
                <a16:creationId xmlns:a16="http://schemas.microsoft.com/office/drawing/2014/main" id="{B6A4182A-8ED1-0C07-0739-0767CD0F3DCA}"/>
              </a:ext>
            </a:extLst>
          </p:cNvPr>
          <p:cNvSpPr txBox="1"/>
          <p:nvPr/>
        </p:nvSpPr>
        <p:spPr>
          <a:xfrm>
            <a:off x="883287" y="-11490"/>
            <a:ext cx="6094970" cy="369332"/>
          </a:xfrm>
          <a:prstGeom prst="rect">
            <a:avLst/>
          </a:prstGeom>
          <a:noFill/>
        </p:spPr>
        <p:txBody>
          <a:bodyPr wrap="square">
            <a:spAutoFit/>
          </a:bodyPr>
          <a:lstStyle/>
          <a:p>
            <a:pPr defTabSz="914400">
              <a:defRPr/>
            </a:pPr>
            <a:r>
              <a:rPr lang="et-EE" altLang="zh-CN" spc="250" dirty="0">
                <a:solidFill>
                  <a:srgbClr val="FFFFFF"/>
                </a:solidFill>
                <a:latin typeface="Times New Roman" panose="02020603050405020304" charset="0"/>
                <a:ea typeface="黑体" panose="02010609060101010101" pitchFamily="49" charset="-122"/>
                <a:cs typeface="Times New Roman" panose="02020603050405020304" charset="0"/>
              </a:rPr>
              <a:t>Preparation </a:t>
            </a:r>
            <a:r>
              <a:rPr lang="et-EE" altLang="zh-CN" sz="1600" spc="250" dirty="0">
                <a:solidFill>
                  <a:srgbClr val="FFFFFF"/>
                </a:solidFill>
                <a:latin typeface="Times New Roman" panose="02020603050405020304" charset="0"/>
                <a:ea typeface="黑体" panose="02010609060101010101" pitchFamily="49" charset="-122"/>
                <a:cs typeface="Times New Roman" panose="02020603050405020304" charset="0"/>
              </a:rPr>
              <a:t>for warehousing operations</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15</a:t>
            </a:fld>
            <a:endParaRPr lang="zh-CN" altLang="en-US"/>
          </a:p>
        </p:txBody>
      </p:sp>
      <p:sp>
        <p:nvSpPr>
          <p:cNvPr id="15" name="矩形 14"/>
          <p:cNvSpPr/>
          <p:nvPr/>
        </p:nvSpPr>
        <p:spPr>
          <a:xfrm>
            <a:off x="11344275" y="584200"/>
            <a:ext cx="75565" cy="2807970"/>
          </a:xfrm>
          <a:prstGeom prst="rect">
            <a:avLst/>
          </a:prstGeom>
          <a:gradFill>
            <a:gsLst>
              <a:gs pos="100000">
                <a:schemeClr val="accent1">
                  <a:lumMod val="5000"/>
                  <a:lumOff val="95000"/>
                </a:schemeClr>
              </a:gs>
              <a:gs pos="89000">
                <a:schemeClr val="accent1">
                  <a:lumMod val="45000"/>
                  <a:lumOff val="55000"/>
                </a:schemeClr>
              </a:gs>
              <a:gs pos="0">
                <a:srgbClr val="2A577E"/>
              </a:gs>
              <a:gs pos="100000">
                <a:schemeClr val="accent1">
                  <a:lumMod val="30000"/>
                  <a:lumOff val="70000"/>
                </a:schemeClr>
              </a:gs>
            </a:gsLst>
            <a:lin ang="5400000" scaled="0"/>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a:ln>
                <a:noFill/>
              </a:ln>
              <a:solidFill>
                <a:schemeClr val="tx1"/>
              </a:solidFill>
              <a:effectLst/>
              <a:latin typeface="Arial" panose="020B0604020202090204" pitchFamily="34" charset="0"/>
              <a:ea typeface="宋体" pitchFamily="2" charset="-122"/>
            </a:endParaRPr>
          </a:p>
        </p:txBody>
      </p:sp>
      <p:sp>
        <p:nvSpPr>
          <p:cNvPr id="16" name="矩形 15"/>
          <p:cNvSpPr/>
          <p:nvPr/>
        </p:nvSpPr>
        <p:spPr>
          <a:xfrm rot="5400000" flipH="1">
            <a:off x="10419082" y="-477520"/>
            <a:ext cx="75565" cy="2807970"/>
          </a:xfrm>
          <a:prstGeom prst="rect">
            <a:avLst/>
          </a:prstGeom>
          <a:gradFill>
            <a:gsLst>
              <a:gs pos="100000">
                <a:schemeClr val="accent1">
                  <a:lumMod val="5000"/>
                  <a:lumOff val="95000"/>
                </a:schemeClr>
              </a:gs>
              <a:gs pos="89000">
                <a:schemeClr val="accent1">
                  <a:lumMod val="45000"/>
                  <a:lumOff val="55000"/>
                </a:schemeClr>
              </a:gs>
              <a:gs pos="0">
                <a:srgbClr val="2A577E"/>
              </a:gs>
              <a:gs pos="100000">
                <a:schemeClr val="accent1">
                  <a:lumMod val="30000"/>
                  <a:lumOff val="70000"/>
                </a:schemeClr>
              </a:gs>
            </a:gsLst>
            <a:lin ang="5400000" scaled="0"/>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a:ln>
                <a:noFill/>
              </a:ln>
              <a:solidFill>
                <a:schemeClr val="tx1"/>
              </a:solidFill>
              <a:effectLst/>
              <a:latin typeface="Arial" panose="020B0604020202090204" pitchFamily="34" charset="0"/>
              <a:ea typeface="宋体" pitchFamily="2" charset="-122"/>
            </a:endParaRPr>
          </a:p>
        </p:txBody>
      </p:sp>
      <p:graphicFrame>
        <p:nvGraphicFramePr>
          <p:cNvPr id="3" name="表格 2"/>
          <p:cNvGraphicFramePr/>
          <p:nvPr>
            <p:custDataLst>
              <p:tags r:id="rId1"/>
            </p:custDataLst>
          </p:nvPr>
        </p:nvGraphicFramePr>
        <p:xfrm>
          <a:off x="-635" y="964565"/>
          <a:ext cx="11345545" cy="5554345"/>
        </p:xfrm>
        <a:graphic>
          <a:graphicData uri="http://schemas.openxmlformats.org/drawingml/2006/table">
            <a:tbl>
              <a:tblPr/>
              <a:tblGrid>
                <a:gridCol w="2705735">
                  <a:extLst>
                    <a:ext uri="{9D8B030D-6E8A-4147-A177-3AD203B41FA5}">
                      <a16:colId xmlns:a16="http://schemas.microsoft.com/office/drawing/2014/main" val="20000"/>
                    </a:ext>
                  </a:extLst>
                </a:gridCol>
                <a:gridCol w="3552825">
                  <a:extLst>
                    <a:ext uri="{9D8B030D-6E8A-4147-A177-3AD203B41FA5}">
                      <a16:colId xmlns:a16="http://schemas.microsoft.com/office/drawing/2014/main" val="20001"/>
                    </a:ext>
                  </a:extLst>
                </a:gridCol>
                <a:gridCol w="1453515">
                  <a:extLst>
                    <a:ext uri="{9D8B030D-6E8A-4147-A177-3AD203B41FA5}">
                      <a16:colId xmlns:a16="http://schemas.microsoft.com/office/drawing/2014/main" val="20002"/>
                    </a:ext>
                  </a:extLst>
                </a:gridCol>
                <a:gridCol w="1773555">
                  <a:extLst>
                    <a:ext uri="{9D8B030D-6E8A-4147-A177-3AD203B41FA5}">
                      <a16:colId xmlns:a16="http://schemas.microsoft.com/office/drawing/2014/main" val="20003"/>
                    </a:ext>
                  </a:extLst>
                </a:gridCol>
                <a:gridCol w="1859915">
                  <a:extLst>
                    <a:ext uri="{9D8B030D-6E8A-4147-A177-3AD203B41FA5}">
                      <a16:colId xmlns:a16="http://schemas.microsoft.com/office/drawing/2014/main" val="20004"/>
                    </a:ext>
                  </a:extLst>
                </a:gridCol>
              </a:tblGrid>
              <a:tr h="579755">
                <a:tc>
                  <a:txBody>
                    <a:bodyPr/>
                    <a:lstStyle/>
                    <a:p>
                      <a:pPr marL="85725" indent="0" algn="ctr">
                        <a:lnSpc>
                          <a:spcPts val="2200"/>
                        </a:lnSpc>
                        <a:spcBef>
                          <a:spcPct val="0"/>
                        </a:spcBef>
                        <a:spcAft>
                          <a:spcPct val="0"/>
                        </a:spcAft>
                      </a:pPr>
                      <a:r>
                        <a:rPr lang="zh-CN" sz="1600" b="1">
                          <a:latin typeface="仿宋" panose="02010609060101010101" charset="-122"/>
                          <a:ea typeface="仿宋" panose="02010609060101010101" charset="-122"/>
                        </a:rPr>
                        <a:t>计划内容</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EEAF6"/>
                    </a:solidFill>
                  </a:tcPr>
                </a:tc>
                <a:tc>
                  <a:txBody>
                    <a:bodyPr/>
                    <a:lstStyle/>
                    <a:p>
                      <a:pPr marL="85725" indent="0" algn="ctr">
                        <a:lnSpc>
                          <a:spcPts val="2200"/>
                        </a:lnSpc>
                        <a:spcBef>
                          <a:spcPct val="0"/>
                        </a:spcBef>
                        <a:spcAft>
                          <a:spcPct val="0"/>
                        </a:spcAft>
                      </a:pPr>
                      <a:r>
                        <a:rPr lang="zh-CN" sz="1600" b="1">
                          <a:latin typeface="仿宋" panose="02010609060101010101" charset="-122"/>
                          <a:ea typeface="仿宋" panose="02010609060101010101" charset="-122"/>
                        </a:rPr>
                        <a:t>具体事项</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EEAF6"/>
                    </a:solidFill>
                  </a:tcPr>
                </a:tc>
                <a:tc>
                  <a:txBody>
                    <a:bodyPr/>
                    <a:lstStyle/>
                    <a:p>
                      <a:pPr marL="85725" indent="0" algn="ctr">
                        <a:lnSpc>
                          <a:spcPts val="2200"/>
                        </a:lnSpc>
                        <a:spcBef>
                          <a:spcPct val="0"/>
                        </a:spcBef>
                        <a:spcAft>
                          <a:spcPct val="0"/>
                        </a:spcAft>
                      </a:pPr>
                      <a:r>
                        <a:rPr lang="zh-CN" sz="1400" b="1">
                          <a:latin typeface="仿宋" panose="02010609060101010101" charset="-122"/>
                          <a:ea typeface="仿宋" panose="02010609060101010101" charset="-122"/>
                        </a:rPr>
                        <a:t>负责部门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EEAF6"/>
                    </a:solidFill>
                  </a:tcPr>
                </a:tc>
                <a:tc>
                  <a:txBody>
                    <a:bodyPr/>
                    <a:lstStyle/>
                    <a:p>
                      <a:pPr marL="85725" indent="0" algn="ctr">
                        <a:lnSpc>
                          <a:spcPts val="2200"/>
                        </a:lnSpc>
                        <a:spcBef>
                          <a:spcPct val="0"/>
                        </a:spcBef>
                        <a:spcAft>
                          <a:spcPct val="0"/>
                        </a:spcAft>
                      </a:pPr>
                      <a:r>
                        <a:rPr lang="zh-CN" sz="1600" b="1">
                          <a:latin typeface="仿宋" panose="02010609060101010101" charset="-122"/>
                          <a:ea typeface="仿宋" panose="02010609060101010101" charset="-122"/>
                        </a:rPr>
                        <a:t>人员</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EEAF6"/>
                    </a:solidFill>
                  </a:tcPr>
                </a:tc>
                <a:tc>
                  <a:txBody>
                    <a:bodyPr/>
                    <a:lstStyle/>
                    <a:p>
                      <a:pPr marL="85725" indent="0" algn="ctr">
                        <a:lnSpc>
                          <a:spcPts val="2200"/>
                        </a:lnSpc>
                        <a:spcBef>
                          <a:spcPct val="0"/>
                        </a:spcBef>
                        <a:spcAft>
                          <a:spcPct val="0"/>
                        </a:spcAft>
                      </a:pPr>
                      <a:r>
                        <a:rPr lang="zh-CN" sz="1400" b="1">
                          <a:latin typeface="仿宋" panose="02010609060101010101" charset="-122"/>
                          <a:ea typeface="仿宋" panose="02010609060101010101" charset="-122"/>
                        </a:rPr>
                        <a:t>设备需求</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EEAF6"/>
                    </a:solidFill>
                  </a:tcPr>
                </a:tc>
                <a:extLst>
                  <a:ext uri="{0D108BD9-81ED-4DB2-BD59-A6C34878D82A}">
                    <a16:rowId xmlns:a16="http://schemas.microsoft.com/office/drawing/2014/main" val="10000"/>
                  </a:ext>
                </a:extLst>
              </a:tr>
              <a:tr h="869950">
                <a:tc>
                  <a:txBody>
                    <a:bodyPr/>
                    <a:lstStyle/>
                    <a:p>
                      <a:pPr marL="85725" indent="0" algn="just">
                        <a:lnSpc>
                          <a:spcPts val="2200"/>
                        </a:lnSpc>
                        <a:spcBef>
                          <a:spcPct val="0"/>
                        </a:spcBef>
                        <a:spcAft>
                          <a:spcPct val="0"/>
                        </a:spcAft>
                      </a:pPr>
                      <a:r>
                        <a:rPr lang="zh-CN" sz="1600">
                          <a:latin typeface="仿宋" panose="02010609060101010101" charset="-122"/>
                          <a:ea typeface="仿宋" panose="02010609060101010101" charset="-122"/>
                        </a:rPr>
                        <a:t>了解货物入库时间、数量、包装规格等</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a:lnSpc>
                          <a:spcPts val="2200"/>
                        </a:lnSpc>
                        <a:spcBef>
                          <a:spcPct val="0"/>
                        </a:spcBef>
                        <a:spcAft>
                          <a:spcPct val="0"/>
                        </a:spcAft>
                      </a:pPr>
                      <a:r>
                        <a:rPr lang="zh-CN" sz="1600">
                          <a:latin typeface="仿宋" panose="02010609060101010101" charset="-122"/>
                          <a:ea typeface="仿宋" panose="02010609060101010101" charset="-122"/>
                        </a:rPr>
                        <a:t>入库时间：</a:t>
                      </a:r>
                      <a:r>
                        <a:rPr lang="en-US" altLang="zh-CN" sz="1600">
                          <a:latin typeface="仿宋" panose="02010609060101010101" charset="-122"/>
                          <a:ea typeface="仿宋" panose="02010609060101010101" charset="-122"/>
                        </a:rPr>
                        <a:t>6</a:t>
                      </a:r>
                      <a:r>
                        <a:rPr lang="zh-CN" sz="1600">
                          <a:latin typeface="仿宋" panose="02010609060101010101" charset="-122"/>
                          <a:ea typeface="仿宋" panose="02010609060101010101" charset="-122"/>
                        </a:rPr>
                        <a:t>月</a:t>
                      </a:r>
                      <a:r>
                        <a:rPr lang="en-US" altLang="zh-CN" sz="1600">
                          <a:latin typeface="仿宋" panose="02010609060101010101" charset="-122"/>
                          <a:ea typeface="仿宋" panose="02010609060101010101" charset="-122"/>
                        </a:rPr>
                        <a:t>5</a:t>
                      </a:r>
                      <a:r>
                        <a:rPr lang="zh-CN" sz="1600">
                          <a:latin typeface="仿宋" panose="02010609060101010101" charset="-122"/>
                          <a:ea typeface="仿宋" panose="02010609060101010101" charset="-122"/>
                        </a:rPr>
                        <a:t>日，入库货物相关信息</a:t>
                      </a:r>
                      <a:endParaRPr lang="zh-CN" altLang="zh-CN" sz="1600">
                        <a:latin typeface="仿宋" panose="02010609060101010101" charset="-122"/>
                        <a:ea typeface="仿宋" panose="02010609060101010101" charset="-122"/>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a:lnSpc>
                          <a:spcPts val="2200"/>
                        </a:lnSpc>
                        <a:spcBef>
                          <a:spcPct val="0"/>
                        </a:spcBef>
                        <a:spcAft>
                          <a:spcPct val="0"/>
                        </a:spcAft>
                      </a:pPr>
                      <a:r>
                        <a:rPr lang="zh-CN" sz="1800">
                          <a:latin typeface="仿宋" panose="02010609060101010101" charset="-122"/>
                          <a:ea typeface="仿宋" panose="02010609060101010101" charset="-122"/>
                        </a:rPr>
                        <a:t>仓储部</a:t>
                      </a:r>
                      <a:r>
                        <a:rPr lang="zh-CN" altLang="en-US" sz="1800">
                          <a:latin typeface="仿宋" panose="02010609060101010101" charset="-122"/>
                          <a:ea typeface="仿宋" panose="02010609060101010101" charset="-122"/>
                        </a:rPr>
                        <a:t> </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a:lnSpc>
                          <a:spcPts val="2200"/>
                        </a:lnSpc>
                        <a:spcBef>
                          <a:spcPct val="0"/>
                        </a:spcBef>
                        <a:spcAft>
                          <a:spcPct val="0"/>
                        </a:spcAft>
                      </a:pPr>
                      <a:r>
                        <a:rPr lang="zh-CN" sz="1600">
                          <a:latin typeface="仿宋" panose="02010609060101010101" charset="-122"/>
                          <a:ea typeface="仿宋" panose="02010609060101010101" charset="-122"/>
                        </a:rPr>
                        <a:t>主管：张亮</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304800" algn="just">
                        <a:lnSpc>
                          <a:spcPts val="2200"/>
                        </a:lnSpc>
                        <a:spcBef>
                          <a:spcPct val="0"/>
                        </a:spcBef>
                        <a:spcAft>
                          <a:spcPct val="0"/>
                        </a:spcAft>
                      </a:pPr>
                      <a:r>
                        <a:rPr lang="en-US" altLang="zh-CN" sz="1100">
                          <a:latin typeface="仿宋" panose="02010609060101010101" charset="-122"/>
                          <a:ea typeface="仿宋" panose="02010609060101010101" charset="-122"/>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2364740">
                <a:tc>
                  <a:txBody>
                    <a:bodyPr/>
                    <a:lstStyle/>
                    <a:p>
                      <a:pPr marL="85725" indent="0" algn="just">
                        <a:lnSpc>
                          <a:spcPts val="2200"/>
                        </a:lnSpc>
                        <a:spcBef>
                          <a:spcPct val="0"/>
                        </a:spcBef>
                        <a:spcAft>
                          <a:spcPct val="0"/>
                        </a:spcAft>
                      </a:pPr>
                      <a:r>
                        <a:rPr lang="zh-CN" sz="1600">
                          <a:latin typeface="仿宋" panose="02010609060101010101" charset="-122"/>
                          <a:ea typeface="仿宋" panose="02010609060101010101" charset="-122"/>
                        </a:rPr>
                        <a:t>计划货物的储位</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a:lnSpc>
                          <a:spcPts val="2200"/>
                        </a:lnSpc>
                        <a:spcBef>
                          <a:spcPct val="0"/>
                        </a:spcBef>
                        <a:spcAft>
                          <a:spcPct val="0"/>
                        </a:spcAft>
                      </a:pPr>
                      <a:r>
                        <a:rPr lang="zh-CN" sz="1600">
                          <a:latin typeface="仿宋" panose="02010609060101010101" charset="-122"/>
                          <a:ea typeface="仿宋" panose="02010609060101010101" charset="-122"/>
                        </a:rPr>
                        <a:t>根据该公司的实际储存情况确定货位：</a:t>
                      </a:r>
                    </a:p>
                    <a:p>
                      <a:pPr marL="85725" indent="0" algn="just">
                        <a:lnSpc>
                          <a:spcPts val="2200"/>
                        </a:lnSpc>
                        <a:spcBef>
                          <a:spcPct val="0"/>
                        </a:spcBef>
                        <a:spcAft>
                          <a:spcPct val="0"/>
                        </a:spcAft>
                      </a:pPr>
                      <a:r>
                        <a:rPr lang="zh-CN" sz="1600">
                          <a:latin typeface="仿宋" panose="02010609060101010101" charset="-122"/>
                          <a:ea typeface="仿宋" panose="02010609060101010101" charset="-122"/>
                        </a:rPr>
                        <a:t>胡姬花花生油储位分配：</a:t>
                      </a:r>
                      <a:r>
                        <a:rPr lang="en-US" altLang="zh-CN" sz="1600">
                          <a:latin typeface="仿宋" panose="02010609060101010101" charset="-122"/>
                          <a:ea typeface="仿宋" panose="02010609060101010101" charset="-122"/>
                        </a:rPr>
                        <a:t>1</a:t>
                      </a:r>
                      <a:r>
                        <a:rPr lang="zh-CN" sz="1600">
                          <a:latin typeface="仿宋" panose="02010609060101010101" charset="-122"/>
                          <a:ea typeface="仿宋" panose="02010609060101010101" charset="-122"/>
                        </a:rPr>
                        <a:t>号库</a:t>
                      </a:r>
                      <a:r>
                        <a:rPr lang="zh-CN" altLang="en-US" sz="1600">
                          <a:latin typeface="仿宋" panose="02010609060101010101" charset="-122"/>
                          <a:ea typeface="仿宋" panose="02010609060101010101" charset="-122"/>
                        </a:rPr>
                        <a:t> </a:t>
                      </a:r>
                      <a:r>
                        <a:rPr lang="en-US" altLang="zh-CN" sz="1600">
                          <a:latin typeface="仿宋" panose="02010609060101010101" charset="-122"/>
                          <a:ea typeface="仿宋" panose="02010609060101010101" charset="-122"/>
                        </a:rPr>
                        <a:t>A</a:t>
                      </a:r>
                      <a:r>
                        <a:rPr lang="zh-CN" sz="1600">
                          <a:latin typeface="仿宋" panose="02010609060101010101" charset="-122"/>
                          <a:ea typeface="仿宋" panose="02010609060101010101" charset="-122"/>
                        </a:rPr>
                        <a:t>区</a:t>
                      </a:r>
                      <a:r>
                        <a:rPr lang="zh-CN" altLang="en-US" sz="1600">
                          <a:latin typeface="仿宋" panose="02010609060101010101" charset="-122"/>
                          <a:ea typeface="仿宋" panose="02010609060101010101" charset="-122"/>
                        </a:rPr>
                        <a:t> </a:t>
                      </a:r>
                      <a:r>
                        <a:rPr lang="en-US" altLang="zh-CN" sz="1600">
                          <a:latin typeface="仿宋" panose="02010609060101010101" charset="-122"/>
                          <a:ea typeface="仿宋" panose="02010609060101010101" charset="-122"/>
                        </a:rPr>
                        <a:t>011</a:t>
                      </a:r>
                    </a:p>
                    <a:p>
                      <a:pPr marL="85725" indent="0" algn="just">
                        <a:lnSpc>
                          <a:spcPts val="2200"/>
                        </a:lnSpc>
                        <a:spcBef>
                          <a:spcPct val="0"/>
                        </a:spcBef>
                        <a:spcAft>
                          <a:spcPct val="0"/>
                        </a:spcAft>
                      </a:pPr>
                      <a:r>
                        <a:rPr lang="zh-CN" sz="1600">
                          <a:latin typeface="仿宋" panose="02010609060101010101" charset="-122"/>
                          <a:ea typeface="仿宋" panose="02010609060101010101" charset="-122"/>
                        </a:rPr>
                        <a:t>蓝月亮洗衣液储位分配：</a:t>
                      </a:r>
                      <a:r>
                        <a:rPr lang="en-US" altLang="zh-CN" sz="1600">
                          <a:latin typeface="仿宋" panose="02010609060101010101" charset="-122"/>
                          <a:ea typeface="仿宋" panose="02010609060101010101" charset="-122"/>
                        </a:rPr>
                        <a:t>1</a:t>
                      </a:r>
                      <a:r>
                        <a:rPr lang="zh-CN" sz="1600">
                          <a:latin typeface="仿宋" panose="02010609060101010101" charset="-122"/>
                          <a:ea typeface="仿宋" panose="02010609060101010101" charset="-122"/>
                        </a:rPr>
                        <a:t>号库</a:t>
                      </a:r>
                      <a:r>
                        <a:rPr lang="zh-CN" altLang="en-US" sz="1600">
                          <a:latin typeface="仿宋" panose="02010609060101010101" charset="-122"/>
                          <a:ea typeface="仿宋" panose="02010609060101010101" charset="-122"/>
                        </a:rPr>
                        <a:t> </a:t>
                      </a:r>
                      <a:r>
                        <a:rPr lang="en-US" altLang="zh-CN" sz="1600">
                          <a:latin typeface="仿宋" panose="02010609060101010101" charset="-122"/>
                          <a:ea typeface="仿宋" panose="02010609060101010101" charset="-122"/>
                        </a:rPr>
                        <a:t>B</a:t>
                      </a:r>
                      <a:r>
                        <a:rPr lang="zh-CN" sz="1600">
                          <a:latin typeface="仿宋" panose="02010609060101010101" charset="-122"/>
                          <a:ea typeface="仿宋" panose="02010609060101010101" charset="-122"/>
                        </a:rPr>
                        <a:t>区</a:t>
                      </a:r>
                      <a:r>
                        <a:rPr lang="zh-CN" altLang="en-US" sz="1600">
                          <a:latin typeface="仿宋" panose="02010609060101010101" charset="-122"/>
                          <a:ea typeface="仿宋" panose="02010609060101010101" charset="-122"/>
                        </a:rPr>
                        <a:t> </a:t>
                      </a:r>
                      <a:r>
                        <a:rPr lang="en-US" altLang="zh-CN" sz="1600">
                          <a:latin typeface="仿宋" panose="02010609060101010101" charset="-122"/>
                          <a:ea typeface="仿宋" panose="02010609060101010101" charset="-122"/>
                        </a:rPr>
                        <a:t>127</a:t>
                      </a:r>
                    </a:p>
                    <a:p>
                      <a:pPr marL="85725" indent="0" algn="just">
                        <a:lnSpc>
                          <a:spcPts val="2200"/>
                        </a:lnSpc>
                        <a:spcBef>
                          <a:spcPct val="0"/>
                        </a:spcBef>
                        <a:spcAft>
                          <a:spcPct val="0"/>
                        </a:spcAft>
                      </a:pPr>
                      <a:r>
                        <a:rPr lang="zh-CN" sz="1600">
                          <a:latin typeface="仿宋" panose="02010609060101010101" charset="-122"/>
                          <a:ea typeface="仿宋" panose="02010609060101010101" charset="-122"/>
                        </a:rPr>
                        <a:t>中华牙膏储位分配：</a:t>
                      </a:r>
                      <a:r>
                        <a:rPr lang="en-US" altLang="zh-CN" sz="1600">
                          <a:latin typeface="仿宋" panose="02010609060101010101" charset="-122"/>
                          <a:ea typeface="仿宋" panose="02010609060101010101" charset="-122"/>
                        </a:rPr>
                        <a:t>1</a:t>
                      </a:r>
                      <a:r>
                        <a:rPr lang="zh-CN" sz="1600">
                          <a:latin typeface="仿宋" panose="02010609060101010101" charset="-122"/>
                          <a:ea typeface="仿宋" panose="02010609060101010101" charset="-122"/>
                        </a:rPr>
                        <a:t>号库</a:t>
                      </a:r>
                      <a:r>
                        <a:rPr lang="zh-CN" altLang="en-US" sz="1600">
                          <a:latin typeface="仿宋" panose="02010609060101010101" charset="-122"/>
                          <a:ea typeface="仿宋" panose="02010609060101010101" charset="-122"/>
                        </a:rPr>
                        <a:t> </a:t>
                      </a:r>
                      <a:r>
                        <a:rPr lang="en-US" altLang="zh-CN" sz="1600">
                          <a:latin typeface="仿宋" panose="02010609060101010101" charset="-122"/>
                          <a:ea typeface="仿宋" panose="02010609060101010101" charset="-122"/>
                        </a:rPr>
                        <a:t>B</a:t>
                      </a:r>
                      <a:r>
                        <a:rPr lang="zh-CN" sz="1600">
                          <a:latin typeface="仿宋" panose="02010609060101010101" charset="-122"/>
                          <a:ea typeface="仿宋" panose="02010609060101010101" charset="-122"/>
                        </a:rPr>
                        <a:t>区</a:t>
                      </a:r>
                      <a:r>
                        <a:rPr lang="zh-CN" altLang="en-US" sz="1600">
                          <a:latin typeface="仿宋" panose="02010609060101010101" charset="-122"/>
                          <a:ea typeface="仿宋" panose="02010609060101010101" charset="-122"/>
                        </a:rPr>
                        <a:t> </a:t>
                      </a:r>
                      <a:r>
                        <a:rPr lang="en-US" altLang="zh-CN" sz="1600">
                          <a:latin typeface="仿宋" panose="02010609060101010101" charset="-122"/>
                          <a:ea typeface="仿宋" panose="02010609060101010101" charset="-122"/>
                        </a:rPr>
                        <a:t>359</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a:lnSpc>
                          <a:spcPts val="2200"/>
                        </a:lnSpc>
                        <a:spcBef>
                          <a:spcPct val="0"/>
                        </a:spcBef>
                        <a:spcAft>
                          <a:spcPct val="0"/>
                        </a:spcAft>
                      </a:pPr>
                      <a:r>
                        <a:rPr lang="zh-CN" sz="1600">
                          <a:latin typeface="仿宋" panose="02010609060101010101" charset="-122"/>
                          <a:ea typeface="仿宋" panose="02010609060101010101" charset="-122"/>
                        </a:rPr>
                        <a:t>仓储部</a:t>
                      </a:r>
                      <a:r>
                        <a:rPr lang="zh-CN" altLang="en-US" sz="1600">
                          <a:latin typeface="仿宋" panose="02010609060101010101" charset="-122"/>
                          <a:ea typeface="仿宋" panose="02010609060101010101" charset="-122"/>
                        </a:rPr>
                        <a:t> </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a:lnSpc>
                          <a:spcPts val="2200"/>
                        </a:lnSpc>
                        <a:spcBef>
                          <a:spcPct val="0"/>
                        </a:spcBef>
                        <a:spcAft>
                          <a:spcPct val="0"/>
                        </a:spcAft>
                      </a:pPr>
                      <a:r>
                        <a:rPr lang="zh-CN" sz="1600">
                          <a:latin typeface="仿宋" panose="02010609060101010101" charset="-122"/>
                          <a:ea typeface="仿宋" panose="02010609060101010101" charset="-122"/>
                        </a:rPr>
                        <a:t>收货组：王娜</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a:lnSpc>
                          <a:spcPts val="2200"/>
                        </a:lnSpc>
                        <a:spcBef>
                          <a:spcPct val="0"/>
                        </a:spcBef>
                        <a:spcAft>
                          <a:spcPct val="0"/>
                        </a:spcAft>
                      </a:pPr>
                      <a:r>
                        <a:rPr lang="zh-CN" sz="1600">
                          <a:latin typeface="仿宋" panose="02010609060101010101" charset="-122"/>
                          <a:ea typeface="仿宋" panose="02010609060101010101" charset="-122"/>
                        </a:rPr>
                        <a:t>堆高车：</a:t>
                      </a:r>
                      <a:r>
                        <a:rPr lang="en-US" altLang="zh-CN" sz="1600">
                          <a:latin typeface="仿宋" panose="02010609060101010101" charset="-122"/>
                          <a:ea typeface="仿宋" panose="02010609060101010101" charset="-122"/>
                        </a:rPr>
                        <a:t>1</a:t>
                      </a:r>
                      <a:r>
                        <a:rPr lang="zh-CN" sz="1600">
                          <a:latin typeface="仿宋" panose="02010609060101010101" charset="-122"/>
                          <a:ea typeface="仿宋" panose="02010609060101010101" charset="-122"/>
                        </a:rPr>
                        <a:t>辆</a:t>
                      </a:r>
                    </a:p>
                    <a:p>
                      <a:pPr marL="85725" indent="0" algn="just">
                        <a:lnSpc>
                          <a:spcPts val="2200"/>
                        </a:lnSpc>
                        <a:spcBef>
                          <a:spcPct val="0"/>
                        </a:spcBef>
                        <a:spcAft>
                          <a:spcPct val="0"/>
                        </a:spcAft>
                      </a:pPr>
                      <a:r>
                        <a:rPr lang="zh-CN" sz="1600">
                          <a:latin typeface="仿宋" panose="02010609060101010101" charset="-122"/>
                          <a:ea typeface="仿宋" panose="02010609060101010101" charset="-122"/>
                        </a:rPr>
                        <a:t>手动托盘搬运车：</a:t>
                      </a:r>
                      <a:r>
                        <a:rPr lang="en-US" altLang="zh-CN" sz="1600">
                          <a:latin typeface="仿宋" panose="02010609060101010101" charset="-122"/>
                          <a:ea typeface="仿宋" panose="02010609060101010101" charset="-122"/>
                        </a:rPr>
                        <a:t>1</a:t>
                      </a:r>
                      <a:r>
                        <a:rPr lang="zh-CN" sz="1600">
                          <a:latin typeface="仿宋" panose="02010609060101010101" charset="-122"/>
                          <a:ea typeface="仿宋" panose="02010609060101010101" charset="-122"/>
                        </a:rPr>
                        <a:t>辆</a:t>
                      </a:r>
                    </a:p>
                    <a:p>
                      <a:pPr marL="85725" indent="0" algn="just">
                        <a:lnSpc>
                          <a:spcPts val="2200"/>
                        </a:lnSpc>
                        <a:spcBef>
                          <a:spcPct val="0"/>
                        </a:spcBef>
                        <a:spcAft>
                          <a:spcPct val="0"/>
                        </a:spcAft>
                      </a:pPr>
                      <a:r>
                        <a:rPr lang="zh-CN" sz="1600">
                          <a:latin typeface="仿宋" panose="02010609060101010101" charset="-122"/>
                          <a:ea typeface="仿宋" panose="02010609060101010101" charset="-122"/>
                        </a:rPr>
                        <a:t>缠绕膜：</a:t>
                      </a:r>
                      <a:r>
                        <a:rPr lang="en-US" altLang="zh-CN" sz="1600">
                          <a:latin typeface="仿宋" panose="02010609060101010101" charset="-122"/>
                          <a:ea typeface="仿宋" panose="02010609060101010101" charset="-122"/>
                        </a:rPr>
                        <a:t>1</a:t>
                      </a:r>
                      <a:r>
                        <a:rPr lang="zh-CN" sz="1600">
                          <a:latin typeface="仿宋" panose="02010609060101010101" charset="-122"/>
                          <a:ea typeface="仿宋" panose="02010609060101010101" charset="-122"/>
                        </a:rPr>
                        <a:t>卷</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870585">
                <a:tc>
                  <a:txBody>
                    <a:bodyPr/>
                    <a:lstStyle/>
                    <a:p>
                      <a:pPr marL="85725" indent="0" algn="just">
                        <a:lnSpc>
                          <a:spcPts val="2200"/>
                        </a:lnSpc>
                        <a:spcBef>
                          <a:spcPct val="0"/>
                        </a:spcBef>
                        <a:spcAft>
                          <a:spcPct val="0"/>
                        </a:spcAft>
                      </a:pPr>
                      <a:r>
                        <a:rPr lang="zh-CN" sz="1400">
                          <a:latin typeface="仿宋" panose="02010609060101010101" charset="-122"/>
                          <a:ea typeface="仿宋" panose="02010609060101010101" charset="-122"/>
                        </a:rPr>
                        <a:t>预测车辆到达时间和送货车型</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a:lnSpc>
                          <a:spcPts val="2200"/>
                        </a:lnSpc>
                        <a:spcBef>
                          <a:spcPct val="0"/>
                        </a:spcBef>
                        <a:spcAft>
                          <a:spcPct val="0"/>
                        </a:spcAft>
                      </a:pPr>
                      <a:r>
                        <a:rPr lang="zh-CN" sz="1400">
                          <a:latin typeface="仿宋" panose="02010609060101010101" charset="-122"/>
                          <a:ea typeface="仿宋" panose="02010609060101010101" charset="-122"/>
                        </a:rPr>
                        <a:t>联系路路行货运有限公司确认到达具体时间和送货车辆车型</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a:lnSpc>
                          <a:spcPts val="2200"/>
                        </a:lnSpc>
                        <a:spcBef>
                          <a:spcPct val="0"/>
                        </a:spcBef>
                        <a:spcAft>
                          <a:spcPct val="0"/>
                        </a:spcAft>
                      </a:pPr>
                      <a:r>
                        <a:rPr lang="zh-CN" sz="1800">
                          <a:latin typeface="仿宋" panose="02010609060101010101" charset="-122"/>
                          <a:ea typeface="仿宋" panose="02010609060101010101" charset="-122"/>
                        </a:rPr>
                        <a:t>仓储部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a:lnSpc>
                          <a:spcPts val="2200"/>
                        </a:lnSpc>
                        <a:spcBef>
                          <a:spcPct val="0"/>
                        </a:spcBef>
                        <a:spcAft>
                          <a:spcPct val="0"/>
                        </a:spcAft>
                      </a:pPr>
                      <a:r>
                        <a:rPr lang="zh-CN" sz="1600">
                          <a:latin typeface="仿宋" panose="02010609060101010101" charset="-122"/>
                          <a:ea typeface="仿宋" panose="02010609060101010101" charset="-122"/>
                        </a:rPr>
                        <a:t>收货组：李强</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304800" algn="just">
                        <a:lnSpc>
                          <a:spcPts val="2200"/>
                        </a:lnSpc>
                        <a:spcBef>
                          <a:spcPct val="0"/>
                        </a:spcBef>
                        <a:spcAft>
                          <a:spcPct val="0"/>
                        </a:spcAft>
                      </a:pPr>
                      <a:r>
                        <a:rPr lang="en-US" altLang="zh-CN" sz="1100">
                          <a:latin typeface="仿宋" panose="02010609060101010101" charset="-122"/>
                          <a:ea typeface="仿宋" panose="02010609060101010101" charset="-122"/>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869315">
                <a:tc>
                  <a:txBody>
                    <a:bodyPr/>
                    <a:lstStyle/>
                    <a:p>
                      <a:pPr marL="85725" indent="0" algn="just">
                        <a:lnSpc>
                          <a:spcPts val="2200"/>
                        </a:lnSpc>
                        <a:spcBef>
                          <a:spcPct val="0"/>
                        </a:spcBef>
                        <a:spcAft>
                          <a:spcPct val="0"/>
                        </a:spcAft>
                      </a:pPr>
                      <a:r>
                        <a:rPr lang="zh-CN" sz="1600">
                          <a:latin typeface="仿宋" panose="02010609060101010101" charset="-122"/>
                          <a:ea typeface="仿宋" panose="02010609060101010101" charset="-122"/>
                        </a:rPr>
                        <a:t>计划车辆的停放位置</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a:lnSpc>
                          <a:spcPts val="2200"/>
                        </a:lnSpc>
                        <a:spcBef>
                          <a:spcPct val="0"/>
                        </a:spcBef>
                        <a:spcAft>
                          <a:spcPct val="0"/>
                        </a:spcAft>
                      </a:pPr>
                      <a:r>
                        <a:rPr lang="zh-CN" sz="1600">
                          <a:latin typeface="仿宋" panose="02010609060101010101" charset="-122"/>
                          <a:ea typeface="仿宋" panose="02010609060101010101" charset="-122"/>
                        </a:rPr>
                        <a:t>为提高卸货效率，提前告知运输公司司机停靠具体位置。</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a:lnSpc>
                          <a:spcPts val="2200"/>
                        </a:lnSpc>
                        <a:spcBef>
                          <a:spcPct val="0"/>
                        </a:spcBef>
                        <a:spcAft>
                          <a:spcPct val="0"/>
                        </a:spcAft>
                      </a:pPr>
                      <a:r>
                        <a:rPr lang="zh-CN" sz="1600">
                          <a:latin typeface="仿宋" panose="02010609060101010101" charset="-122"/>
                          <a:ea typeface="仿宋" panose="02010609060101010101" charset="-122"/>
                        </a:rPr>
                        <a:t>仓储部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a:lnSpc>
                          <a:spcPts val="2200"/>
                        </a:lnSpc>
                        <a:spcBef>
                          <a:spcPct val="0"/>
                        </a:spcBef>
                        <a:spcAft>
                          <a:spcPct val="0"/>
                        </a:spcAft>
                      </a:pPr>
                      <a:r>
                        <a:rPr lang="zh-CN" sz="1600">
                          <a:latin typeface="仿宋" panose="02010609060101010101" charset="-122"/>
                          <a:ea typeface="仿宋" panose="02010609060101010101" charset="-122"/>
                        </a:rPr>
                        <a:t>收货组：李强</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304800">
                        <a:lnSpc>
                          <a:spcPts val="2200"/>
                        </a:lnSpc>
                        <a:spcBef>
                          <a:spcPct val="0"/>
                        </a:spcBef>
                        <a:spcAft>
                          <a:spcPct val="0"/>
                        </a:spcAft>
                      </a:pPr>
                      <a:endParaRPr sz="1100">
                        <a:latin typeface="仿宋" panose="02010609060101010101" charset="-122"/>
                        <a:ea typeface="仿宋" panose="02010609060101010101" charset="-122"/>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文本框 3"/>
          <p:cNvSpPr txBox="1"/>
          <p:nvPr/>
        </p:nvSpPr>
        <p:spPr>
          <a:xfrm>
            <a:off x="75565" y="459109"/>
            <a:ext cx="3916680"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a:t>
            </a:r>
            <a:r>
              <a:rPr lang="en-US" altLang="zh-CN" sz="2200" b="1" dirty="0">
                <a:solidFill>
                  <a:srgbClr val="DB5558"/>
                </a:solidFill>
                <a:latin typeface="微软雅黑" panose="020B0503020204020204" pitchFamily="34" charset="-122"/>
                <a:ea typeface="微软雅黑" panose="020B0503020204020204" pitchFamily="34" charset="-122"/>
              </a:rPr>
              <a:t>3.</a:t>
            </a:r>
            <a:r>
              <a:rPr lang="zh-CN" altLang="en-US" sz="2200" b="1" dirty="0">
                <a:solidFill>
                  <a:srgbClr val="DB5558"/>
                </a:solidFill>
                <a:latin typeface="微软雅黑" panose="020B0503020204020204" pitchFamily="34" charset="-122"/>
                <a:ea typeface="微软雅黑" panose="020B0503020204020204" pitchFamily="34" charset="-122"/>
              </a:rPr>
              <a:t>入库计划表</a:t>
            </a:r>
          </a:p>
        </p:txBody>
      </p:sp>
      <p:sp>
        <p:nvSpPr>
          <p:cNvPr id="2" name="文本框 1">
            <a:extLst>
              <a:ext uri="{FF2B5EF4-FFF2-40B4-BE49-F238E27FC236}">
                <a16:creationId xmlns:a16="http://schemas.microsoft.com/office/drawing/2014/main" id="{FEF1CAF1-3EDD-C8B5-2C9E-7DC9D280ECCC}"/>
              </a:ext>
            </a:extLst>
          </p:cNvPr>
          <p:cNvSpPr txBox="1"/>
          <p:nvPr/>
        </p:nvSpPr>
        <p:spPr>
          <a:xfrm>
            <a:off x="1099753" y="6219"/>
            <a:ext cx="2242751"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入库作业准备</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wrap="square">
            <a:normAutofit/>
          </a:bodyPr>
          <a:lstStyle/>
          <a:p>
            <a:fld id="{51CE5C07-9C33-4F8C-BCBD-86A988EB5556}" type="slidenum">
              <a:rPr lang="zh-CN" altLang="en-US" smtClean="0"/>
              <a:t>16</a:t>
            </a:fld>
            <a:endParaRPr lang="zh-CN" altLang="en-US"/>
          </a:p>
        </p:txBody>
      </p:sp>
      <p:sp>
        <p:nvSpPr>
          <p:cNvPr id="15" name="矩形 14"/>
          <p:cNvSpPr/>
          <p:nvPr/>
        </p:nvSpPr>
        <p:spPr>
          <a:xfrm>
            <a:off x="11344275" y="584200"/>
            <a:ext cx="75565" cy="2807970"/>
          </a:xfrm>
          <a:prstGeom prst="rect">
            <a:avLst/>
          </a:prstGeom>
          <a:gradFill>
            <a:gsLst>
              <a:gs pos="100000">
                <a:schemeClr val="accent1">
                  <a:lumMod val="5000"/>
                  <a:lumOff val="95000"/>
                </a:schemeClr>
              </a:gs>
              <a:gs pos="89000">
                <a:schemeClr val="accent1">
                  <a:lumMod val="45000"/>
                  <a:lumOff val="55000"/>
                </a:schemeClr>
              </a:gs>
              <a:gs pos="0">
                <a:srgbClr val="2A577E"/>
              </a:gs>
              <a:gs pos="100000">
                <a:schemeClr val="accent1">
                  <a:lumMod val="30000"/>
                  <a:lumOff val="70000"/>
                </a:schemeClr>
              </a:gs>
            </a:gsLst>
            <a:lin ang="5400000" scaled="0"/>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矩形 15"/>
          <p:cNvSpPr/>
          <p:nvPr/>
        </p:nvSpPr>
        <p:spPr>
          <a:xfrm rot="5400000" flipH="1">
            <a:off x="10419082" y="-477520"/>
            <a:ext cx="75565" cy="2807970"/>
          </a:xfrm>
          <a:prstGeom prst="rect">
            <a:avLst/>
          </a:prstGeom>
          <a:gradFill>
            <a:gsLst>
              <a:gs pos="100000">
                <a:schemeClr val="accent1">
                  <a:lumMod val="5000"/>
                  <a:lumOff val="95000"/>
                </a:schemeClr>
              </a:gs>
              <a:gs pos="89000">
                <a:schemeClr val="accent1">
                  <a:lumMod val="45000"/>
                  <a:lumOff val="55000"/>
                </a:schemeClr>
              </a:gs>
              <a:gs pos="0">
                <a:srgbClr val="2A577E"/>
              </a:gs>
              <a:gs pos="100000">
                <a:schemeClr val="accent1">
                  <a:lumMod val="30000"/>
                  <a:lumOff val="70000"/>
                </a:schemeClr>
              </a:gs>
            </a:gsLst>
            <a:lin ang="5400000" scaled="0"/>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aphicFrame>
        <p:nvGraphicFramePr>
          <p:cNvPr id="3" name="表格 2"/>
          <p:cNvGraphicFramePr/>
          <p:nvPr>
            <p:custDataLst>
              <p:tags r:id="rId1"/>
            </p:custDataLst>
          </p:nvPr>
        </p:nvGraphicFramePr>
        <p:xfrm>
          <a:off x="-635" y="964565"/>
          <a:ext cx="11345545" cy="5554345"/>
        </p:xfrm>
        <a:graphic>
          <a:graphicData uri="http://schemas.openxmlformats.org/drawingml/2006/table">
            <a:tbl>
              <a:tblPr/>
              <a:tblGrid>
                <a:gridCol w="2705735">
                  <a:extLst>
                    <a:ext uri="{9D8B030D-6E8A-4147-A177-3AD203B41FA5}">
                      <a16:colId xmlns:a16="http://schemas.microsoft.com/office/drawing/2014/main" val="20000"/>
                    </a:ext>
                  </a:extLst>
                </a:gridCol>
                <a:gridCol w="3552825">
                  <a:extLst>
                    <a:ext uri="{9D8B030D-6E8A-4147-A177-3AD203B41FA5}">
                      <a16:colId xmlns:a16="http://schemas.microsoft.com/office/drawing/2014/main" val="20001"/>
                    </a:ext>
                  </a:extLst>
                </a:gridCol>
                <a:gridCol w="1453515">
                  <a:extLst>
                    <a:ext uri="{9D8B030D-6E8A-4147-A177-3AD203B41FA5}">
                      <a16:colId xmlns:a16="http://schemas.microsoft.com/office/drawing/2014/main" val="20002"/>
                    </a:ext>
                  </a:extLst>
                </a:gridCol>
                <a:gridCol w="1773555">
                  <a:extLst>
                    <a:ext uri="{9D8B030D-6E8A-4147-A177-3AD203B41FA5}">
                      <a16:colId xmlns:a16="http://schemas.microsoft.com/office/drawing/2014/main" val="20003"/>
                    </a:ext>
                  </a:extLst>
                </a:gridCol>
                <a:gridCol w="1859915">
                  <a:extLst>
                    <a:ext uri="{9D8B030D-6E8A-4147-A177-3AD203B41FA5}">
                      <a16:colId xmlns:a16="http://schemas.microsoft.com/office/drawing/2014/main" val="20004"/>
                    </a:ext>
                  </a:extLst>
                </a:gridCol>
              </a:tblGrid>
              <a:tr h="579755">
                <a:tc>
                  <a:txBody>
                    <a:bodyPr/>
                    <a:lstStyle/>
                    <a:p>
                      <a:pPr marL="85725" indent="0" algn="ctr">
                        <a:lnSpc>
                          <a:spcPts val="2200"/>
                        </a:lnSpc>
                        <a:spcBef>
                          <a:spcPct val="0"/>
                        </a:spcBef>
                        <a:spcAft>
                          <a:spcPct val="0"/>
                        </a:spcAft>
                      </a:pPr>
                      <a:r>
                        <a:rPr lang="en-US" altLang="et-EE" sz="1600" b="1" baseline="0" dirty="0">
                          <a:latin typeface="Times New Roman" panose="02020603050405020304" charset="0"/>
                          <a:ea typeface="仿宋" panose="02010609060101010101" charset="-122"/>
                          <a:cs typeface="Times New Roman" panose="02020603050405020304" charset="0"/>
                        </a:rPr>
                        <a:t>C</a:t>
                      </a:r>
                      <a:r>
                        <a:rPr lang="et-EE" altLang="zh-CN" sz="1600" b="1" baseline="0" dirty="0" err="1">
                          <a:latin typeface="Times New Roman" panose="02020603050405020304" charset="0"/>
                          <a:ea typeface="仿宋" panose="02010609060101010101" charset="-122"/>
                          <a:cs typeface="Times New Roman" panose="02020603050405020304" charset="0"/>
                        </a:rPr>
                        <a:t>ontent</a:t>
                      </a:r>
                      <a:endParaRPr lang="zh-CN" sz="1600" b="1" baseline="0" dirty="0">
                        <a:latin typeface="Times New Roman" panose="02020603050405020304" charset="0"/>
                        <a:ea typeface="仿宋" panose="02010609060101010101"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EEAF6"/>
                    </a:solidFill>
                  </a:tcPr>
                </a:tc>
                <a:tc>
                  <a:txBody>
                    <a:bodyPr/>
                    <a:lstStyle/>
                    <a:p>
                      <a:pPr marL="85725" indent="0" algn="ctr">
                        <a:lnSpc>
                          <a:spcPts val="2200"/>
                        </a:lnSpc>
                        <a:spcBef>
                          <a:spcPct val="0"/>
                        </a:spcBef>
                        <a:spcAft>
                          <a:spcPct val="0"/>
                        </a:spcAft>
                      </a:pPr>
                      <a:r>
                        <a:rPr lang="et-EE" altLang="zh-CN" sz="1600" b="1" baseline="0" dirty="0" err="1">
                          <a:latin typeface="Times New Roman" panose="02020603050405020304" charset="0"/>
                          <a:ea typeface="仿宋" panose="02010609060101010101" charset="-122"/>
                          <a:cs typeface="Times New Roman" panose="02020603050405020304" charset="0"/>
                        </a:rPr>
                        <a:t>Specific</a:t>
                      </a:r>
                      <a:r>
                        <a:rPr lang="et-EE" altLang="zh-CN" sz="1600" b="1" baseline="0" dirty="0">
                          <a:latin typeface="Times New Roman" panose="02020603050405020304" charset="0"/>
                          <a:ea typeface="仿宋" panose="02010609060101010101" charset="-122"/>
                          <a:cs typeface="Times New Roman" panose="02020603050405020304" charset="0"/>
                        </a:rPr>
                        <a:t> </a:t>
                      </a:r>
                      <a:r>
                        <a:rPr lang="en-US" altLang="et-EE" sz="1600" b="1" baseline="0" dirty="0">
                          <a:latin typeface="Times New Roman" panose="02020603050405020304" charset="0"/>
                          <a:ea typeface="仿宋" panose="02010609060101010101" charset="-122"/>
                          <a:cs typeface="Times New Roman" panose="02020603050405020304" charset="0"/>
                        </a:rPr>
                        <a:t>Issues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EEAF6"/>
                    </a:solidFill>
                  </a:tcPr>
                </a:tc>
                <a:tc>
                  <a:txBody>
                    <a:bodyPr/>
                    <a:lstStyle/>
                    <a:p>
                      <a:pPr marL="85725" indent="0" algn="ctr">
                        <a:lnSpc>
                          <a:spcPts val="2200"/>
                        </a:lnSpc>
                        <a:spcBef>
                          <a:spcPct val="0"/>
                        </a:spcBef>
                        <a:spcAft>
                          <a:spcPct val="0"/>
                        </a:spcAft>
                      </a:pPr>
                      <a:r>
                        <a:rPr lang="et-EE" altLang="zh-CN" sz="1600" b="1" baseline="0" dirty="0" err="1">
                          <a:latin typeface="Times New Roman" panose="02020603050405020304" charset="0"/>
                          <a:ea typeface="仿宋" panose="02010609060101010101" charset="-122"/>
                          <a:cs typeface="Times New Roman" panose="02020603050405020304" charset="0"/>
                        </a:rPr>
                        <a:t>Responsible</a:t>
                      </a:r>
                      <a:r>
                        <a:rPr lang="et-EE" altLang="zh-CN" sz="1600" b="1" baseline="0" dirty="0">
                          <a:latin typeface="Times New Roman" panose="02020603050405020304" charset="0"/>
                          <a:ea typeface="仿宋" panose="02010609060101010101" charset="-122"/>
                          <a:cs typeface="Times New Roman" panose="02020603050405020304" charset="0"/>
                        </a:rPr>
                        <a:t> </a:t>
                      </a:r>
                      <a:r>
                        <a:rPr lang="en-US" altLang="et-EE" sz="1600" b="1" baseline="0" dirty="0">
                          <a:latin typeface="Times New Roman" panose="02020603050405020304" charset="0"/>
                          <a:ea typeface="仿宋" panose="02010609060101010101" charset="-122"/>
                          <a:cs typeface="Times New Roman" panose="02020603050405020304" charset="0"/>
                        </a:rPr>
                        <a:t>D</a:t>
                      </a:r>
                      <a:r>
                        <a:rPr lang="et-EE" altLang="zh-CN" sz="1600" b="1" baseline="0" dirty="0" err="1">
                          <a:latin typeface="Times New Roman" panose="02020603050405020304" charset="0"/>
                          <a:ea typeface="仿宋" panose="02010609060101010101" charset="-122"/>
                          <a:cs typeface="Times New Roman" panose="02020603050405020304" charset="0"/>
                        </a:rPr>
                        <a:t>epartment</a:t>
                      </a:r>
                      <a:endParaRPr lang="zh-CN" sz="1600" b="1" baseline="0" dirty="0">
                        <a:latin typeface="Times New Roman" panose="02020603050405020304" charset="0"/>
                        <a:ea typeface="仿宋" panose="02010609060101010101"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EEAF6"/>
                    </a:solidFill>
                  </a:tcPr>
                </a:tc>
                <a:tc>
                  <a:txBody>
                    <a:bodyPr/>
                    <a:lstStyle/>
                    <a:p>
                      <a:pPr marL="85725" indent="0" algn="ctr">
                        <a:lnSpc>
                          <a:spcPts val="2200"/>
                        </a:lnSpc>
                        <a:spcBef>
                          <a:spcPct val="0"/>
                        </a:spcBef>
                        <a:spcAft>
                          <a:spcPct val="0"/>
                        </a:spcAft>
                      </a:pPr>
                      <a:r>
                        <a:rPr lang="et-EE" altLang="zh-CN" sz="1600" b="1" baseline="0" dirty="0" err="1">
                          <a:latin typeface="Times New Roman" panose="02020603050405020304" charset="0"/>
                          <a:ea typeface="仿宋" panose="02010609060101010101" charset="-122"/>
                          <a:cs typeface="Times New Roman" panose="02020603050405020304" charset="0"/>
                        </a:rPr>
                        <a:t>Personnel</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EEAF6"/>
                    </a:solidFill>
                  </a:tcPr>
                </a:tc>
                <a:tc>
                  <a:txBody>
                    <a:bodyPr/>
                    <a:lstStyle/>
                    <a:p>
                      <a:pPr marL="85725" indent="0" algn="ctr">
                        <a:lnSpc>
                          <a:spcPts val="2200"/>
                        </a:lnSpc>
                        <a:spcBef>
                          <a:spcPct val="0"/>
                        </a:spcBef>
                        <a:spcAft>
                          <a:spcPct val="0"/>
                        </a:spcAft>
                      </a:pPr>
                      <a:r>
                        <a:rPr lang="en-US" altLang="et-EE" sz="1600" b="1" baseline="0" dirty="0" err="1">
                          <a:latin typeface="Times New Roman" panose="02020603050405020304" charset="0"/>
                          <a:ea typeface="仿宋" panose="02010609060101010101" charset="-122"/>
                          <a:cs typeface="Times New Roman" panose="02020603050405020304" charset="0"/>
                        </a:rPr>
                        <a:t>E</a:t>
                      </a:r>
                      <a:r>
                        <a:rPr lang="et-EE" altLang="zh-CN" sz="1600" b="1" baseline="0" dirty="0" err="1">
                          <a:latin typeface="Times New Roman" panose="02020603050405020304" charset="0"/>
                          <a:ea typeface="仿宋" panose="02010609060101010101" charset="-122"/>
                          <a:cs typeface="Times New Roman" panose="02020603050405020304" charset="0"/>
                        </a:rPr>
                        <a:t>quipment</a:t>
                      </a:r>
                      <a:r>
                        <a:rPr lang="et-EE" altLang="zh-CN" sz="1600" b="1" baseline="0" dirty="0">
                          <a:latin typeface="Times New Roman" panose="02020603050405020304" charset="0"/>
                          <a:ea typeface="仿宋" panose="02010609060101010101" charset="-122"/>
                          <a:cs typeface="Times New Roman" panose="02020603050405020304" charset="0"/>
                        </a:rPr>
                        <a:t> </a:t>
                      </a:r>
                      <a:r>
                        <a:rPr lang="en-US" altLang="et-EE" sz="1600" b="1" baseline="0" dirty="0">
                          <a:latin typeface="Times New Roman" panose="02020603050405020304" charset="0"/>
                          <a:ea typeface="仿宋" panose="02010609060101010101" charset="-122"/>
                          <a:cs typeface="Times New Roman" panose="02020603050405020304" charset="0"/>
                        </a:rPr>
                        <a:t>R</a:t>
                      </a:r>
                      <a:r>
                        <a:rPr lang="et-EE" altLang="zh-CN" sz="1600" b="1" baseline="0" dirty="0" err="1">
                          <a:latin typeface="Times New Roman" panose="02020603050405020304" charset="0"/>
                          <a:ea typeface="仿宋" panose="02010609060101010101" charset="-122"/>
                          <a:cs typeface="Times New Roman" panose="02020603050405020304" charset="0"/>
                        </a:rPr>
                        <a:t>equirements</a:t>
                      </a:r>
                      <a:endParaRPr lang="zh-CN" sz="1600" b="1" baseline="0" dirty="0">
                        <a:latin typeface="Times New Roman" panose="02020603050405020304" charset="0"/>
                        <a:ea typeface="仿宋" panose="02010609060101010101"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EEAF6"/>
                    </a:solidFill>
                  </a:tcPr>
                </a:tc>
                <a:extLst>
                  <a:ext uri="{0D108BD9-81ED-4DB2-BD59-A6C34878D82A}">
                    <a16:rowId xmlns:a16="http://schemas.microsoft.com/office/drawing/2014/main" val="10000"/>
                  </a:ext>
                </a:extLst>
              </a:tr>
              <a:tr h="869950">
                <a:tc>
                  <a:txBody>
                    <a:bodyPr/>
                    <a:lstStyle/>
                    <a:p>
                      <a:pPr marL="85725" indent="0" algn="l">
                        <a:lnSpc>
                          <a:spcPts val="2200"/>
                        </a:lnSpc>
                        <a:spcBef>
                          <a:spcPct val="0"/>
                        </a:spcBef>
                        <a:spcAft>
                          <a:spcPct val="0"/>
                        </a:spcAft>
                      </a:pPr>
                      <a:r>
                        <a:rPr lang="en-US" altLang="zh-CN" sz="1100" baseline="0" dirty="0">
                          <a:latin typeface="Times New Roman" panose="02020603050405020304" charset="0"/>
                          <a:ea typeface="黑体" panose="02010609060101010101" pitchFamily="49" charset="-122"/>
                          <a:cs typeface="Times New Roman" panose="02020603050405020304" charset="0"/>
                        </a:rPr>
                        <a:t>Know the time of entry of </a:t>
                      </a:r>
                      <a:r>
                        <a:rPr lang="en-US" altLang="zh-CN" sz="1100" baseline="0" dirty="0" err="1">
                          <a:latin typeface="Times New Roman" panose="02020603050405020304" charset="0"/>
                          <a:ea typeface="黑体" panose="02010609060101010101" pitchFamily="49" charset="-122"/>
                          <a:cs typeface="Times New Roman" panose="02020603050405020304" charset="0"/>
                        </a:rPr>
                        <a:t>goodsinto</a:t>
                      </a:r>
                      <a:r>
                        <a:rPr lang="en-US" altLang="zh-CN" sz="1100" baseline="0" dirty="0">
                          <a:latin typeface="Times New Roman" panose="02020603050405020304" charset="0"/>
                          <a:ea typeface="黑体" panose="02010609060101010101" pitchFamily="49" charset="-122"/>
                          <a:cs typeface="Times New Roman" panose="02020603050405020304" charset="0"/>
                        </a:rPr>
                        <a:t> the warehouse, quantities, packaging specifications, etc.</a:t>
                      </a:r>
                      <a:endParaRPr lang="zh-CN" sz="1100" baseline="0" dirty="0">
                        <a:latin typeface="Times New Roman" panose="02020603050405020304" charset="0"/>
                        <a:ea typeface="黑体" panose="02010609060101010101" pitchFamily="49"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l">
                        <a:lnSpc>
                          <a:spcPts val="2200"/>
                        </a:lnSpc>
                        <a:spcBef>
                          <a:spcPct val="0"/>
                        </a:spcBef>
                        <a:spcAft>
                          <a:spcPct val="0"/>
                        </a:spcAft>
                      </a:pPr>
                      <a:r>
                        <a:rPr lang="en-US" altLang="zh-CN" sz="1100" baseline="0" dirty="0">
                          <a:latin typeface="Times New Roman" panose="02020603050405020304" charset="0"/>
                          <a:ea typeface="黑体" panose="02010609060101010101" pitchFamily="49" charset="-122"/>
                          <a:cs typeface="Times New Roman" panose="02020603050405020304" charset="0"/>
                        </a:rPr>
                        <a:t>Warehousing time: June 5, related information of goods to be warehoused</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l">
                        <a:lnSpc>
                          <a:spcPts val="2200"/>
                        </a:lnSpc>
                        <a:spcBef>
                          <a:spcPct val="0"/>
                        </a:spcBef>
                        <a:spcAft>
                          <a:spcPct val="0"/>
                        </a:spcAft>
                      </a:pPr>
                      <a:r>
                        <a:rPr lang="et-EE" altLang="zh-CN" sz="1100" baseline="0" dirty="0" err="1">
                          <a:latin typeface="Times New Roman" panose="02020603050405020304" charset="0"/>
                          <a:ea typeface="黑体" panose="02010609060101010101" pitchFamily="49" charset="-122"/>
                          <a:cs typeface="Times New Roman" panose="02020603050405020304" charset="0"/>
                        </a:rPr>
                        <a:t>Warehousing</a:t>
                      </a:r>
                      <a:r>
                        <a:rPr lang="et-EE" altLang="zh-CN" sz="1100" baseline="0" dirty="0">
                          <a:latin typeface="Times New Roman" panose="02020603050405020304" charset="0"/>
                          <a:ea typeface="黑体" panose="02010609060101010101" pitchFamily="49" charset="-122"/>
                          <a:cs typeface="Times New Roman" panose="02020603050405020304" charset="0"/>
                        </a:rPr>
                        <a:t> </a:t>
                      </a:r>
                      <a:r>
                        <a:rPr lang="et-EE" altLang="zh-CN" sz="1100" baseline="0" dirty="0" err="1">
                          <a:latin typeface="Times New Roman" panose="02020603050405020304" charset="0"/>
                          <a:ea typeface="黑体" panose="02010609060101010101" pitchFamily="49" charset="-122"/>
                          <a:cs typeface="Times New Roman" panose="02020603050405020304" charset="0"/>
                        </a:rPr>
                        <a:t>Department</a:t>
                      </a:r>
                      <a:r>
                        <a:rPr lang="et-EE" altLang="zh-CN" sz="1100" baseline="0" dirty="0">
                          <a:latin typeface="Times New Roman" panose="02020603050405020304" charset="0"/>
                          <a:ea typeface="黑体" panose="02010609060101010101" pitchFamily="49" charset="-122"/>
                          <a:cs typeface="Times New Roman" panose="02020603050405020304" charset="0"/>
                        </a:rPr>
                        <a:t> </a:t>
                      </a:r>
                      <a:endParaRPr lang="zh-CN" altLang="en-US" sz="1100" baseline="0" dirty="0">
                        <a:latin typeface="Times New Roman" panose="02020603050405020304" charset="0"/>
                        <a:ea typeface="黑体" panose="02010609060101010101" pitchFamily="49"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l">
                        <a:lnSpc>
                          <a:spcPts val="2200"/>
                        </a:lnSpc>
                        <a:spcBef>
                          <a:spcPct val="0"/>
                        </a:spcBef>
                        <a:spcAft>
                          <a:spcPct val="0"/>
                        </a:spcAft>
                      </a:pPr>
                      <a:r>
                        <a:rPr lang="et-EE" altLang="zh-CN" sz="1100" baseline="0" dirty="0" err="1">
                          <a:latin typeface="Times New Roman" panose="02020603050405020304" charset="0"/>
                          <a:ea typeface="黑体" panose="02010609060101010101" pitchFamily="49" charset="-122"/>
                          <a:cs typeface="Times New Roman" panose="02020603050405020304" charset="0"/>
                        </a:rPr>
                        <a:t>Supervisor</a:t>
                      </a:r>
                      <a:r>
                        <a:rPr lang="et-EE" altLang="zh-CN" sz="1100" baseline="0" dirty="0">
                          <a:latin typeface="Times New Roman" panose="02020603050405020304" charset="0"/>
                          <a:ea typeface="黑体" panose="02010609060101010101" pitchFamily="49" charset="-122"/>
                          <a:cs typeface="Times New Roman" panose="02020603050405020304" charset="0"/>
                        </a:rPr>
                        <a:t>: Mr. </a:t>
                      </a:r>
                      <a:r>
                        <a:rPr lang="et-EE" altLang="zh-CN" sz="1100" baseline="0" dirty="0" err="1">
                          <a:latin typeface="Times New Roman" panose="02020603050405020304" charset="0"/>
                          <a:ea typeface="黑体" panose="02010609060101010101" pitchFamily="49" charset="-122"/>
                          <a:cs typeface="Times New Roman" panose="02020603050405020304" charset="0"/>
                        </a:rPr>
                        <a:t>Zhang</a:t>
                      </a:r>
                      <a:r>
                        <a:rPr lang="et-EE" altLang="zh-CN" sz="1100" baseline="0" dirty="0">
                          <a:latin typeface="Times New Roman" panose="02020603050405020304" charset="0"/>
                          <a:ea typeface="黑体" panose="02010609060101010101" pitchFamily="49" charset="-122"/>
                          <a:cs typeface="Times New Roman" panose="02020603050405020304" charset="0"/>
                        </a:rPr>
                        <a:t> </a:t>
                      </a:r>
                      <a:r>
                        <a:rPr lang="et-EE" altLang="zh-CN" sz="1100" baseline="0" dirty="0" err="1">
                          <a:latin typeface="Times New Roman" panose="02020603050405020304" charset="0"/>
                          <a:ea typeface="黑体" panose="02010609060101010101" pitchFamily="49" charset="-122"/>
                          <a:cs typeface="Times New Roman" panose="02020603050405020304" charset="0"/>
                        </a:rPr>
                        <a:t>Liang</a:t>
                      </a:r>
                      <a:endParaRPr lang="zh-CN" sz="1100" baseline="0" dirty="0">
                        <a:latin typeface="Times New Roman" panose="02020603050405020304" charset="0"/>
                        <a:ea typeface="黑体" panose="02010609060101010101" pitchFamily="49"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304800" algn="l">
                        <a:lnSpc>
                          <a:spcPts val="2200"/>
                        </a:lnSpc>
                        <a:spcBef>
                          <a:spcPct val="0"/>
                        </a:spcBef>
                        <a:spcAft>
                          <a:spcPct val="0"/>
                        </a:spcAft>
                      </a:pPr>
                      <a:r>
                        <a:rPr lang="en-US" altLang="zh-CN" sz="1100" dirty="0">
                          <a:latin typeface="Times New Roman" panose="02020603050405020304" charset="0"/>
                          <a:ea typeface="黑体" panose="02010609060101010101" pitchFamily="49" charset="-122"/>
                          <a:cs typeface="Times New Roman" panose="02020603050405020304" charset="0"/>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2364740">
                <a:tc>
                  <a:txBody>
                    <a:bodyPr/>
                    <a:lstStyle/>
                    <a:p>
                      <a:pPr marL="85725" indent="0" algn="l">
                        <a:lnSpc>
                          <a:spcPts val="2200"/>
                        </a:lnSpc>
                        <a:spcBef>
                          <a:spcPct val="0"/>
                        </a:spcBef>
                        <a:spcAft>
                          <a:spcPct val="0"/>
                        </a:spcAft>
                      </a:pPr>
                      <a:r>
                        <a:rPr lang="en-US" altLang="zh-CN" sz="1100" baseline="0" dirty="0">
                          <a:latin typeface="Times New Roman" panose="02020603050405020304" charset="0"/>
                          <a:ea typeface="黑体" panose="02010609060101010101" pitchFamily="49" charset="-122"/>
                          <a:cs typeface="Times New Roman" panose="02020603050405020304" charset="0"/>
                        </a:rPr>
                        <a:t>Storage space for goods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l">
                        <a:lnSpc>
                          <a:spcPts val="2200"/>
                        </a:lnSpc>
                        <a:spcBef>
                          <a:spcPct val="0"/>
                        </a:spcBef>
                        <a:spcAft>
                          <a:spcPct val="0"/>
                        </a:spcAft>
                      </a:pPr>
                      <a:r>
                        <a:rPr lang="en-US" altLang="zh-CN" sz="1100" baseline="0" dirty="0">
                          <a:latin typeface="Times New Roman" panose="02020603050405020304" charset="0"/>
                          <a:ea typeface="黑体" panose="02010609060101010101" pitchFamily="49" charset="-122"/>
                          <a:cs typeface="Times New Roman" panose="02020603050405020304" charset="0"/>
                        </a:rPr>
                        <a:t>Determination of goods space according to the actual storage situation of the company.</a:t>
                      </a:r>
                      <a:endParaRPr lang="zh-CN" sz="1100" baseline="0" dirty="0">
                        <a:latin typeface="Times New Roman" panose="02020603050405020304" charset="0"/>
                        <a:ea typeface="黑体" panose="02010609060101010101" pitchFamily="49" charset="-122"/>
                        <a:cs typeface="Times New Roman" panose="02020603050405020304" charset="0"/>
                      </a:endParaRPr>
                    </a:p>
                    <a:p>
                      <a:pPr marL="85725" indent="0" algn="l">
                        <a:lnSpc>
                          <a:spcPts val="2200"/>
                        </a:lnSpc>
                        <a:spcBef>
                          <a:spcPct val="0"/>
                        </a:spcBef>
                        <a:spcAft>
                          <a:spcPct val="0"/>
                        </a:spcAft>
                      </a:pPr>
                      <a:r>
                        <a:rPr lang="en-US" altLang="zh-CN" sz="1100" baseline="0" dirty="0">
                          <a:latin typeface="Times New Roman" panose="02020603050405020304" charset="0"/>
                          <a:ea typeface="黑体" panose="02010609060101010101" pitchFamily="49" charset="-122"/>
                          <a:cs typeface="Times New Roman" panose="02020603050405020304" charset="0"/>
                        </a:rPr>
                        <a:t>Hu Ji Hua peanut oil storage space allocation: No. 1 warehouse A area 011</a:t>
                      </a:r>
                    </a:p>
                    <a:p>
                      <a:pPr marL="85725" indent="0" algn="l">
                        <a:lnSpc>
                          <a:spcPts val="2200"/>
                        </a:lnSpc>
                        <a:spcBef>
                          <a:spcPct val="0"/>
                        </a:spcBef>
                        <a:spcAft>
                          <a:spcPct val="0"/>
                        </a:spcAft>
                      </a:pPr>
                      <a:r>
                        <a:rPr lang="en-US" altLang="zh-CN" sz="1100" baseline="0" dirty="0">
                          <a:latin typeface="Times New Roman" panose="02020603050405020304" charset="0"/>
                          <a:ea typeface="黑体" panose="02010609060101010101" pitchFamily="49" charset="-122"/>
                          <a:cs typeface="Times New Roman" panose="02020603050405020304" charset="0"/>
                        </a:rPr>
                        <a:t>Blue Moon Laundry Detergent Storage Allocation: Warehouse 1, Area B 127</a:t>
                      </a:r>
                    </a:p>
                    <a:p>
                      <a:pPr marL="85725" indent="0" algn="l">
                        <a:lnSpc>
                          <a:spcPts val="2200"/>
                        </a:lnSpc>
                        <a:spcBef>
                          <a:spcPct val="0"/>
                        </a:spcBef>
                        <a:spcAft>
                          <a:spcPct val="0"/>
                        </a:spcAft>
                      </a:pPr>
                      <a:r>
                        <a:rPr lang="en-US" altLang="zh-CN" sz="1100" baseline="0" dirty="0">
                          <a:latin typeface="Times New Roman" panose="02020603050405020304" charset="0"/>
                          <a:ea typeface="黑体" panose="02010609060101010101" pitchFamily="49" charset="-122"/>
                          <a:cs typeface="Times New Roman" panose="02020603050405020304" charset="0"/>
                        </a:rPr>
                        <a:t>Zhong Hua toothpaste storage space allocation: Warehouse 1, Area B 359</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l">
                        <a:lnSpc>
                          <a:spcPts val="2200"/>
                        </a:lnSpc>
                        <a:spcBef>
                          <a:spcPct val="0"/>
                        </a:spcBef>
                        <a:spcAft>
                          <a:spcPct val="0"/>
                        </a:spcAft>
                      </a:pPr>
                      <a:r>
                        <a:rPr lang="et-EE" altLang="zh-CN" sz="1100" baseline="0" dirty="0" err="1">
                          <a:latin typeface="Times New Roman" panose="02020603050405020304" charset="0"/>
                          <a:ea typeface="黑体" panose="02010609060101010101" pitchFamily="49" charset="-122"/>
                          <a:cs typeface="Times New Roman" panose="02020603050405020304" charset="0"/>
                        </a:rPr>
                        <a:t>Warehousing</a:t>
                      </a:r>
                      <a:r>
                        <a:rPr lang="et-EE" altLang="zh-CN" sz="1100" baseline="0" dirty="0">
                          <a:latin typeface="Times New Roman" panose="02020603050405020304" charset="0"/>
                          <a:ea typeface="黑体" panose="02010609060101010101" pitchFamily="49" charset="-122"/>
                          <a:cs typeface="Times New Roman" panose="02020603050405020304" charset="0"/>
                        </a:rPr>
                        <a:t> </a:t>
                      </a:r>
                      <a:r>
                        <a:rPr lang="et-EE" altLang="zh-CN" sz="1100" baseline="0" dirty="0" err="1">
                          <a:latin typeface="Times New Roman" panose="02020603050405020304" charset="0"/>
                          <a:ea typeface="黑体" panose="02010609060101010101" pitchFamily="49" charset="-122"/>
                          <a:cs typeface="Times New Roman" panose="02020603050405020304" charset="0"/>
                        </a:rPr>
                        <a:t>Department</a:t>
                      </a:r>
                      <a:r>
                        <a:rPr lang="et-EE" altLang="zh-CN" sz="1100" baseline="0" dirty="0">
                          <a:latin typeface="Times New Roman" panose="02020603050405020304" charset="0"/>
                          <a:ea typeface="黑体" panose="02010609060101010101" pitchFamily="49" charset="-122"/>
                          <a:cs typeface="Times New Roman" panose="02020603050405020304" charset="0"/>
                        </a:rPr>
                        <a:t> </a:t>
                      </a:r>
                      <a:endParaRPr lang="zh-CN" altLang="en-US" sz="1100" baseline="0" dirty="0">
                        <a:latin typeface="Times New Roman" panose="02020603050405020304" charset="0"/>
                        <a:ea typeface="黑体" panose="02010609060101010101" pitchFamily="49"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l">
                        <a:lnSpc>
                          <a:spcPts val="2200"/>
                        </a:lnSpc>
                        <a:spcBef>
                          <a:spcPct val="0"/>
                        </a:spcBef>
                        <a:spcAft>
                          <a:spcPct val="0"/>
                        </a:spcAft>
                      </a:pPr>
                      <a:r>
                        <a:rPr lang="et-EE" altLang="zh-CN" sz="1100" baseline="0" dirty="0" err="1">
                          <a:latin typeface="Times New Roman" panose="02020603050405020304" charset="0"/>
                          <a:ea typeface="黑体" panose="02010609060101010101" pitchFamily="49" charset="-122"/>
                          <a:cs typeface="Times New Roman" panose="02020603050405020304" charset="0"/>
                        </a:rPr>
                        <a:t>Receiving</a:t>
                      </a:r>
                      <a:r>
                        <a:rPr lang="et-EE" altLang="zh-CN" sz="1100" baseline="0" dirty="0">
                          <a:latin typeface="Times New Roman" panose="02020603050405020304" charset="0"/>
                          <a:ea typeface="黑体" panose="02010609060101010101" pitchFamily="49" charset="-122"/>
                          <a:cs typeface="Times New Roman" panose="02020603050405020304" charset="0"/>
                        </a:rPr>
                        <a:t> </a:t>
                      </a:r>
                      <a:r>
                        <a:rPr lang="et-EE" altLang="zh-CN" sz="1100" baseline="0" dirty="0" err="1">
                          <a:latin typeface="Times New Roman" panose="02020603050405020304" charset="0"/>
                          <a:ea typeface="黑体" panose="02010609060101010101" pitchFamily="49" charset="-122"/>
                          <a:cs typeface="Times New Roman" panose="02020603050405020304" charset="0"/>
                        </a:rPr>
                        <a:t>team</a:t>
                      </a:r>
                      <a:r>
                        <a:rPr lang="et-EE" altLang="zh-CN" sz="1100" baseline="0" dirty="0">
                          <a:latin typeface="Times New Roman" panose="02020603050405020304" charset="0"/>
                          <a:ea typeface="黑体" panose="02010609060101010101" pitchFamily="49" charset="-122"/>
                          <a:cs typeface="Times New Roman" panose="02020603050405020304" charset="0"/>
                        </a:rPr>
                        <a:t>: </a:t>
                      </a:r>
                      <a:r>
                        <a:rPr lang="et-EE" altLang="zh-CN" sz="1100" baseline="0" dirty="0" err="1">
                          <a:latin typeface="Times New Roman" panose="02020603050405020304" charset="0"/>
                          <a:ea typeface="黑体" panose="02010609060101010101" pitchFamily="49" charset="-122"/>
                          <a:cs typeface="Times New Roman" panose="02020603050405020304" charset="0"/>
                        </a:rPr>
                        <a:t>Wang</a:t>
                      </a:r>
                      <a:r>
                        <a:rPr lang="et-EE" altLang="zh-CN" sz="1100" baseline="0" dirty="0">
                          <a:latin typeface="Times New Roman" panose="02020603050405020304" charset="0"/>
                          <a:ea typeface="黑体" panose="02010609060101010101" pitchFamily="49" charset="-122"/>
                          <a:cs typeface="Times New Roman" panose="02020603050405020304" charset="0"/>
                        </a:rPr>
                        <a:t> Na</a:t>
                      </a:r>
                      <a:endParaRPr lang="zh-CN" sz="1100" baseline="0" dirty="0">
                        <a:latin typeface="Times New Roman" panose="02020603050405020304" charset="0"/>
                        <a:ea typeface="黑体" panose="02010609060101010101" pitchFamily="49"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l">
                        <a:lnSpc>
                          <a:spcPts val="2200"/>
                        </a:lnSpc>
                        <a:spcBef>
                          <a:spcPct val="0"/>
                        </a:spcBef>
                        <a:spcAft>
                          <a:spcPct val="0"/>
                        </a:spcAft>
                      </a:pPr>
                      <a:r>
                        <a:rPr lang="et-EE" altLang="zh-CN" sz="1100" baseline="0">
                          <a:latin typeface="Times New Roman" panose="02020603050405020304" charset="0"/>
                          <a:ea typeface="黑体" panose="02010609060101010101" pitchFamily="49" charset="-122"/>
                          <a:cs typeface="Times New Roman" panose="02020603050405020304" charset="0"/>
                        </a:rPr>
                        <a:t>Stacker: 1 </a:t>
                      </a:r>
                      <a:endParaRPr lang="zh-CN" sz="1100" baseline="0">
                        <a:latin typeface="Times New Roman" panose="02020603050405020304" charset="0"/>
                        <a:ea typeface="黑体" panose="02010609060101010101" pitchFamily="49" charset="-122"/>
                        <a:cs typeface="Times New Roman" panose="02020603050405020304" charset="0"/>
                      </a:endParaRPr>
                    </a:p>
                    <a:p>
                      <a:pPr marL="85725" indent="0" algn="l">
                        <a:lnSpc>
                          <a:spcPts val="2200"/>
                        </a:lnSpc>
                        <a:spcBef>
                          <a:spcPct val="0"/>
                        </a:spcBef>
                        <a:spcAft>
                          <a:spcPct val="0"/>
                        </a:spcAft>
                      </a:pPr>
                      <a:r>
                        <a:rPr lang="et-EE" altLang="zh-CN" sz="1100" baseline="0">
                          <a:latin typeface="Times New Roman" panose="02020603050405020304" charset="0"/>
                          <a:ea typeface="黑体" panose="02010609060101010101" pitchFamily="49" charset="-122"/>
                          <a:cs typeface="Times New Roman" panose="02020603050405020304" charset="0"/>
                        </a:rPr>
                        <a:t>Hand Pallet Truck: 1 </a:t>
                      </a:r>
                      <a:endParaRPr lang="zh-CN" sz="1100" baseline="0">
                        <a:latin typeface="Times New Roman" panose="02020603050405020304" charset="0"/>
                        <a:ea typeface="黑体" panose="02010609060101010101" pitchFamily="49" charset="-122"/>
                        <a:cs typeface="Times New Roman" panose="02020603050405020304" charset="0"/>
                      </a:endParaRPr>
                    </a:p>
                    <a:p>
                      <a:pPr marL="85725" indent="0" algn="l">
                        <a:lnSpc>
                          <a:spcPts val="2200"/>
                        </a:lnSpc>
                        <a:spcBef>
                          <a:spcPct val="0"/>
                        </a:spcBef>
                        <a:spcAft>
                          <a:spcPct val="0"/>
                        </a:spcAft>
                      </a:pPr>
                      <a:r>
                        <a:rPr lang="et-EE" altLang="zh-CN" sz="1100" baseline="0">
                          <a:latin typeface="Times New Roman" panose="02020603050405020304" charset="0"/>
                          <a:ea typeface="黑体" panose="02010609060101010101" pitchFamily="49" charset="-122"/>
                          <a:cs typeface="Times New Roman" panose="02020603050405020304" charset="0"/>
                        </a:rPr>
                        <a:t>Winding film: 1 </a:t>
                      </a:r>
                      <a:endParaRPr lang="zh-CN" sz="1100" baseline="0">
                        <a:latin typeface="Times New Roman" panose="02020603050405020304" charset="0"/>
                        <a:ea typeface="黑体" panose="02010609060101010101" pitchFamily="49"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870585">
                <a:tc>
                  <a:txBody>
                    <a:bodyPr/>
                    <a:lstStyle/>
                    <a:p>
                      <a:pPr marL="85725" indent="0" algn="l">
                        <a:lnSpc>
                          <a:spcPts val="2200"/>
                        </a:lnSpc>
                        <a:spcBef>
                          <a:spcPct val="0"/>
                        </a:spcBef>
                        <a:spcAft>
                          <a:spcPct val="0"/>
                        </a:spcAft>
                      </a:pPr>
                      <a:r>
                        <a:rPr lang="en-US" altLang="zh-CN" sz="1100" baseline="0">
                          <a:latin typeface="Times New Roman" panose="02020603050405020304" charset="0"/>
                          <a:ea typeface="黑体" panose="02010609060101010101" pitchFamily="49" charset="-122"/>
                          <a:cs typeface="Times New Roman" panose="02020603050405020304" charset="0"/>
                        </a:rPr>
                        <a:t>Predict vehicle arrival time and delivery models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l">
                        <a:lnSpc>
                          <a:spcPts val="2200"/>
                        </a:lnSpc>
                        <a:spcBef>
                          <a:spcPct val="0"/>
                        </a:spcBef>
                        <a:spcAft>
                          <a:spcPct val="0"/>
                        </a:spcAft>
                      </a:pPr>
                      <a:r>
                        <a:rPr lang="en-US" altLang="zh-CN" sz="1100" baseline="0" dirty="0">
                          <a:latin typeface="Times New Roman" panose="02020603050405020304" charset="0"/>
                          <a:ea typeface="黑体" panose="02010609060101010101" pitchFamily="49" charset="-122"/>
                          <a:cs typeface="Times New Roman" panose="02020603050405020304" charset="0"/>
                        </a:rPr>
                        <a:t>Contact </a:t>
                      </a:r>
                      <a:r>
                        <a:rPr lang="en-US" altLang="zh-CN" sz="1100" baseline="0" dirty="0" err="1">
                          <a:latin typeface="Times New Roman" panose="02020603050405020304" charset="0"/>
                          <a:ea typeface="黑体" panose="02010609060101010101" pitchFamily="49" charset="-122"/>
                          <a:cs typeface="Times New Roman" panose="02020603050405020304" charset="0"/>
                        </a:rPr>
                        <a:t>LuLuHang</a:t>
                      </a:r>
                      <a:r>
                        <a:rPr lang="en-US" altLang="zh-CN" sz="1100" baseline="0" dirty="0">
                          <a:latin typeface="Times New Roman" panose="02020603050405020304" charset="0"/>
                          <a:ea typeface="黑体" panose="02010609060101010101" pitchFamily="49" charset="-122"/>
                          <a:cs typeface="Times New Roman" panose="02020603050405020304" charset="0"/>
                        </a:rPr>
                        <a:t> Freight Co., Ltd. to confirm the specific time of arrival and the model of the delivery vehicle</a:t>
                      </a:r>
                      <a:endParaRPr lang="zh-CN" sz="1100" baseline="0" dirty="0">
                        <a:latin typeface="Times New Roman" panose="02020603050405020304" charset="0"/>
                        <a:ea typeface="黑体" panose="02010609060101010101" pitchFamily="49" charset="-122"/>
                        <a:cs typeface="Times New Roman" panose="02020603050405020304" charset="0"/>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l">
                        <a:lnSpc>
                          <a:spcPts val="2200"/>
                        </a:lnSpc>
                        <a:spcBef>
                          <a:spcPct val="0"/>
                        </a:spcBef>
                        <a:spcAft>
                          <a:spcPct val="0"/>
                        </a:spcAft>
                      </a:pPr>
                      <a:r>
                        <a:rPr lang="et-EE" altLang="zh-CN" sz="1100" baseline="0" dirty="0" err="1">
                          <a:latin typeface="Times New Roman" panose="02020603050405020304" charset="0"/>
                          <a:ea typeface="黑体" panose="02010609060101010101" pitchFamily="49" charset="-122"/>
                          <a:cs typeface="Times New Roman" panose="02020603050405020304" charset="0"/>
                        </a:rPr>
                        <a:t>Warehousing</a:t>
                      </a:r>
                      <a:r>
                        <a:rPr lang="et-EE" altLang="zh-CN" sz="1100" baseline="0" dirty="0">
                          <a:latin typeface="Times New Roman" panose="02020603050405020304" charset="0"/>
                          <a:ea typeface="黑体" panose="02010609060101010101" pitchFamily="49" charset="-122"/>
                          <a:cs typeface="Times New Roman" panose="02020603050405020304" charset="0"/>
                        </a:rPr>
                        <a:t> </a:t>
                      </a:r>
                      <a:r>
                        <a:rPr lang="et-EE" altLang="zh-CN" sz="1100" baseline="0" dirty="0" err="1">
                          <a:latin typeface="Times New Roman" panose="02020603050405020304" charset="0"/>
                          <a:ea typeface="黑体" panose="02010609060101010101" pitchFamily="49" charset="-122"/>
                          <a:cs typeface="Times New Roman" panose="02020603050405020304" charset="0"/>
                        </a:rPr>
                        <a:t>Department</a:t>
                      </a:r>
                      <a:endParaRPr lang="zh-CN" sz="1100" baseline="0" dirty="0">
                        <a:latin typeface="Times New Roman" panose="02020603050405020304" charset="0"/>
                        <a:ea typeface="黑体" panose="02010609060101010101" pitchFamily="49"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l">
                        <a:lnSpc>
                          <a:spcPts val="2200"/>
                        </a:lnSpc>
                        <a:spcBef>
                          <a:spcPct val="0"/>
                        </a:spcBef>
                        <a:spcAft>
                          <a:spcPct val="0"/>
                        </a:spcAft>
                      </a:pPr>
                      <a:r>
                        <a:rPr lang="et-EE" altLang="zh-CN" sz="1100" baseline="0" dirty="0" err="1">
                          <a:latin typeface="Times New Roman" panose="02020603050405020304" charset="0"/>
                          <a:ea typeface="黑体" panose="02010609060101010101" pitchFamily="49" charset="-122"/>
                          <a:cs typeface="Times New Roman" panose="02020603050405020304" charset="0"/>
                        </a:rPr>
                        <a:t>Receiving</a:t>
                      </a:r>
                      <a:r>
                        <a:rPr lang="et-EE" altLang="zh-CN" sz="1100" baseline="0" dirty="0">
                          <a:latin typeface="Times New Roman" panose="02020603050405020304" charset="0"/>
                          <a:ea typeface="黑体" panose="02010609060101010101" pitchFamily="49" charset="-122"/>
                          <a:cs typeface="Times New Roman" panose="02020603050405020304" charset="0"/>
                        </a:rPr>
                        <a:t> </a:t>
                      </a:r>
                      <a:r>
                        <a:rPr lang="et-EE" altLang="zh-CN" sz="1100" baseline="0" dirty="0" err="1">
                          <a:latin typeface="Times New Roman" panose="02020603050405020304" charset="0"/>
                          <a:ea typeface="黑体" panose="02010609060101010101" pitchFamily="49" charset="-122"/>
                          <a:cs typeface="Times New Roman" panose="02020603050405020304" charset="0"/>
                        </a:rPr>
                        <a:t>team</a:t>
                      </a:r>
                      <a:r>
                        <a:rPr lang="et-EE" altLang="zh-CN" sz="1100" baseline="0" dirty="0">
                          <a:latin typeface="Times New Roman" panose="02020603050405020304" charset="0"/>
                          <a:ea typeface="黑体" panose="02010609060101010101" pitchFamily="49" charset="-122"/>
                          <a:cs typeface="Times New Roman" panose="02020603050405020304" charset="0"/>
                        </a:rPr>
                        <a:t>: Li </a:t>
                      </a:r>
                      <a:r>
                        <a:rPr lang="et-EE" altLang="zh-CN" sz="1100" baseline="0" dirty="0" err="1">
                          <a:latin typeface="Times New Roman" panose="02020603050405020304" charset="0"/>
                          <a:ea typeface="黑体" panose="02010609060101010101" pitchFamily="49" charset="-122"/>
                          <a:cs typeface="Times New Roman" panose="02020603050405020304" charset="0"/>
                        </a:rPr>
                        <a:t>Qiang</a:t>
                      </a:r>
                      <a:endParaRPr lang="zh-CN" sz="1100" baseline="0" dirty="0">
                        <a:latin typeface="Times New Roman" panose="02020603050405020304" charset="0"/>
                        <a:ea typeface="黑体" panose="02010609060101010101" pitchFamily="49"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304800" algn="l">
                        <a:lnSpc>
                          <a:spcPts val="2200"/>
                        </a:lnSpc>
                        <a:spcBef>
                          <a:spcPct val="0"/>
                        </a:spcBef>
                        <a:spcAft>
                          <a:spcPct val="0"/>
                        </a:spcAft>
                      </a:pPr>
                      <a:r>
                        <a:rPr lang="en-US" altLang="zh-CN" sz="1100" dirty="0">
                          <a:latin typeface="Times New Roman" panose="02020603050405020304" charset="0"/>
                          <a:ea typeface="黑体" panose="02010609060101010101" pitchFamily="49" charset="-122"/>
                          <a:cs typeface="Times New Roman" panose="02020603050405020304" charset="0"/>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869315">
                <a:tc>
                  <a:txBody>
                    <a:bodyPr/>
                    <a:lstStyle/>
                    <a:p>
                      <a:pPr marL="85725" indent="0" algn="l">
                        <a:lnSpc>
                          <a:spcPts val="2200"/>
                        </a:lnSpc>
                        <a:spcBef>
                          <a:spcPct val="0"/>
                        </a:spcBef>
                        <a:spcAft>
                          <a:spcPct val="0"/>
                        </a:spcAft>
                      </a:pPr>
                      <a:r>
                        <a:rPr lang="en-US" altLang="zh-CN" sz="1100" baseline="0">
                          <a:latin typeface="Times New Roman" panose="02020603050405020304" charset="0"/>
                          <a:ea typeface="黑体" panose="02010609060101010101" pitchFamily="49" charset="-122"/>
                          <a:cs typeface="Times New Roman" panose="02020603050405020304" charset="0"/>
                        </a:rPr>
                        <a:t>Plan where to park vehicles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l">
                        <a:lnSpc>
                          <a:spcPts val="2200"/>
                        </a:lnSpc>
                        <a:spcBef>
                          <a:spcPct val="0"/>
                        </a:spcBef>
                        <a:spcAft>
                          <a:spcPct val="0"/>
                        </a:spcAft>
                      </a:pPr>
                      <a:r>
                        <a:rPr lang="en-US" altLang="zh-CN" sz="1100" baseline="0" dirty="0">
                          <a:latin typeface="Times New Roman" panose="02020603050405020304" charset="0"/>
                          <a:ea typeface="黑体" panose="02010609060101010101" pitchFamily="49" charset="-122"/>
                          <a:cs typeface="Times New Roman" panose="02020603050405020304" charset="0"/>
                        </a:rPr>
                        <a:t>In order to improve the efficiency of unloading, the drivers of transportation companies are informed in advance of the exact location of the stop.</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l">
                        <a:lnSpc>
                          <a:spcPts val="2200"/>
                        </a:lnSpc>
                        <a:spcBef>
                          <a:spcPct val="0"/>
                        </a:spcBef>
                        <a:spcAft>
                          <a:spcPct val="0"/>
                        </a:spcAft>
                      </a:pPr>
                      <a:r>
                        <a:rPr lang="et-EE" altLang="zh-CN" sz="1100" baseline="0" dirty="0" err="1">
                          <a:latin typeface="Times New Roman" panose="02020603050405020304" charset="0"/>
                          <a:ea typeface="黑体" panose="02010609060101010101" pitchFamily="49" charset="-122"/>
                          <a:cs typeface="Times New Roman" panose="02020603050405020304" charset="0"/>
                        </a:rPr>
                        <a:t>Warehousing</a:t>
                      </a:r>
                      <a:r>
                        <a:rPr lang="et-EE" altLang="zh-CN" sz="1100" baseline="0" dirty="0">
                          <a:latin typeface="Times New Roman" panose="02020603050405020304" charset="0"/>
                          <a:ea typeface="黑体" panose="02010609060101010101" pitchFamily="49" charset="-122"/>
                          <a:cs typeface="Times New Roman" panose="02020603050405020304" charset="0"/>
                        </a:rPr>
                        <a:t> </a:t>
                      </a:r>
                      <a:r>
                        <a:rPr lang="et-EE" altLang="zh-CN" sz="1100" baseline="0" dirty="0" err="1">
                          <a:latin typeface="Times New Roman" panose="02020603050405020304" charset="0"/>
                          <a:ea typeface="黑体" panose="02010609060101010101" pitchFamily="49" charset="-122"/>
                          <a:cs typeface="Times New Roman" panose="02020603050405020304" charset="0"/>
                        </a:rPr>
                        <a:t>Department</a:t>
                      </a:r>
                      <a:endParaRPr lang="zh-CN" sz="1100" baseline="0" dirty="0">
                        <a:latin typeface="Times New Roman" panose="02020603050405020304" charset="0"/>
                        <a:ea typeface="黑体" panose="02010609060101010101" pitchFamily="49"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l">
                        <a:lnSpc>
                          <a:spcPts val="2200"/>
                        </a:lnSpc>
                        <a:spcBef>
                          <a:spcPct val="0"/>
                        </a:spcBef>
                        <a:spcAft>
                          <a:spcPct val="0"/>
                        </a:spcAft>
                      </a:pPr>
                      <a:r>
                        <a:rPr lang="et-EE" altLang="zh-CN" sz="1100" baseline="0" dirty="0" err="1">
                          <a:latin typeface="Times New Roman" panose="02020603050405020304" charset="0"/>
                          <a:ea typeface="黑体" panose="02010609060101010101" pitchFamily="49" charset="-122"/>
                          <a:cs typeface="Times New Roman" panose="02020603050405020304" charset="0"/>
                        </a:rPr>
                        <a:t>Receiving</a:t>
                      </a:r>
                      <a:r>
                        <a:rPr lang="et-EE" altLang="zh-CN" sz="1100" baseline="0" dirty="0">
                          <a:latin typeface="Times New Roman" panose="02020603050405020304" charset="0"/>
                          <a:ea typeface="黑体" panose="02010609060101010101" pitchFamily="49" charset="-122"/>
                          <a:cs typeface="Times New Roman" panose="02020603050405020304" charset="0"/>
                        </a:rPr>
                        <a:t> </a:t>
                      </a:r>
                      <a:r>
                        <a:rPr lang="et-EE" altLang="zh-CN" sz="1100" baseline="0" dirty="0" err="1">
                          <a:latin typeface="Times New Roman" panose="02020603050405020304" charset="0"/>
                          <a:ea typeface="黑体" panose="02010609060101010101" pitchFamily="49" charset="-122"/>
                          <a:cs typeface="Times New Roman" panose="02020603050405020304" charset="0"/>
                        </a:rPr>
                        <a:t>team</a:t>
                      </a:r>
                      <a:r>
                        <a:rPr lang="et-EE" altLang="zh-CN" sz="1100" baseline="0" dirty="0">
                          <a:latin typeface="Times New Roman" panose="02020603050405020304" charset="0"/>
                          <a:ea typeface="黑体" panose="02010609060101010101" pitchFamily="49" charset="-122"/>
                          <a:cs typeface="Times New Roman" panose="02020603050405020304" charset="0"/>
                        </a:rPr>
                        <a:t>: Li </a:t>
                      </a:r>
                      <a:r>
                        <a:rPr lang="et-EE" altLang="zh-CN" sz="1100" baseline="0" dirty="0" err="1">
                          <a:latin typeface="Times New Roman" panose="02020603050405020304" charset="0"/>
                          <a:ea typeface="黑体" panose="02010609060101010101" pitchFamily="49" charset="-122"/>
                          <a:cs typeface="Times New Roman" panose="02020603050405020304" charset="0"/>
                        </a:rPr>
                        <a:t>Qiang</a:t>
                      </a:r>
                      <a:endParaRPr lang="zh-CN" sz="1100" baseline="0" dirty="0">
                        <a:latin typeface="Times New Roman" panose="02020603050405020304" charset="0"/>
                        <a:ea typeface="黑体" panose="02010609060101010101" pitchFamily="49"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304800" algn="l">
                        <a:lnSpc>
                          <a:spcPts val="2200"/>
                        </a:lnSpc>
                        <a:spcBef>
                          <a:spcPct val="0"/>
                        </a:spcBef>
                        <a:spcAft>
                          <a:spcPct val="0"/>
                        </a:spcAft>
                      </a:pPr>
                      <a:endParaRPr sz="1100" dirty="0">
                        <a:latin typeface="Times New Roman" panose="02020603050405020304" charset="0"/>
                        <a:ea typeface="黑体" panose="02010609060101010101" pitchFamily="49" charset="-122"/>
                        <a:cs typeface="Times New Roman" panose="02020603050405020304" charset="0"/>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文本框 3"/>
          <p:cNvSpPr txBox="1"/>
          <p:nvPr/>
        </p:nvSpPr>
        <p:spPr>
          <a:xfrm>
            <a:off x="75565" y="459109"/>
            <a:ext cx="3916680" cy="429895"/>
          </a:xfrm>
          <a:prstGeom prst="rect">
            <a:avLst/>
          </a:prstGeom>
          <a:solidFill>
            <a:schemeClr val="bg2"/>
          </a:solidFill>
        </p:spPr>
        <p:txBody>
          <a:bodyPr wrap="square" rtlCol="0">
            <a:normAutofit fontScale="97500"/>
          </a:bodyPr>
          <a:lstStyle/>
          <a:p>
            <a:r>
              <a:rPr lang="zh-CN" altLang="en-US" sz="2200" b="1">
                <a:solidFill>
                  <a:srgbClr val="DB5558"/>
                </a:solidFill>
                <a:latin typeface="微软雅黑" panose="020B0503020204020204" pitchFamily="34" charset="-122"/>
                <a:ea typeface="微软雅黑" panose="020B0503020204020204" pitchFamily="34" charset="-122"/>
              </a:rPr>
              <a:t>  </a:t>
            </a:r>
            <a:r>
              <a:rPr lang="en-US" altLang="zh-CN" sz="2200" b="1">
                <a:solidFill>
                  <a:srgbClr val="DB5558"/>
                </a:solidFill>
                <a:latin typeface="微软雅黑" panose="020B0503020204020204" pitchFamily="34" charset="-122"/>
                <a:ea typeface="微软雅黑" panose="020B0503020204020204" pitchFamily="34" charset="-122"/>
              </a:rPr>
              <a:t>3. Warehousing Schedule</a:t>
            </a:r>
            <a:endParaRPr lang="zh-CN" altLang="en-US" sz="2200" b="1" dirty="0">
              <a:solidFill>
                <a:srgbClr val="DB5558"/>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68978CDA-4E41-B0B7-FEB6-44728BBC9CF1}"/>
              </a:ext>
            </a:extLst>
          </p:cNvPr>
          <p:cNvSpPr txBox="1"/>
          <p:nvPr/>
        </p:nvSpPr>
        <p:spPr>
          <a:xfrm>
            <a:off x="883287" y="-11490"/>
            <a:ext cx="6094970" cy="369332"/>
          </a:xfrm>
          <a:prstGeom prst="rect">
            <a:avLst/>
          </a:prstGeom>
          <a:noFill/>
        </p:spPr>
        <p:txBody>
          <a:bodyPr wrap="square">
            <a:spAutoFit/>
          </a:bodyPr>
          <a:lstStyle/>
          <a:p>
            <a:pPr defTabSz="914400">
              <a:defRPr/>
            </a:pPr>
            <a:r>
              <a:rPr lang="et-EE" altLang="zh-CN" spc="250" dirty="0">
                <a:solidFill>
                  <a:srgbClr val="FFFFFF"/>
                </a:solidFill>
                <a:latin typeface="Times New Roman" panose="02020603050405020304" charset="0"/>
                <a:ea typeface="黑体" panose="02010609060101010101" pitchFamily="49" charset="-122"/>
                <a:cs typeface="Times New Roman" panose="02020603050405020304" charset="0"/>
              </a:rPr>
              <a:t>Preparation </a:t>
            </a:r>
            <a:r>
              <a:rPr lang="et-EE" altLang="zh-CN" sz="1600" spc="250" dirty="0">
                <a:solidFill>
                  <a:srgbClr val="FFFFFF"/>
                </a:solidFill>
                <a:latin typeface="Times New Roman" panose="02020603050405020304" charset="0"/>
                <a:ea typeface="黑体" panose="02010609060101010101" pitchFamily="49" charset="-122"/>
                <a:cs typeface="Times New Roman" panose="02020603050405020304" charset="0"/>
              </a:rPr>
              <a:t>for warehousing operations</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4110" y="866775"/>
            <a:ext cx="10114915" cy="866140"/>
          </a:xfrm>
        </p:spPr>
        <p:txBody>
          <a:bodyPr/>
          <a:lstStyle/>
          <a:p>
            <a:pPr algn="ctr">
              <a:lnSpc>
                <a:spcPct val="150000"/>
              </a:lnSpc>
            </a:pPr>
            <a:r>
              <a:rPr lang="zh-CN" altLang="en-US" sz="2800" b="1" dirty="0">
                <a:solidFill>
                  <a:srgbClr val="1B2F47"/>
                </a:solidFill>
                <a:latin typeface="微软雅黑" panose="020B0503020204020204" pitchFamily="34" charset="-122"/>
                <a:ea typeface="微软雅黑" panose="020B0503020204020204" pitchFamily="34" charset="-122"/>
                <a:cs typeface="黑体" panose="02010609060101010101" pitchFamily="49" charset="-122"/>
                <a:sym typeface="+mn-ea"/>
              </a:rPr>
              <a:t>三、仓库内布局及设备</a:t>
            </a: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17</a:t>
            </a:fld>
            <a:endParaRPr lang="zh-CN" altLang="en-US"/>
          </a:p>
        </p:txBody>
      </p:sp>
      <p:sp>
        <p:nvSpPr>
          <p:cNvPr id="3" name="文本框 2"/>
          <p:cNvSpPr txBox="1"/>
          <p:nvPr/>
        </p:nvSpPr>
        <p:spPr>
          <a:xfrm>
            <a:off x="429262" y="1732919"/>
            <a:ext cx="4920615"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a:t>
            </a:r>
            <a:r>
              <a:rPr lang="en-US" altLang="zh-CN" sz="2200" b="1" dirty="0">
                <a:solidFill>
                  <a:srgbClr val="DB5558"/>
                </a:solidFill>
                <a:latin typeface="微软雅黑" panose="020B0503020204020204" pitchFamily="34" charset="-122"/>
                <a:ea typeface="微软雅黑" panose="020B0503020204020204" pitchFamily="34" charset="-122"/>
              </a:rPr>
              <a:t>1</a:t>
            </a:r>
            <a:r>
              <a:rPr lang="zh-CN" altLang="en-US" sz="2200" b="1" dirty="0">
                <a:solidFill>
                  <a:srgbClr val="DB5558"/>
                </a:solidFill>
                <a:latin typeface="微软雅黑" panose="020B0503020204020204" pitchFamily="34" charset="-122"/>
                <a:ea typeface="微软雅黑" panose="020B0503020204020204" pitchFamily="34" charset="-122"/>
              </a:rPr>
              <a:t>.仓库布局认知</a:t>
            </a:r>
          </a:p>
        </p:txBody>
      </p:sp>
      <p:sp>
        <p:nvSpPr>
          <p:cNvPr id="4" name="文本框 3"/>
          <p:cNvSpPr txBox="1"/>
          <p:nvPr/>
        </p:nvSpPr>
        <p:spPr>
          <a:xfrm>
            <a:off x="244477" y="2043430"/>
            <a:ext cx="10201910" cy="1198880"/>
          </a:xfrm>
          <a:prstGeom prst="rect">
            <a:avLst/>
          </a:prstGeom>
          <a:noFill/>
        </p:spPr>
        <p:txBody>
          <a:bodyPr wrap="square" rtlCol="0" anchor="t">
            <a:spAutoFit/>
          </a:bodyPr>
          <a:lstStyle/>
          <a:p>
            <a:pPr indent="528955" algn="just" fontAlgn="auto">
              <a:lnSpc>
                <a:spcPct val="200000"/>
              </a:lnSpc>
              <a:buNone/>
            </a:pPr>
            <a:r>
              <a:rPr lang="zh-CN" altLang="en-US">
                <a:latin typeface="微软雅黑" panose="020B0503020204020204" pitchFamily="34" charset="-122"/>
                <a:ea typeface="微软雅黑" panose="020B0503020204020204" pitchFamily="34" charset="-122"/>
                <a:sym typeface="+mn-ea"/>
              </a:rPr>
              <a:t>熟悉仓库内部的区域划分及其功能，有利于高效完成仓储作业。根据作业需要，仓库通常划分为多个功能区，最常见的有收货区、储存区、拣货区、流通加工区、发货区等。</a:t>
            </a:r>
          </a:p>
        </p:txBody>
      </p:sp>
      <p:pic>
        <p:nvPicPr>
          <p:cNvPr id="6" name="图片 320"/>
          <p:cNvPicPr>
            <a:picLocks noChangeAspect="1"/>
          </p:cNvPicPr>
          <p:nvPr/>
        </p:nvPicPr>
        <p:blipFill>
          <a:blip r:embed="rId3"/>
          <a:srcRect b="7837"/>
          <a:stretch>
            <a:fillRect/>
          </a:stretch>
        </p:blipFill>
        <p:spPr>
          <a:xfrm>
            <a:off x="985520" y="3242310"/>
            <a:ext cx="10130155" cy="2844165"/>
          </a:xfrm>
          <a:prstGeom prst="rect">
            <a:avLst/>
          </a:prstGeom>
          <a:noFill/>
          <a:ln>
            <a:noFill/>
          </a:ln>
        </p:spPr>
      </p:pic>
      <p:sp>
        <p:nvSpPr>
          <p:cNvPr id="9" name="文本框 8"/>
          <p:cNvSpPr txBox="1"/>
          <p:nvPr/>
        </p:nvSpPr>
        <p:spPr>
          <a:xfrm>
            <a:off x="4495800" y="6096635"/>
            <a:ext cx="2446020" cy="506730"/>
          </a:xfrm>
          <a:prstGeom prst="rect">
            <a:avLst/>
          </a:prstGeom>
          <a:noFill/>
        </p:spPr>
        <p:txBody>
          <a:bodyPr wrap="square" rtlCol="0" anchor="t">
            <a:spAutoFit/>
          </a:bodyPr>
          <a:lstStyle/>
          <a:p>
            <a:pPr indent="0" algn="just" fontAlgn="auto">
              <a:lnSpc>
                <a:spcPct val="150000"/>
              </a:lnSpc>
            </a:pPr>
            <a:r>
              <a:rPr b="1" dirty="0">
                <a:solidFill>
                  <a:srgbClr val="1B2F47"/>
                </a:solidFill>
                <a:latin typeface="微软雅黑" panose="020B0503020204020204" pitchFamily="34" charset="-122"/>
                <a:ea typeface="微软雅黑" panose="020B0503020204020204" pitchFamily="34" charset="-122"/>
                <a:sym typeface="+mn-ea"/>
              </a:rPr>
              <a:t>图 3-</a:t>
            </a:r>
            <a:r>
              <a:rPr lang="en-US" b="1" dirty="0">
                <a:solidFill>
                  <a:srgbClr val="1B2F47"/>
                </a:solidFill>
                <a:latin typeface="微软雅黑" panose="020B0503020204020204" pitchFamily="34" charset="-122"/>
                <a:ea typeface="微软雅黑" panose="020B0503020204020204" pitchFamily="34" charset="-122"/>
                <a:sym typeface="+mn-ea"/>
              </a:rPr>
              <a:t>4</a:t>
            </a:r>
            <a:r>
              <a:rPr b="1" dirty="0">
                <a:solidFill>
                  <a:srgbClr val="1B2F47"/>
                </a:solidFill>
                <a:latin typeface="微软雅黑" panose="020B0503020204020204" pitchFamily="34" charset="-122"/>
                <a:ea typeface="微软雅黑" panose="020B0503020204020204" pitchFamily="34" charset="-122"/>
                <a:sym typeface="+mn-ea"/>
              </a:rPr>
              <a:t>   </a:t>
            </a:r>
            <a:r>
              <a:rPr lang="zh-CN" b="1" dirty="0">
                <a:solidFill>
                  <a:srgbClr val="1B2F47"/>
                </a:solidFill>
                <a:latin typeface="微软雅黑" panose="020B0503020204020204" pitchFamily="34" charset="-122"/>
                <a:ea typeface="微软雅黑" panose="020B0503020204020204" pitchFamily="34" charset="-122"/>
                <a:sym typeface="+mn-ea"/>
              </a:rPr>
              <a:t>仓库内布局</a:t>
            </a:r>
          </a:p>
        </p:txBody>
      </p:sp>
      <p:sp>
        <p:nvSpPr>
          <p:cNvPr id="5" name="文本框 4">
            <a:extLst>
              <a:ext uri="{FF2B5EF4-FFF2-40B4-BE49-F238E27FC236}">
                <a16:creationId xmlns:a16="http://schemas.microsoft.com/office/drawing/2014/main" id="{4CB5E70C-A67F-4D9E-5EEB-8E902F761C22}"/>
              </a:ext>
            </a:extLst>
          </p:cNvPr>
          <p:cNvSpPr txBox="1"/>
          <p:nvPr/>
        </p:nvSpPr>
        <p:spPr>
          <a:xfrm>
            <a:off x="1099753" y="6219"/>
            <a:ext cx="2242751"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入库作业准备</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4110" y="866775"/>
            <a:ext cx="10114915" cy="866140"/>
          </a:xfrm>
        </p:spPr>
        <p:txBody>
          <a:bodyPr>
            <a:noAutofit/>
          </a:bodyPr>
          <a:lstStyle/>
          <a:p>
            <a:pPr algn="ctr">
              <a:lnSpc>
                <a:spcPct val="150000"/>
              </a:lnSpc>
            </a:pPr>
            <a:r>
              <a:rPr lang="en-US" altLang="zh-CN" sz="28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III. Layout and Equipment in the Warehouse</a:t>
            </a:r>
            <a:endParaRPr lang="zh-CN" altLang="en-US" sz="28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wrap="square">
            <a:normAutofit/>
          </a:bodyPr>
          <a:lstStyle/>
          <a:p>
            <a:fld id="{51CE5C07-9C33-4F8C-BCBD-86A988EB5556}" type="slidenum">
              <a:rPr lang="zh-CN" altLang="en-US" smtClean="0"/>
              <a:t>18</a:t>
            </a:fld>
            <a:endParaRPr lang="zh-CN" altLang="en-US"/>
          </a:p>
        </p:txBody>
      </p:sp>
      <p:sp>
        <p:nvSpPr>
          <p:cNvPr id="3" name="文本框 2"/>
          <p:cNvSpPr txBox="1"/>
          <p:nvPr/>
        </p:nvSpPr>
        <p:spPr>
          <a:xfrm>
            <a:off x="429262" y="1732919"/>
            <a:ext cx="4920615" cy="429895"/>
          </a:xfrm>
          <a:prstGeom prst="rect">
            <a:avLst/>
          </a:prstGeom>
          <a:solidFill>
            <a:schemeClr val="bg2"/>
          </a:solidFill>
        </p:spPr>
        <p:txBody>
          <a:bodyPr wrap="square" rtlCol="0">
            <a:normAutofit fontScale="97500"/>
          </a:bodyPr>
          <a:lstStyle/>
          <a:p>
            <a:r>
              <a:rPr lang="zh-CN" altLang="en-US" sz="2200" b="1">
                <a:solidFill>
                  <a:srgbClr val="DB5558"/>
                </a:solidFill>
                <a:latin typeface="微软雅黑" panose="020B0503020204020204" pitchFamily="34" charset="-122"/>
                <a:ea typeface="微软雅黑" panose="020B0503020204020204" pitchFamily="34" charset="-122"/>
              </a:rPr>
              <a:t>  </a:t>
            </a:r>
            <a:r>
              <a:rPr lang="en-US" altLang="zh-CN" sz="2200" b="1">
                <a:solidFill>
                  <a:srgbClr val="DB5558"/>
                </a:solidFill>
                <a:latin typeface="Times New Roman" panose="02020603050405020304" charset="0"/>
                <a:ea typeface="微软雅黑" panose="020B0503020204020204" pitchFamily="34" charset="-122"/>
                <a:cs typeface="Times New Roman" panose="02020603050405020304" charset="0"/>
              </a:rPr>
              <a:t>1. Warehouse Layout Recognition</a:t>
            </a:r>
            <a:endParaRPr lang="zh-CN" altLang="en-US" sz="2200" b="1" dirty="0">
              <a:solidFill>
                <a:srgbClr val="DB5558"/>
              </a:solidFill>
              <a:latin typeface="Times New Roman" panose="02020603050405020304" charset="0"/>
              <a:ea typeface="微软雅黑" panose="020B0503020204020204" pitchFamily="34" charset="-122"/>
              <a:cs typeface="Times New Roman" panose="02020603050405020304" charset="0"/>
            </a:endParaRPr>
          </a:p>
        </p:txBody>
      </p:sp>
      <p:sp>
        <p:nvSpPr>
          <p:cNvPr id="4" name="文本框 3"/>
          <p:cNvSpPr txBox="1"/>
          <p:nvPr/>
        </p:nvSpPr>
        <p:spPr>
          <a:xfrm>
            <a:off x="244477" y="2043430"/>
            <a:ext cx="10201910" cy="1116781"/>
          </a:xfrm>
          <a:prstGeom prst="rect">
            <a:avLst/>
          </a:prstGeom>
          <a:noFill/>
        </p:spPr>
        <p:txBody>
          <a:bodyPr wrap="square" rtlCol="0" anchor="t">
            <a:normAutofit/>
          </a:bodyPr>
          <a:lstStyle/>
          <a:p>
            <a:pPr indent="528955" algn="just" fontAlgn="auto">
              <a:lnSpc>
                <a:spcPct val="200000"/>
              </a:lnSpc>
              <a:buNone/>
            </a:pPr>
            <a:r>
              <a:rPr lang="en-US" altLang="zh-CN" sz="1130">
                <a:latin typeface="Times New Roman" panose="02020603050405020304" charset="0"/>
                <a:ea typeface="微软雅黑" panose="020B0503020204020204" pitchFamily="34" charset="-122"/>
                <a:cs typeface="Times New Roman" panose="02020603050405020304" charset="0"/>
                <a:sym typeface="+mn-ea"/>
              </a:rPr>
              <a:t>Familiar with the internal division of the warehouse area and its function, is conducive to the efficient completion of warehousing operations. According to operational needs, the warehouse is usually divided into a number of functional areas, and the most common are receiving area, storage area, picking area, circulation processing area, shipping area.</a:t>
            </a:r>
            <a:endParaRPr lang="zh-CN" altLang="en-US" sz="1130">
              <a:latin typeface="Times New Roman" panose="02020603050405020304" charset="0"/>
              <a:ea typeface="微软雅黑" panose="020B0503020204020204" pitchFamily="34" charset="-122"/>
              <a:cs typeface="Times New Roman" panose="02020603050405020304" charset="0"/>
              <a:sym typeface="+mn-ea"/>
            </a:endParaRPr>
          </a:p>
        </p:txBody>
      </p:sp>
      <p:pic>
        <p:nvPicPr>
          <p:cNvPr id="6" name="图片 320"/>
          <p:cNvPicPr>
            <a:picLocks noChangeAspect="1"/>
          </p:cNvPicPr>
          <p:nvPr/>
        </p:nvPicPr>
        <p:blipFill>
          <a:blip r:embed="rId3"/>
          <a:srcRect b="7837"/>
          <a:stretch>
            <a:fillRect/>
          </a:stretch>
        </p:blipFill>
        <p:spPr>
          <a:xfrm>
            <a:off x="985520" y="3242310"/>
            <a:ext cx="10130155" cy="2844165"/>
          </a:xfrm>
          <a:prstGeom prst="rect">
            <a:avLst/>
          </a:prstGeom>
          <a:noFill/>
          <a:ln>
            <a:noFill/>
          </a:ln>
        </p:spPr>
      </p:pic>
      <p:sp>
        <p:nvSpPr>
          <p:cNvPr id="9" name="文本框 8"/>
          <p:cNvSpPr txBox="1"/>
          <p:nvPr/>
        </p:nvSpPr>
        <p:spPr>
          <a:xfrm>
            <a:off x="4495800" y="6096635"/>
            <a:ext cx="2446020" cy="458908"/>
          </a:xfrm>
          <a:prstGeom prst="rect">
            <a:avLst/>
          </a:prstGeom>
          <a:noFill/>
        </p:spPr>
        <p:txBody>
          <a:bodyPr wrap="square" rtlCol="0" anchor="t">
            <a:normAutofit/>
          </a:bodyPr>
          <a:lstStyle/>
          <a:p>
            <a:pPr indent="0" algn="just" fontAlgn="auto">
              <a:lnSpc>
                <a:spcPct val="150000"/>
              </a:lnSpc>
            </a:pPr>
            <a:r>
              <a:rPr lang="en-US" sz="855" b="1">
                <a:solidFill>
                  <a:srgbClr val="1B2F47"/>
                </a:solidFill>
                <a:latin typeface="微软雅黑" panose="020B0503020204020204" pitchFamily="34" charset="-122"/>
                <a:ea typeface="微软雅黑" panose="020B0503020204020204" pitchFamily="34" charset="-122"/>
                <a:sym typeface="+mn-ea"/>
              </a:rPr>
              <a:t>Figure 3-4 Layout in the Warehouse</a:t>
            </a:r>
            <a:endParaRPr lang="zh-CN" sz="855" b="1" dirty="0">
              <a:solidFill>
                <a:srgbClr val="1B2F47"/>
              </a:solidFill>
              <a:latin typeface="微软雅黑" panose="020B0503020204020204" pitchFamily="34" charset="-122"/>
              <a:ea typeface="微软雅黑" panose="020B0503020204020204" pitchFamily="34" charset="-122"/>
              <a:sym typeface="+mn-ea"/>
            </a:endParaRPr>
          </a:p>
        </p:txBody>
      </p:sp>
      <p:sp>
        <p:nvSpPr>
          <p:cNvPr id="5" name="文本框 4">
            <a:extLst>
              <a:ext uri="{FF2B5EF4-FFF2-40B4-BE49-F238E27FC236}">
                <a16:creationId xmlns:a16="http://schemas.microsoft.com/office/drawing/2014/main" id="{4F9C5F30-DFDE-22D9-CA5C-0EC6E56B9B1C}"/>
              </a:ext>
            </a:extLst>
          </p:cNvPr>
          <p:cNvSpPr txBox="1"/>
          <p:nvPr/>
        </p:nvSpPr>
        <p:spPr>
          <a:xfrm>
            <a:off x="883287" y="-11490"/>
            <a:ext cx="6094970" cy="369332"/>
          </a:xfrm>
          <a:prstGeom prst="rect">
            <a:avLst/>
          </a:prstGeom>
          <a:noFill/>
        </p:spPr>
        <p:txBody>
          <a:bodyPr wrap="square">
            <a:spAutoFit/>
          </a:bodyPr>
          <a:lstStyle/>
          <a:p>
            <a:pPr defTabSz="914400">
              <a:defRPr/>
            </a:pPr>
            <a:r>
              <a:rPr lang="et-EE" altLang="zh-CN" spc="250" dirty="0">
                <a:solidFill>
                  <a:srgbClr val="FFFFFF"/>
                </a:solidFill>
                <a:latin typeface="Times New Roman" panose="02020603050405020304" charset="0"/>
                <a:ea typeface="黑体" panose="02010609060101010101" pitchFamily="49" charset="-122"/>
                <a:cs typeface="Times New Roman" panose="02020603050405020304" charset="0"/>
              </a:rPr>
              <a:t>Preparation </a:t>
            </a:r>
            <a:r>
              <a:rPr lang="et-EE" altLang="zh-CN" sz="1600" spc="250" dirty="0">
                <a:solidFill>
                  <a:srgbClr val="FFFFFF"/>
                </a:solidFill>
                <a:latin typeface="Times New Roman" panose="02020603050405020304" charset="0"/>
                <a:ea typeface="黑体" panose="02010609060101010101" pitchFamily="49" charset="-122"/>
                <a:cs typeface="Times New Roman" panose="02020603050405020304" charset="0"/>
              </a:rPr>
              <a:t>for warehousing operations</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19</a:t>
            </a:fld>
            <a:endParaRPr lang="zh-CN" altLang="en-US"/>
          </a:p>
        </p:txBody>
      </p:sp>
      <p:sp>
        <p:nvSpPr>
          <p:cNvPr id="3" name="文本框 2"/>
          <p:cNvSpPr txBox="1"/>
          <p:nvPr/>
        </p:nvSpPr>
        <p:spPr>
          <a:xfrm>
            <a:off x="429262" y="807089"/>
            <a:ext cx="4920615"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a:t>
            </a:r>
            <a:r>
              <a:rPr lang="en-US" altLang="zh-CN" sz="2200" b="1" dirty="0">
                <a:solidFill>
                  <a:srgbClr val="DB5558"/>
                </a:solidFill>
                <a:latin typeface="微软雅黑" panose="020B0503020204020204" pitchFamily="34" charset="-122"/>
                <a:ea typeface="微软雅黑" panose="020B0503020204020204" pitchFamily="34" charset="-122"/>
              </a:rPr>
              <a:t>2</a:t>
            </a:r>
            <a:r>
              <a:rPr lang="zh-CN" altLang="en-US" sz="2200" b="1" dirty="0">
                <a:solidFill>
                  <a:srgbClr val="DB5558"/>
                </a:solidFill>
                <a:latin typeface="微软雅黑" panose="020B0503020204020204" pitchFamily="34" charset="-122"/>
                <a:ea typeface="微软雅黑" panose="020B0503020204020204" pitchFamily="34" charset="-122"/>
              </a:rPr>
              <a:t>.卸货人员使用设备及工具</a:t>
            </a:r>
          </a:p>
        </p:txBody>
      </p:sp>
      <p:sp>
        <p:nvSpPr>
          <p:cNvPr id="4" name="文本框 3"/>
          <p:cNvSpPr txBox="1"/>
          <p:nvPr>
            <p:custDataLst>
              <p:tags r:id="rId1"/>
            </p:custDataLst>
          </p:nvPr>
        </p:nvSpPr>
        <p:spPr>
          <a:xfrm>
            <a:off x="0" y="1264920"/>
            <a:ext cx="1041273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1</a:t>
            </a:r>
            <a:r>
              <a:rPr lang="zh-CN" altLang="en-US" sz="2000" dirty="0">
                <a:solidFill>
                  <a:srgbClr val="10B1EC"/>
                </a:solidFill>
                <a:latin typeface="微软雅黑" panose="020B0503020204020204" pitchFamily="34" charset="-122"/>
                <a:ea typeface="微软雅黑" panose="020B0503020204020204" pitchFamily="34" charset="-122"/>
                <a:sym typeface="+mn-ea"/>
              </a:rPr>
              <a:t>）托盘搬运车</a:t>
            </a:r>
          </a:p>
        </p:txBody>
      </p:sp>
      <p:sp>
        <p:nvSpPr>
          <p:cNvPr id="5" name="文本框 4"/>
          <p:cNvSpPr txBox="1"/>
          <p:nvPr/>
        </p:nvSpPr>
        <p:spPr>
          <a:xfrm>
            <a:off x="429260" y="1845945"/>
            <a:ext cx="9458325" cy="3605530"/>
          </a:xfrm>
          <a:prstGeom prst="rect">
            <a:avLst/>
          </a:prstGeom>
          <a:noFill/>
        </p:spPr>
        <p:txBody>
          <a:bodyPr wrap="square" rtlCol="0" anchor="t">
            <a:noAutofit/>
          </a:bodyPr>
          <a:lstStyle/>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托盘搬运车是一种轻小型搬运设备，它有两个货叉式的插腿，可插入托盘自由插孔内。叉腿的前端有两个小直径的行走轮，用来支撑托盘货物的重量。托盘搬运车广泛应用于仓库内外的物料装卸或车间内各工序间的搬运作业。具体可以分为手动托盘搬运车和电动托盘搬运车。</a:t>
            </a:r>
          </a:p>
          <a:p>
            <a:pPr indent="528955" algn="just" fontAlgn="auto">
              <a:lnSpc>
                <a:spcPct val="160000"/>
              </a:lnSpc>
              <a:buNone/>
            </a:pPr>
            <a:r>
              <a:rPr lang="en-US" altLang="en-US" dirty="0">
                <a:latin typeface="微软雅黑" panose="020B0503020204020204" pitchFamily="34" charset="-122"/>
                <a:ea typeface="微软雅黑" panose="020B0503020204020204" pitchFamily="34" charset="-122"/>
                <a:sym typeface="+mn-ea"/>
              </a:rPr>
              <a:t>①</a:t>
            </a:r>
            <a:r>
              <a:rPr lang="zh-CN" altLang="en-US" dirty="0">
                <a:latin typeface="微软雅黑" panose="020B0503020204020204" pitchFamily="34" charset="-122"/>
                <a:ea typeface="微软雅黑" panose="020B0503020204020204" pitchFamily="34" charset="-122"/>
                <a:sym typeface="+mn-ea"/>
              </a:rPr>
              <a:t>手动托盘搬运车</a:t>
            </a:r>
          </a:p>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在使用手动托盘搬运车时须将货叉插入托盘孔内，由人力驱动液压系统来实现托盘货物的起升和下降，并由人力拉动完成搬运作业。手动托盘搬运车如图</a:t>
            </a:r>
            <a:r>
              <a:rPr lang="en-US" altLang="zh-CN" dirty="0">
                <a:latin typeface="微软雅黑" panose="020B0503020204020204" pitchFamily="34" charset="-122"/>
                <a:ea typeface="微软雅黑" panose="020B0503020204020204" pitchFamily="34" charset="-122"/>
                <a:sym typeface="+mn-ea"/>
              </a:rPr>
              <a:t>3-5</a:t>
            </a:r>
            <a:endParaRPr lang="zh-CN" altLang="en-US" dirty="0">
              <a:latin typeface="微软雅黑" panose="020B0503020204020204" pitchFamily="34" charset="-122"/>
              <a:ea typeface="微软雅黑" panose="020B0503020204020204" pitchFamily="34" charset="-122"/>
              <a:sym typeface="+mn-ea"/>
            </a:endParaRPr>
          </a:p>
          <a:p>
            <a:pPr indent="528955" algn="just" fontAlgn="auto">
              <a:lnSpc>
                <a:spcPct val="160000"/>
              </a:lnSpc>
              <a:buNone/>
            </a:pPr>
            <a:r>
              <a:rPr lang="en-US" altLang="en-US" dirty="0">
                <a:latin typeface="微软雅黑" panose="020B0503020204020204" pitchFamily="34" charset="-122"/>
                <a:ea typeface="微软雅黑" panose="020B0503020204020204" pitchFamily="34" charset="-122"/>
                <a:sym typeface="+mn-ea"/>
              </a:rPr>
              <a:t>②</a:t>
            </a:r>
            <a:r>
              <a:rPr lang="zh-CN" altLang="en-US" dirty="0">
                <a:latin typeface="微软雅黑" panose="020B0503020204020204" pitchFamily="34" charset="-122"/>
                <a:ea typeface="微软雅黑" panose="020B0503020204020204" pitchFamily="34" charset="-122"/>
                <a:sym typeface="+mn-ea"/>
              </a:rPr>
              <a:t>电动托盘搬运车</a:t>
            </a:r>
          </a:p>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电动托盘搬运车以蓄电池为动力，直流电机驱动，液压工作站提升，操纵手柄集中控制，站立式驾驶。电动托盘搬运车如图</a:t>
            </a:r>
            <a:r>
              <a:rPr lang="en-US" altLang="zh-CN" dirty="0">
                <a:latin typeface="微软雅黑" panose="020B0503020204020204" pitchFamily="34" charset="-122"/>
                <a:ea typeface="微软雅黑" panose="020B0503020204020204" pitchFamily="34" charset="-122"/>
                <a:sym typeface="+mn-ea"/>
              </a:rPr>
              <a:t> 3-6</a:t>
            </a:r>
            <a:endParaRPr lang="zh-CN" altLang="en-US" dirty="0">
              <a:latin typeface="微软雅黑" panose="020B0503020204020204" pitchFamily="34" charset="-122"/>
              <a:ea typeface="微软雅黑" panose="020B0503020204020204" pitchFamily="34" charset="-122"/>
              <a:sym typeface="+mn-ea"/>
            </a:endParaRPr>
          </a:p>
          <a:p>
            <a:pPr indent="528955" algn="just" fontAlgn="auto">
              <a:lnSpc>
                <a:spcPct val="160000"/>
              </a:lnSpc>
              <a:buNone/>
            </a:pPr>
            <a:endParaRPr lang="zh-CN" altLang="en-US" dirty="0">
              <a:latin typeface="微软雅黑" panose="020B0503020204020204" pitchFamily="34" charset="-122"/>
              <a:ea typeface="微软雅黑" panose="020B0503020204020204" pitchFamily="34" charset="-122"/>
              <a:sym typeface="+mn-ea"/>
            </a:endParaRPr>
          </a:p>
        </p:txBody>
      </p:sp>
      <p:pic>
        <p:nvPicPr>
          <p:cNvPr id="6" name="图片 12"/>
          <p:cNvPicPr>
            <a:picLocks noChangeAspect="1"/>
          </p:cNvPicPr>
          <p:nvPr/>
        </p:nvPicPr>
        <p:blipFill>
          <a:blip r:embed="rId4"/>
          <a:stretch>
            <a:fillRect/>
          </a:stretch>
        </p:blipFill>
        <p:spPr>
          <a:xfrm>
            <a:off x="10176510" y="2678430"/>
            <a:ext cx="1693545" cy="1207770"/>
          </a:xfrm>
          <a:prstGeom prst="rect">
            <a:avLst/>
          </a:prstGeom>
          <a:noFill/>
          <a:ln>
            <a:noFill/>
          </a:ln>
        </p:spPr>
      </p:pic>
      <p:sp>
        <p:nvSpPr>
          <p:cNvPr id="10" name="文本框 9"/>
          <p:cNvSpPr txBox="1"/>
          <p:nvPr/>
        </p:nvSpPr>
        <p:spPr>
          <a:xfrm>
            <a:off x="9888220" y="3935730"/>
            <a:ext cx="2303780" cy="613410"/>
          </a:xfrm>
          <a:prstGeom prst="rect">
            <a:avLst/>
          </a:prstGeom>
          <a:noFill/>
        </p:spPr>
        <p:txBody>
          <a:bodyPr wrap="square" rtlCol="0" anchor="t">
            <a:noAutofit/>
          </a:bodyPr>
          <a:lstStyle/>
          <a:p>
            <a:pPr indent="0" algn="just" fontAlgn="auto">
              <a:lnSpc>
                <a:spcPct val="150000"/>
              </a:lnSpc>
            </a:pPr>
            <a:r>
              <a:rPr sz="1600" b="1" dirty="0">
                <a:solidFill>
                  <a:srgbClr val="1B2F47"/>
                </a:solidFill>
                <a:latin typeface="微软雅黑" panose="020B0503020204020204" pitchFamily="34" charset="-122"/>
                <a:ea typeface="微软雅黑" panose="020B0503020204020204" pitchFamily="34" charset="-122"/>
                <a:sym typeface="+mn-ea"/>
              </a:rPr>
              <a:t>图3-</a:t>
            </a:r>
            <a:r>
              <a:rPr lang="en-US" sz="1600" b="1" dirty="0">
                <a:solidFill>
                  <a:srgbClr val="1B2F47"/>
                </a:solidFill>
                <a:latin typeface="微软雅黑" panose="020B0503020204020204" pitchFamily="34" charset="-122"/>
                <a:ea typeface="微软雅黑" panose="020B0503020204020204" pitchFamily="34" charset="-122"/>
                <a:sym typeface="+mn-ea"/>
              </a:rPr>
              <a:t>5</a:t>
            </a:r>
            <a:r>
              <a:rPr sz="1600" b="1" dirty="0">
                <a:solidFill>
                  <a:srgbClr val="1B2F47"/>
                </a:solidFill>
                <a:latin typeface="微软雅黑" panose="020B0503020204020204" pitchFamily="34" charset="-122"/>
                <a:ea typeface="微软雅黑" panose="020B0503020204020204" pitchFamily="34" charset="-122"/>
                <a:sym typeface="+mn-ea"/>
              </a:rPr>
              <a:t> 手动托盘搬运车</a:t>
            </a:r>
            <a:endParaRPr lang="zh-CN" altLang="en-US" sz="1600" b="1" dirty="0">
              <a:solidFill>
                <a:srgbClr val="1B2F47"/>
              </a:solidFill>
              <a:latin typeface="微软雅黑" panose="020B0503020204020204" pitchFamily="34" charset="-122"/>
              <a:ea typeface="微软雅黑" panose="020B0503020204020204" pitchFamily="34" charset="-122"/>
              <a:sym typeface="+mn-ea"/>
            </a:endParaRPr>
          </a:p>
        </p:txBody>
      </p:sp>
      <p:pic>
        <p:nvPicPr>
          <p:cNvPr id="11" name="图片 7"/>
          <p:cNvPicPr>
            <a:picLocks noChangeAspect="1"/>
          </p:cNvPicPr>
          <p:nvPr/>
        </p:nvPicPr>
        <p:blipFill>
          <a:blip r:embed="rId5"/>
          <a:stretch>
            <a:fillRect/>
          </a:stretch>
        </p:blipFill>
        <p:spPr>
          <a:xfrm>
            <a:off x="10176510" y="4397375"/>
            <a:ext cx="1938655" cy="1054100"/>
          </a:xfrm>
          <a:prstGeom prst="rect">
            <a:avLst/>
          </a:prstGeom>
          <a:noFill/>
          <a:ln>
            <a:noFill/>
          </a:ln>
        </p:spPr>
      </p:pic>
      <p:sp>
        <p:nvSpPr>
          <p:cNvPr id="15" name="文本框 14"/>
          <p:cNvSpPr txBox="1"/>
          <p:nvPr/>
        </p:nvSpPr>
        <p:spPr>
          <a:xfrm>
            <a:off x="9887585" y="5451475"/>
            <a:ext cx="2303780" cy="613410"/>
          </a:xfrm>
          <a:prstGeom prst="rect">
            <a:avLst/>
          </a:prstGeom>
          <a:noFill/>
        </p:spPr>
        <p:txBody>
          <a:bodyPr wrap="square" rtlCol="0" anchor="t">
            <a:noAutofit/>
          </a:bodyPr>
          <a:lstStyle/>
          <a:p>
            <a:pPr indent="0" algn="just" fontAlgn="auto">
              <a:lnSpc>
                <a:spcPct val="150000"/>
              </a:lnSpc>
            </a:pPr>
            <a:r>
              <a:rPr sz="1600" b="1" dirty="0">
                <a:solidFill>
                  <a:srgbClr val="1B2F47"/>
                </a:solidFill>
                <a:latin typeface="微软雅黑" panose="020B0503020204020204" pitchFamily="34" charset="-122"/>
                <a:ea typeface="微软雅黑" panose="020B0503020204020204" pitchFamily="34" charset="-122"/>
                <a:sym typeface="+mn-ea"/>
              </a:rPr>
              <a:t>图3-</a:t>
            </a:r>
            <a:r>
              <a:rPr lang="en-US" sz="1600" b="1" dirty="0">
                <a:solidFill>
                  <a:srgbClr val="1B2F47"/>
                </a:solidFill>
                <a:latin typeface="微软雅黑" panose="020B0503020204020204" pitchFamily="34" charset="-122"/>
                <a:ea typeface="微软雅黑" panose="020B0503020204020204" pitchFamily="34" charset="-122"/>
                <a:sym typeface="+mn-ea"/>
              </a:rPr>
              <a:t>6</a:t>
            </a:r>
            <a:r>
              <a:rPr sz="1600" b="1" dirty="0">
                <a:solidFill>
                  <a:srgbClr val="1B2F47"/>
                </a:solidFill>
                <a:latin typeface="微软雅黑" panose="020B0503020204020204" pitchFamily="34" charset="-122"/>
                <a:ea typeface="微软雅黑" panose="020B0503020204020204" pitchFamily="34" charset="-122"/>
                <a:sym typeface="+mn-ea"/>
              </a:rPr>
              <a:t> </a:t>
            </a:r>
            <a:r>
              <a:rPr lang="zh-CN" sz="1600" b="1" dirty="0">
                <a:solidFill>
                  <a:srgbClr val="1B2F47"/>
                </a:solidFill>
                <a:latin typeface="微软雅黑" panose="020B0503020204020204" pitchFamily="34" charset="-122"/>
                <a:ea typeface="微软雅黑" panose="020B0503020204020204" pitchFamily="34" charset="-122"/>
                <a:sym typeface="+mn-ea"/>
              </a:rPr>
              <a:t>电</a:t>
            </a:r>
            <a:r>
              <a:rPr sz="1600" b="1" dirty="0">
                <a:solidFill>
                  <a:srgbClr val="1B2F47"/>
                </a:solidFill>
                <a:latin typeface="微软雅黑" panose="020B0503020204020204" pitchFamily="34" charset="-122"/>
                <a:ea typeface="微软雅黑" panose="020B0503020204020204" pitchFamily="34" charset="-122"/>
                <a:sym typeface="+mn-ea"/>
              </a:rPr>
              <a:t>动托盘搬运车</a:t>
            </a:r>
            <a:endParaRPr lang="zh-CN" altLang="en-US" sz="1600" b="1" dirty="0">
              <a:solidFill>
                <a:srgbClr val="1B2F47"/>
              </a:solidFill>
              <a:latin typeface="微软雅黑" panose="020B0503020204020204" pitchFamily="34" charset="-122"/>
              <a:ea typeface="微软雅黑" panose="020B0503020204020204" pitchFamily="34" charset="-122"/>
              <a:sym typeface="+mn-ea"/>
            </a:endParaRPr>
          </a:p>
        </p:txBody>
      </p:sp>
      <p:sp>
        <p:nvSpPr>
          <p:cNvPr id="2" name="文本框 1">
            <a:extLst>
              <a:ext uri="{FF2B5EF4-FFF2-40B4-BE49-F238E27FC236}">
                <a16:creationId xmlns:a16="http://schemas.microsoft.com/office/drawing/2014/main" id="{3E47CF87-98B2-D22D-6ECC-598A11CB228C}"/>
              </a:ext>
            </a:extLst>
          </p:cNvPr>
          <p:cNvSpPr txBox="1"/>
          <p:nvPr/>
        </p:nvSpPr>
        <p:spPr>
          <a:xfrm>
            <a:off x="1099753" y="6219"/>
            <a:ext cx="2242751"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入库作业准备</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a:spLocks noChangeAspect="1"/>
          </p:cNvSpPr>
          <p:nvPr/>
        </p:nvSpPr>
        <p:spPr>
          <a:xfrm>
            <a:off x="22" y="2994446"/>
            <a:ext cx="551618" cy="1792800"/>
          </a:xfrm>
          <a:custGeom>
            <a:avLst/>
            <a:gdLst>
              <a:gd name="connsiteX0" fmla="*/ 0 w 551446"/>
              <a:gd name="connsiteY0" fmla="*/ 0 h 1792213"/>
              <a:gd name="connsiteX1" fmla="*/ 551446 w 551446"/>
              <a:gd name="connsiteY1" fmla="*/ 0 h 1792213"/>
              <a:gd name="connsiteX2" fmla="*/ 0 w 551446"/>
              <a:gd name="connsiteY2" fmla="*/ 1792213 h 1792213"/>
            </a:gdLst>
            <a:ahLst/>
            <a:cxnLst>
              <a:cxn ang="0">
                <a:pos x="connsiteX0" y="connsiteY0"/>
              </a:cxn>
              <a:cxn ang="0">
                <a:pos x="connsiteX1" y="connsiteY1"/>
              </a:cxn>
              <a:cxn ang="0">
                <a:pos x="connsiteX2" y="connsiteY2"/>
              </a:cxn>
            </a:cxnLst>
            <a:rect l="l" t="t" r="r" b="b"/>
            <a:pathLst>
              <a:path w="551446" h="1792213">
                <a:moveTo>
                  <a:pt x="0" y="0"/>
                </a:moveTo>
                <a:lnTo>
                  <a:pt x="551446" y="0"/>
                </a:lnTo>
                <a:lnTo>
                  <a:pt x="0" y="1792213"/>
                </a:lnTo>
                <a:close/>
              </a:path>
            </a:pathLst>
          </a:custGeom>
          <a:solidFill>
            <a:schemeClr val="accent6">
              <a:lumMod val="7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16" name="任意多边形: 形状 15"/>
          <p:cNvSpPr/>
          <p:nvPr/>
        </p:nvSpPr>
        <p:spPr>
          <a:xfrm>
            <a:off x="6" y="261252"/>
            <a:ext cx="3540869" cy="2825568"/>
          </a:xfrm>
          <a:custGeom>
            <a:avLst/>
            <a:gdLst>
              <a:gd name="connsiteX0" fmla="*/ 0 w 3540869"/>
              <a:gd name="connsiteY0" fmla="*/ 0 h 2825568"/>
              <a:gd name="connsiteX1" fmla="*/ 3540869 w 3540869"/>
              <a:gd name="connsiteY1" fmla="*/ 0 h 2825568"/>
              <a:gd name="connsiteX2" fmla="*/ 2671470 w 3540869"/>
              <a:gd name="connsiteY2" fmla="*/ 2825568 h 2825568"/>
              <a:gd name="connsiteX3" fmla="*/ 0 w 3540869"/>
              <a:gd name="connsiteY3" fmla="*/ 2825568 h 2825568"/>
            </a:gdLst>
            <a:ahLst/>
            <a:cxnLst>
              <a:cxn ang="0">
                <a:pos x="connsiteX0" y="connsiteY0"/>
              </a:cxn>
              <a:cxn ang="0">
                <a:pos x="connsiteX1" y="connsiteY1"/>
              </a:cxn>
              <a:cxn ang="0">
                <a:pos x="connsiteX2" y="connsiteY2"/>
              </a:cxn>
              <a:cxn ang="0">
                <a:pos x="connsiteX3" y="connsiteY3"/>
              </a:cxn>
            </a:cxnLst>
            <a:rect l="l" t="t" r="r" b="b"/>
            <a:pathLst>
              <a:path w="3540869" h="2825568">
                <a:moveTo>
                  <a:pt x="0" y="0"/>
                </a:moveTo>
                <a:lnTo>
                  <a:pt x="3540869" y="0"/>
                </a:lnTo>
                <a:lnTo>
                  <a:pt x="2671470" y="2825568"/>
                </a:lnTo>
                <a:lnTo>
                  <a:pt x="0" y="2825568"/>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dirty="0">
              <a:solidFill>
                <a:prstClr val="black"/>
              </a:solidFill>
              <a:cs typeface="+mn-ea"/>
              <a:sym typeface="+mn-lt"/>
            </a:endParaRPr>
          </a:p>
        </p:txBody>
      </p:sp>
      <p:grpSp>
        <p:nvGrpSpPr>
          <p:cNvPr id="37" name="组合 36"/>
          <p:cNvGrpSpPr/>
          <p:nvPr/>
        </p:nvGrpSpPr>
        <p:grpSpPr>
          <a:xfrm>
            <a:off x="522000" y="1835268"/>
            <a:ext cx="9801427" cy="3859158"/>
            <a:chOff x="522000" y="1835268"/>
            <a:chExt cx="9801427" cy="3859158"/>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23345" b="23345"/>
            <a:stretch>
              <a:fillRect/>
            </a:stretch>
          </p:blipFill>
          <p:spPr>
            <a:xfrm>
              <a:off x="522000" y="1835268"/>
              <a:ext cx="9801427" cy="3851606"/>
            </a:xfrm>
            <a:prstGeom prst="parallelogram">
              <a:avLst>
                <a:gd name="adj" fmla="val 30540"/>
              </a:avLst>
            </a:prstGeom>
          </p:spPr>
        </p:pic>
        <p:sp>
          <p:nvSpPr>
            <p:cNvPr id="7" name="平行四边形 6"/>
            <p:cNvSpPr/>
            <p:nvPr/>
          </p:nvSpPr>
          <p:spPr>
            <a:xfrm>
              <a:off x="522000" y="1842426"/>
              <a:ext cx="9801427" cy="3852000"/>
            </a:xfrm>
            <a:prstGeom prst="parallelogram">
              <a:avLst>
                <a:gd name="adj" fmla="val 3058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sp>
        <p:nvSpPr>
          <p:cNvPr id="22" name="任意多边形: 形状 21"/>
          <p:cNvSpPr/>
          <p:nvPr/>
        </p:nvSpPr>
        <p:spPr>
          <a:xfrm>
            <a:off x="2820383" y="159548"/>
            <a:ext cx="1713741" cy="1058368"/>
          </a:xfrm>
          <a:custGeom>
            <a:avLst/>
            <a:gdLst>
              <a:gd name="connsiteX0" fmla="*/ 325649 w 1713741"/>
              <a:gd name="connsiteY0" fmla="*/ 0 h 1058368"/>
              <a:gd name="connsiteX1" fmla="*/ 1713741 w 1713741"/>
              <a:gd name="connsiteY1" fmla="*/ 0 h 1058368"/>
              <a:gd name="connsiteX2" fmla="*/ 1388092 w 1713741"/>
              <a:gd name="connsiteY2" fmla="*/ 1058368 h 1058368"/>
              <a:gd name="connsiteX3" fmla="*/ 0 w 1713741"/>
              <a:gd name="connsiteY3" fmla="*/ 1058368 h 1058368"/>
            </a:gdLst>
            <a:ahLst/>
            <a:cxnLst>
              <a:cxn ang="0">
                <a:pos x="connsiteX0" y="connsiteY0"/>
              </a:cxn>
              <a:cxn ang="0">
                <a:pos x="connsiteX1" y="connsiteY1"/>
              </a:cxn>
              <a:cxn ang="0">
                <a:pos x="connsiteX2" y="connsiteY2"/>
              </a:cxn>
              <a:cxn ang="0">
                <a:pos x="connsiteX3" y="connsiteY3"/>
              </a:cxn>
            </a:cxnLst>
            <a:rect l="l" t="t" r="r" b="b"/>
            <a:pathLst>
              <a:path w="1713741" h="1058368">
                <a:moveTo>
                  <a:pt x="325649" y="0"/>
                </a:moveTo>
                <a:lnTo>
                  <a:pt x="1713741" y="0"/>
                </a:lnTo>
                <a:lnTo>
                  <a:pt x="1388092" y="1058368"/>
                </a:lnTo>
                <a:lnTo>
                  <a:pt x="0" y="1058368"/>
                </a:lnTo>
                <a:close/>
              </a:path>
            </a:pathLst>
          </a:custGeom>
          <a:solidFill>
            <a:schemeClr val="accent6">
              <a:lumMod val="75000"/>
            </a:schemeClr>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24" name="任意多边形: 形状 23"/>
          <p:cNvSpPr/>
          <p:nvPr/>
        </p:nvSpPr>
        <p:spPr>
          <a:xfrm>
            <a:off x="1669913" y="5669280"/>
            <a:ext cx="2618856" cy="1188720"/>
          </a:xfrm>
          <a:custGeom>
            <a:avLst/>
            <a:gdLst>
              <a:gd name="connsiteX0" fmla="*/ 365757 w 2618856"/>
              <a:gd name="connsiteY0" fmla="*/ 0 h 1188720"/>
              <a:gd name="connsiteX1" fmla="*/ 2618856 w 2618856"/>
              <a:gd name="connsiteY1" fmla="*/ 0 h 1188720"/>
              <a:gd name="connsiteX2" fmla="*/ 2253099 w 2618856"/>
              <a:gd name="connsiteY2" fmla="*/ 1188720 h 1188720"/>
              <a:gd name="connsiteX3" fmla="*/ 0 w 2618856"/>
              <a:gd name="connsiteY3" fmla="*/ 1188720 h 1188720"/>
            </a:gdLst>
            <a:ahLst/>
            <a:cxnLst>
              <a:cxn ang="0">
                <a:pos x="connsiteX0" y="connsiteY0"/>
              </a:cxn>
              <a:cxn ang="0">
                <a:pos x="connsiteX1" y="connsiteY1"/>
              </a:cxn>
              <a:cxn ang="0">
                <a:pos x="connsiteX2" y="connsiteY2"/>
              </a:cxn>
              <a:cxn ang="0">
                <a:pos x="connsiteX3" y="connsiteY3"/>
              </a:cxn>
            </a:cxnLst>
            <a:rect l="l" t="t" r="r" b="b"/>
            <a:pathLst>
              <a:path w="2618856" h="1188720">
                <a:moveTo>
                  <a:pt x="365757" y="0"/>
                </a:moveTo>
                <a:lnTo>
                  <a:pt x="2618856" y="0"/>
                </a:lnTo>
                <a:lnTo>
                  <a:pt x="2253099" y="1188720"/>
                </a:lnTo>
                <a:lnTo>
                  <a:pt x="0" y="1188720"/>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26" name="任意多边形: 形状 25"/>
          <p:cNvSpPr/>
          <p:nvPr/>
        </p:nvSpPr>
        <p:spPr>
          <a:xfrm>
            <a:off x="3478242" y="6064374"/>
            <a:ext cx="105588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71BB17"/>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39" name="任意多边形: 形状 38"/>
          <p:cNvSpPr/>
          <p:nvPr/>
        </p:nvSpPr>
        <p:spPr>
          <a:xfrm>
            <a:off x="11310458" y="-261982"/>
            <a:ext cx="1365109" cy="843060"/>
          </a:xfrm>
          <a:custGeom>
            <a:avLst/>
            <a:gdLst>
              <a:gd name="connsiteX0" fmla="*/ 259401 w 1365109"/>
              <a:gd name="connsiteY0" fmla="*/ 0 h 843060"/>
              <a:gd name="connsiteX1" fmla="*/ 1365109 w 1365109"/>
              <a:gd name="connsiteY1" fmla="*/ 0 h 843060"/>
              <a:gd name="connsiteX2" fmla="*/ 1105708 w 1365109"/>
              <a:gd name="connsiteY2" fmla="*/ 843060 h 843060"/>
              <a:gd name="connsiteX3" fmla="*/ 0 w 1365109"/>
              <a:gd name="connsiteY3" fmla="*/ 843060 h 843060"/>
            </a:gdLst>
            <a:ahLst/>
            <a:cxnLst>
              <a:cxn ang="0">
                <a:pos x="connsiteX0" y="connsiteY0"/>
              </a:cxn>
              <a:cxn ang="0">
                <a:pos x="connsiteX1" y="connsiteY1"/>
              </a:cxn>
              <a:cxn ang="0">
                <a:pos x="connsiteX2" y="connsiteY2"/>
              </a:cxn>
              <a:cxn ang="0">
                <a:pos x="connsiteX3" y="connsiteY3"/>
              </a:cxn>
            </a:cxnLst>
            <a:rect l="l" t="t" r="r" b="b"/>
            <a:pathLst>
              <a:path w="1365109" h="843060">
                <a:moveTo>
                  <a:pt x="259401" y="0"/>
                </a:moveTo>
                <a:lnTo>
                  <a:pt x="1365109" y="0"/>
                </a:lnTo>
                <a:lnTo>
                  <a:pt x="1105708" y="843060"/>
                </a:lnTo>
                <a:lnTo>
                  <a:pt x="0" y="843060"/>
                </a:lnTo>
                <a:close/>
              </a:path>
            </a:pathLst>
          </a:custGeom>
          <a:solidFill>
            <a:srgbClr val="71BB17"/>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41" name="任意多边形: 形状 40"/>
          <p:cNvSpPr/>
          <p:nvPr/>
        </p:nvSpPr>
        <p:spPr>
          <a:xfrm>
            <a:off x="10782519" y="293279"/>
            <a:ext cx="105588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2C3749"/>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2" name="文本框 1"/>
          <p:cNvSpPr txBox="1"/>
          <p:nvPr/>
        </p:nvSpPr>
        <p:spPr>
          <a:xfrm>
            <a:off x="6890784" y="801904"/>
            <a:ext cx="4286214" cy="1938992"/>
          </a:xfrm>
          <a:prstGeom prst="rect">
            <a:avLst/>
          </a:prstGeom>
          <a:noFill/>
        </p:spPr>
        <p:txBody>
          <a:bodyPr wrap="square" rtlCol="0">
            <a:normAutofit/>
            <a:scene3d>
              <a:camera prst="orthographicFront"/>
              <a:lightRig rig="threePt" dir="t"/>
            </a:scene3d>
            <a:sp3d contourW="12700"/>
          </a:bodyPr>
          <a:lstStyle/>
          <a:p>
            <a:pPr algn="l" defTabSz="914400">
              <a:defRPr/>
            </a:pPr>
            <a:r>
              <a:rPr kumimoji="1" lang="et-EE" altLang="zh-CN"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Times New Roman" panose="02020603050405020304" charset="0"/>
                <a:ea typeface="黑体" panose="02010609060101010101" pitchFamily="49" charset="-122"/>
                <a:cs typeface="Times New Roman" panose="02020603050405020304" charset="0"/>
                <a:sym typeface="+mn-lt"/>
              </a:rPr>
              <a:t>Chapter I</a:t>
            </a:r>
            <a:endParaRPr kumimoji="1" lang="zh-CN" altLang="en-US"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黑体" panose="02010609060101010101" pitchFamily="49" charset="-122"/>
              <a:ea typeface="黑体" panose="02010609060101010101" pitchFamily="49" charset="-122"/>
              <a:cs typeface="+mn-ea"/>
              <a:sym typeface="+mn-lt"/>
            </a:endParaRPr>
          </a:p>
        </p:txBody>
      </p:sp>
      <p:grpSp>
        <p:nvGrpSpPr>
          <p:cNvPr id="38" name="组合 37"/>
          <p:cNvGrpSpPr/>
          <p:nvPr/>
        </p:nvGrpSpPr>
        <p:grpSpPr>
          <a:xfrm>
            <a:off x="4534129" y="2085826"/>
            <a:ext cx="8063195" cy="3210737"/>
            <a:chOff x="4534124" y="2085826"/>
            <a:chExt cx="8063195" cy="3210737"/>
          </a:xfrm>
        </p:grpSpPr>
        <p:grpSp>
          <p:nvGrpSpPr>
            <p:cNvPr id="36" name="组合 35"/>
            <p:cNvGrpSpPr/>
            <p:nvPr/>
          </p:nvGrpSpPr>
          <p:grpSpPr>
            <a:xfrm>
              <a:off x="4534124" y="2085826"/>
              <a:ext cx="8063195" cy="3210737"/>
              <a:chOff x="4534124" y="2085826"/>
              <a:chExt cx="8063195" cy="3210737"/>
            </a:xfrm>
          </p:grpSpPr>
          <p:sp>
            <p:nvSpPr>
              <p:cNvPr id="25" name="平行四边形 24"/>
              <p:cNvSpPr/>
              <p:nvPr/>
            </p:nvSpPr>
            <p:spPr>
              <a:xfrm>
                <a:off x="4598567" y="2401469"/>
                <a:ext cx="7998752" cy="2592000"/>
              </a:xfrm>
              <a:prstGeom prst="parallelogram">
                <a:avLst>
                  <a:gd name="adj" fmla="val 32924"/>
                </a:avLst>
              </a:prstGeom>
              <a:solidFill>
                <a:srgbClr val="1C4F82">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rgbClr val="FFFFFF"/>
                  </a:solidFill>
                </a:endParaRPr>
              </a:p>
            </p:txBody>
          </p:sp>
          <p:sp>
            <p:nvSpPr>
              <p:cNvPr id="28" name="任意多边形: 形状 27"/>
              <p:cNvSpPr/>
              <p:nvPr/>
            </p:nvSpPr>
            <p:spPr>
              <a:xfrm>
                <a:off x="4534124" y="2132512"/>
                <a:ext cx="7458889" cy="3131299"/>
              </a:xfrm>
              <a:custGeom>
                <a:avLst/>
                <a:gdLst>
                  <a:gd name="connsiteX0" fmla="*/ 963469 w 6683760"/>
                  <a:gd name="connsiteY0" fmla="*/ 0 h 3131299"/>
                  <a:gd name="connsiteX1" fmla="*/ 6683760 w 6683760"/>
                  <a:gd name="connsiteY1" fmla="*/ 0 h 3131299"/>
                  <a:gd name="connsiteX2" fmla="*/ 6683760 w 6683760"/>
                  <a:gd name="connsiteY2" fmla="*/ 3131299 h 3131299"/>
                  <a:gd name="connsiteX3" fmla="*/ 0 w 6683760"/>
                  <a:gd name="connsiteY3" fmla="*/ 3131299 h 3131299"/>
                  <a:gd name="connsiteX4" fmla="*/ 72579 w 6683760"/>
                  <a:gd name="connsiteY4" fmla="*/ 2895419 h 3131299"/>
                  <a:gd name="connsiteX5" fmla="*/ 6447879 w 6683760"/>
                  <a:gd name="connsiteY5" fmla="*/ 2895419 h 3131299"/>
                  <a:gd name="connsiteX6" fmla="*/ 6447879 w 6683760"/>
                  <a:gd name="connsiteY6" fmla="*/ 235881 h 3131299"/>
                  <a:gd name="connsiteX7" fmla="*/ 890892 w 6683760"/>
                  <a:gd name="connsiteY7" fmla="*/ 235881 h 313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3760" h="3131299">
                    <a:moveTo>
                      <a:pt x="963469" y="0"/>
                    </a:moveTo>
                    <a:lnTo>
                      <a:pt x="6683760" y="0"/>
                    </a:lnTo>
                    <a:lnTo>
                      <a:pt x="6683760" y="3131299"/>
                    </a:lnTo>
                    <a:lnTo>
                      <a:pt x="0" y="3131299"/>
                    </a:lnTo>
                    <a:lnTo>
                      <a:pt x="72579" y="2895419"/>
                    </a:lnTo>
                    <a:lnTo>
                      <a:pt x="6447879" y="2895419"/>
                    </a:lnTo>
                    <a:lnTo>
                      <a:pt x="6447879" y="235881"/>
                    </a:lnTo>
                    <a:lnTo>
                      <a:pt x="890892" y="235881"/>
                    </a:lnTo>
                    <a:close/>
                  </a:path>
                </a:pathLst>
              </a:custGeom>
              <a:solidFill>
                <a:schemeClr val="accent2"/>
              </a:solidFill>
              <a:ln w="73689" cap="flat">
                <a:solidFill>
                  <a:schemeClr val="accent1"/>
                </a:solid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35" name="矩形 34"/>
              <p:cNvSpPr/>
              <p:nvPr/>
            </p:nvSpPr>
            <p:spPr>
              <a:xfrm>
                <a:off x="12030563" y="2085826"/>
                <a:ext cx="393948" cy="3210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pic>
          <p:nvPicPr>
            <p:cNvPr id="30" name="图片 29"/>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10527649" y="4997845"/>
              <a:ext cx="1142352" cy="298718"/>
            </a:xfrm>
            <a:prstGeom prst="rect">
              <a:avLst/>
            </a:prstGeom>
          </p:spPr>
        </p:pic>
      </p:grpSp>
      <p:grpSp>
        <p:nvGrpSpPr>
          <p:cNvPr id="40" name="组合 39"/>
          <p:cNvGrpSpPr/>
          <p:nvPr/>
        </p:nvGrpSpPr>
        <p:grpSpPr>
          <a:xfrm>
            <a:off x="9350671" y="6174149"/>
            <a:ext cx="2617950" cy="931022"/>
            <a:chOff x="8376423" y="6183259"/>
            <a:chExt cx="2617950" cy="931022"/>
          </a:xfrm>
        </p:grpSpPr>
        <p:pic>
          <p:nvPicPr>
            <p:cNvPr id="32" name="图片 31"/>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33" name="文本框 32"/>
            <p:cNvSpPr txBox="1"/>
            <p:nvPr/>
          </p:nvSpPr>
          <p:spPr>
            <a:xfrm>
              <a:off x="8376423" y="658997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defTabSz="914400" hangingPunct="0"/>
              <a:r>
                <a:rPr lang="en-US" altLang="zh-CN" sz="720">
                  <a:solidFill>
                    <a:srgbClr val="0E5FB3"/>
                  </a:solidFill>
                  <a:latin typeface="黑体" panose="02010609060101010101" pitchFamily="49" charset="-122"/>
                  <a:ea typeface="黑体" panose="02010609060101010101" pitchFamily="49" charset="-122"/>
                  <a:sym typeface="Calibri" panose="020F0502020204030204"/>
                </a:rPr>
                <a:t>Partner Companies and Technical Support.</a:t>
              </a:r>
              <a:endParaRPr lang="zh-CN" altLang="en-US" sz="720" dirty="0">
                <a:solidFill>
                  <a:srgbClr val="0E5FB3"/>
                </a:solidFill>
                <a:latin typeface="黑体" panose="02010609060101010101" pitchFamily="49" charset="-122"/>
                <a:ea typeface="黑体" panose="02010609060101010101" pitchFamily="49" charset="-122"/>
                <a:sym typeface="Calibri" panose="020F0502020204030204"/>
              </a:endParaRPr>
            </a:p>
          </p:txBody>
        </p:sp>
      </p:grpSp>
      <p:sp>
        <p:nvSpPr>
          <p:cNvPr id="15" name="文本框 25"/>
          <p:cNvSpPr txBox="1"/>
          <p:nvPr/>
        </p:nvSpPr>
        <p:spPr>
          <a:xfrm>
            <a:off x="5163162" y="3144163"/>
            <a:ext cx="6829850" cy="1107996"/>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et-EE" altLang="zh-CN" sz="2675" b="1" spc="300" dirty="0" err="1">
                <a:solidFill>
                  <a:srgbClr val="FFFFFF"/>
                </a:solidFill>
                <a:latin typeface="Times New Roman" panose="02020603050405020304" charset="0"/>
                <a:ea typeface="黑体" panose="02010609060101010101" pitchFamily="49" charset="-122"/>
                <a:cs typeface="Times New Roman" panose="02020603050405020304" charset="0"/>
                <a:sym typeface="+mn-lt"/>
              </a:rPr>
              <a:t>Implementation</a:t>
            </a:r>
            <a:r>
              <a:rPr kumimoji="1" lang="et-EE" altLang="zh-CN" sz="2675" b="1" spc="300" dirty="0">
                <a:solidFill>
                  <a:srgbClr val="FFFFFF"/>
                </a:solidFill>
                <a:latin typeface="Times New Roman" panose="02020603050405020304" charset="0"/>
                <a:ea typeface="黑体" panose="02010609060101010101" pitchFamily="49" charset="-122"/>
                <a:cs typeface="Times New Roman" panose="02020603050405020304" charset="0"/>
                <a:sym typeface="+mn-lt"/>
              </a:rPr>
              <a:t> of </a:t>
            </a:r>
            <a:r>
              <a:rPr kumimoji="1" lang="en-US" altLang="et-EE" sz="2675" b="1" spc="300" dirty="0">
                <a:solidFill>
                  <a:srgbClr val="FFFFFF"/>
                </a:solidFill>
                <a:latin typeface="Times New Roman" panose="02020603050405020304" charset="0"/>
                <a:ea typeface="黑体" panose="02010609060101010101" pitchFamily="49" charset="-122"/>
                <a:cs typeface="Times New Roman" panose="02020603050405020304" charset="0"/>
                <a:sym typeface="+mn-lt"/>
              </a:rPr>
              <a:t>W</a:t>
            </a:r>
            <a:r>
              <a:rPr kumimoji="1" lang="et-EE" altLang="zh-CN" sz="2675" b="1" spc="300" dirty="0" err="1">
                <a:solidFill>
                  <a:srgbClr val="FFFFFF"/>
                </a:solidFill>
                <a:latin typeface="Times New Roman" panose="02020603050405020304" charset="0"/>
                <a:ea typeface="黑体" panose="02010609060101010101" pitchFamily="49" charset="-122"/>
                <a:cs typeface="Times New Roman" panose="02020603050405020304" charset="0"/>
                <a:sym typeface="+mn-lt"/>
              </a:rPr>
              <a:t>arehousing</a:t>
            </a:r>
            <a:r>
              <a:rPr kumimoji="1" lang="et-EE" altLang="zh-CN" sz="2675" b="1" spc="300" dirty="0">
                <a:solidFill>
                  <a:srgbClr val="FFFFFF"/>
                </a:solidFill>
                <a:latin typeface="Times New Roman" panose="02020603050405020304" charset="0"/>
                <a:ea typeface="黑体" panose="02010609060101010101" pitchFamily="49" charset="-122"/>
                <a:cs typeface="Times New Roman" panose="02020603050405020304" charset="0"/>
                <a:sym typeface="+mn-lt"/>
              </a:rPr>
              <a:t> </a:t>
            </a:r>
            <a:r>
              <a:rPr kumimoji="1" lang="en-US" altLang="et-EE" sz="2675" b="1" spc="300" dirty="0">
                <a:solidFill>
                  <a:srgbClr val="FFFFFF"/>
                </a:solidFill>
                <a:latin typeface="Times New Roman" panose="02020603050405020304" charset="0"/>
                <a:ea typeface="黑体" panose="02010609060101010101" pitchFamily="49" charset="-122"/>
                <a:cs typeface="Times New Roman" panose="02020603050405020304" charset="0"/>
                <a:sym typeface="+mn-lt"/>
              </a:rPr>
              <a:t>O</a:t>
            </a:r>
            <a:r>
              <a:rPr kumimoji="1" lang="et-EE" altLang="zh-CN" sz="2675" b="1" spc="300" dirty="0" err="1">
                <a:solidFill>
                  <a:srgbClr val="FFFFFF"/>
                </a:solidFill>
                <a:latin typeface="Times New Roman" panose="02020603050405020304" charset="0"/>
                <a:ea typeface="黑体" panose="02010609060101010101" pitchFamily="49" charset="-122"/>
                <a:cs typeface="Times New Roman" panose="02020603050405020304" charset="0"/>
                <a:sym typeface="+mn-lt"/>
              </a:rPr>
              <a:t>perations</a:t>
            </a:r>
            <a:endParaRPr kumimoji="1" lang="zh-CN" altLang="en-US" sz="3200" b="1" i="1" spc="300" dirty="0">
              <a:solidFill>
                <a:srgbClr val="FFFFFF"/>
              </a:solidFill>
              <a:latin typeface="黑体" panose="02010609060101010101" pitchFamily="49" charset="-122"/>
              <a:ea typeface="黑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par>
                                <p:cTn id="8" presetID="22" presetClass="entr" presetSubtype="2" fill="hold"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1000"/>
                                        <p:tgtEl>
                                          <p:spTgt spid="38"/>
                                        </p:tgtEl>
                                      </p:cBhvr>
                                    </p:animEffec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6" grpId="0" bldLvl="0" animBg="1"/>
      <p:bldP spid="22" grpId="0" bldLvl="0" animBg="1"/>
      <p:bldP spid="24" grpId="0" bldLvl="0" animBg="1"/>
      <p:bldP spid="26" grpId="0" bldLvl="0" animBg="1"/>
      <p:bldP spid="39" grpId="0" bldLvl="0" animBg="1"/>
      <p:bldP spid="41" grpId="0" bldLvl="0" animBg="1"/>
      <p:bldP spid="2"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wrap="square">
            <a:normAutofit/>
          </a:bodyPr>
          <a:lstStyle/>
          <a:p>
            <a:fld id="{51CE5C07-9C33-4F8C-BCBD-86A988EB5556}" type="slidenum">
              <a:rPr lang="zh-CN" altLang="en-US" smtClean="0"/>
              <a:t>20</a:t>
            </a:fld>
            <a:endParaRPr lang="zh-CN" altLang="en-US"/>
          </a:p>
        </p:txBody>
      </p:sp>
      <p:sp>
        <p:nvSpPr>
          <p:cNvPr id="3" name="文本框 2"/>
          <p:cNvSpPr txBox="1"/>
          <p:nvPr/>
        </p:nvSpPr>
        <p:spPr>
          <a:xfrm>
            <a:off x="429260" y="807085"/>
            <a:ext cx="7124065" cy="429895"/>
          </a:xfrm>
          <a:prstGeom prst="rect">
            <a:avLst/>
          </a:prstGeom>
          <a:solidFill>
            <a:schemeClr val="bg2"/>
          </a:solidFill>
        </p:spPr>
        <p:txBody>
          <a:bodyPr wrap="square" rtlCol="0"/>
          <a:lstStyle/>
          <a:p>
            <a:r>
              <a:rPr lang="zh-CN" altLang="en-US" sz="2000" b="1">
                <a:solidFill>
                  <a:srgbClr val="DB5558"/>
                </a:solidFill>
                <a:latin typeface="Times New Roman" panose="02020603050405020304" charset="0"/>
                <a:ea typeface="微软雅黑" panose="020B0503020204020204" pitchFamily="34" charset="-122"/>
                <a:cs typeface="Times New Roman" panose="02020603050405020304" charset="0"/>
              </a:rPr>
              <a:t>  </a:t>
            </a:r>
            <a:r>
              <a:rPr lang="en-US" altLang="zh-CN" sz="2000" b="1">
                <a:solidFill>
                  <a:srgbClr val="DB5558"/>
                </a:solidFill>
                <a:latin typeface="Times New Roman" panose="02020603050405020304" charset="0"/>
                <a:ea typeface="微软雅黑" panose="020B0503020204020204" pitchFamily="34" charset="-122"/>
                <a:cs typeface="Times New Roman" panose="02020603050405020304" charset="0"/>
              </a:rPr>
              <a:t>2. Equipment and Tools Used by </a:t>
            </a:r>
            <a:r>
              <a:rPr lang="en-US" altLang="zh-CN" sz="2000" b="1">
                <a:solidFill>
                  <a:srgbClr val="DB5558"/>
                </a:solidFill>
                <a:latin typeface="Times New Roman" panose="02020603050405020304" charset="0"/>
                <a:ea typeface="微软雅黑" panose="020B0503020204020204" pitchFamily="34" charset="-122"/>
                <a:cs typeface="Times New Roman" panose="02020603050405020304" charset="0"/>
                <a:sym typeface="+mn-ea"/>
              </a:rPr>
              <a:t>Unloading Personnel </a:t>
            </a:r>
            <a:r>
              <a:rPr lang="en-US" altLang="zh-CN" sz="2000" b="1">
                <a:solidFill>
                  <a:srgbClr val="DB5558"/>
                </a:solidFill>
                <a:latin typeface="Times New Roman" panose="02020603050405020304" charset="0"/>
                <a:ea typeface="微软雅黑" panose="020B0503020204020204" pitchFamily="34" charset="-122"/>
                <a:cs typeface="Times New Roman" panose="02020603050405020304" charset="0"/>
              </a:rPr>
              <a:t> </a:t>
            </a:r>
            <a:endParaRPr lang="en-US" altLang="zh-CN" sz="2000" b="1" dirty="0">
              <a:solidFill>
                <a:srgbClr val="DB5558"/>
              </a:solidFill>
              <a:latin typeface="Times New Roman" panose="02020603050405020304" charset="0"/>
              <a:ea typeface="微软雅黑" panose="020B0503020204020204" pitchFamily="34" charset="-122"/>
              <a:cs typeface="Times New Roman" panose="02020603050405020304" charset="0"/>
            </a:endParaRPr>
          </a:p>
        </p:txBody>
      </p:sp>
      <p:sp>
        <p:nvSpPr>
          <p:cNvPr id="4" name="文本框 3"/>
          <p:cNvSpPr txBox="1"/>
          <p:nvPr>
            <p:custDataLst>
              <p:tags r:id="rId1"/>
            </p:custDataLst>
          </p:nvPr>
        </p:nvSpPr>
        <p:spPr>
          <a:xfrm>
            <a:off x="0" y="1264920"/>
            <a:ext cx="10412730" cy="499624"/>
          </a:xfrm>
          <a:prstGeom prst="rect">
            <a:avLst/>
          </a:prstGeom>
          <a:noFill/>
        </p:spPr>
        <p:txBody>
          <a:bodyPr wrap="square" rtlCol="0" anchor="t">
            <a:normAutofit/>
          </a:bodyPr>
          <a:lstStyle/>
          <a:p>
            <a:pPr indent="457200" algn="just" fontAlgn="auto">
              <a:lnSpc>
                <a:spcPct val="150000"/>
              </a:lnSpc>
              <a:buNone/>
            </a:pPr>
            <a:r>
              <a:rPr lang="et-EE" altLang="zh-CN" sz="2000">
                <a:solidFill>
                  <a:srgbClr val="10B1EC"/>
                </a:solidFill>
                <a:latin typeface="Times New Roman" panose="02020603050405020304" charset="0"/>
                <a:ea typeface="微软雅黑" panose="020B0503020204020204" pitchFamily="34" charset="-122"/>
                <a:cs typeface="Times New Roman" panose="02020603050405020304" charset="0"/>
                <a:sym typeface="+mn-ea"/>
              </a:rPr>
              <a:t>(1) Pallet </a:t>
            </a:r>
            <a:r>
              <a:rPr lang="en-US" altLang="et-EE" sz="2000">
                <a:solidFill>
                  <a:srgbClr val="10B1EC"/>
                </a:solidFill>
                <a:latin typeface="Times New Roman" panose="02020603050405020304" charset="0"/>
                <a:ea typeface="微软雅黑" panose="020B0503020204020204" pitchFamily="34" charset="-122"/>
                <a:cs typeface="Times New Roman" panose="02020603050405020304" charset="0"/>
                <a:sym typeface="+mn-ea"/>
              </a:rPr>
              <a:t>T</a:t>
            </a:r>
            <a:r>
              <a:rPr lang="et-EE" altLang="zh-CN" sz="2000">
                <a:solidFill>
                  <a:srgbClr val="10B1EC"/>
                </a:solidFill>
                <a:latin typeface="Times New Roman" panose="02020603050405020304" charset="0"/>
                <a:ea typeface="微软雅黑" panose="020B0503020204020204" pitchFamily="34" charset="-122"/>
                <a:cs typeface="Times New Roman" panose="02020603050405020304" charset="0"/>
                <a:sym typeface="+mn-ea"/>
              </a:rPr>
              <a:t>rucks</a:t>
            </a:r>
            <a:endParaRPr lang="zh-CN" altLang="en-US" sz="2000" dirty="0">
              <a:solidFill>
                <a:srgbClr val="10B1EC"/>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p:cNvSpPr txBox="1"/>
          <p:nvPr/>
        </p:nvSpPr>
        <p:spPr>
          <a:xfrm>
            <a:off x="429260" y="1845945"/>
            <a:ext cx="9458325" cy="3605530"/>
          </a:xfrm>
          <a:prstGeom prst="rect">
            <a:avLst/>
          </a:prstGeom>
          <a:noFill/>
        </p:spPr>
        <p:txBody>
          <a:bodyPr wrap="square" rtlCol="0" anchor="t">
            <a:noAutofit/>
          </a:bodyPr>
          <a:lstStyle/>
          <a:p>
            <a:pPr indent="528955" algn="just" fontAlgn="auto">
              <a:lnSpc>
                <a:spcPct val="160000"/>
              </a:lnSpc>
              <a:buNone/>
            </a:pPr>
            <a:r>
              <a:rPr lang="en-US" altLang="zh-CN" sz="1425">
                <a:latin typeface="Times New Roman" panose="02020603050405020304" charset="0"/>
                <a:ea typeface="微软雅黑" panose="020B0503020204020204" pitchFamily="34" charset="-122"/>
                <a:cs typeface="Times New Roman" panose="02020603050405020304" charset="0"/>
                <a:sym typeface="+mn-ea"/>
              </a:rPr>
              <a:t>Pallet truck is a kind of light and small handling equipment, and it has two fork-type legs which can be inserted into the pallet free jack. There are two small-diameter walking wheels at the front end of the fork legs, which are used to support the weight of the palletized goods. Pallet trucks are widely used in the warehouse inside and outside the material handling or workshop handling operations between the various processes. It can be divided into manual pallet truck and electric pallet truck.</a:t>
            </a:r>
            <a:endParaRPr lang="zh-CN" altLang="en-US" sz="1425" dirty="0">
              <a:latin typeface="Times New Roman" panose="02020603050405020304" charset="0"/>
              <a:ea typeface="微软雅黑" panose="020B0503020204020204" pitchFamily="34" charset="-122"/>
              <a:cs typeface="Times New Roman" panose="02020603050405020304" charset="0"/>
              <a:sym typeface="+mn-ea"/>
            </a:endParaRPr>
          </a:p>
          <a:p>
            <a:pPr indent="528955" algn="just" fontAlgn="auto">
              <a:lnSpc>
                <a:spcPct val="160000"/>
              </a:lnSpc>
              <a:buNone/>
            </a:pPr>
            <a:r>
              <a:rPr lang="en-US" altLang="en-US" sz="1425">
                <a:latin typeface="Times New Roman" panose="02020603050405020304" charset="0"/>
                <a:ea typeface="微软雅黑" panose="020B0503020204020204" pitchFamily="34" charset="-122"/>
                <a:cs typeface="Times New Roman" panose="02020603050405020304" charset="0"/>
                <a:sym typeface="+mn-ea"/>
              </a:rPr>
              <a:t>①Manual Pallet Truck</a:t>
            </a:r>
            <a:endParaRPr lang="zh-CN" altLang="en-US" sz="1425" dirty="0">
              <a:latin typeface="Times New Roman" panose="02020603050405020304" charset="0"/>
              <a:ea typeface="微软雅黑" panose="020B0503020204020204" pitchFamily="34" charset="-122"/>
              <a:cs typeface="Times New Roman" panose="02020603050405020304" charset="0"/>
              <a:sym typeface="+mn-ea"/>
            </a:endParaRPr>
          </a:p>
          <a:p>
            <a:pPr indent="528955" algn="just" fontAlgn="auto">
              <a:lnSpc>
                <a:spcPct val="160000"/>
              </a:lnSpc>
              <a:buNone/>
            </a:pPr>
            <a:r>
              <a:rPr lang="en-US" altLang="zh-CN" sz="1425" dirty="0">
                <a:latin typeface="Times New Roman" panose="02020603050405020304" charset="0"/>
                <a:ea typeface="微软雅黑" panose="020B0503020204020204" pitchFamily="34" charset="-122"/>
                <a:cs typeface="Times New Roman" panose="02020603050405020304" charset="0"/>
                <a:sym typeface="+mn-ea"/>
              </a:rPr>
              <a:t>When using a manual pallet truck, the fork must be inserted into the pallet hole, and the hydraulic system driven by manpower can realize the lifting and lowering of the palletized goods, and the handling operation must be completed by manpower. The manual pallet truck is shown in Figure 3-5</a:t>
            </a:r>
          </a:p>
          <a:p>
            <a:pPr indent="528955" algn="just" fontAlgn="auto">
              <a:lnSpc>
                <a:spcPct val="160000"/>
              </a:lnSpc>
              <a:buNone/>
            </a:pPr>
            <a:r>
              <a:rPr lang="en-US" altLang="en-US" sz="1425">
                <a:latin typeface="Times New Roman" panose="02020603050405020304" charset="0"/>
                <a:ea typeface="微软雅黑" panose="020B0503020204020204" pitchFamily="34" charset="-122"/>
                <a:cs typeface="Times New Roman" panose="02020603050405020304" charset="0"/>
                <a:sym typeface="+mn-ea"/>
              </a:rPr>
              <a:t>②Electric Pallet Truck</a:t>
            </a:r>
            <a:endParaRPr lang="zh-CN" altLang="en-US" sz="1425" dirty="0">
              <a:latin typeface="Times New Roman" panose="02020603050405020304" charset="0"/>
              <a:ea typeface="微软雅黑" panose="020B0503020204020204" pitchFamily="34" charset="-122"/>
              <a:cs typeface="Times New Roman" panose="02020603050405020304" charset="0"/>
              <a:sym typeface="+mn-ea"/>
            </a:endParaRPr>
          </a:p>
          <a:p>
            <a:pPr indent="528955" algn="just" fontAlgn="auto">
              <a:lnSpc>
                <a:spcPct val="160000"/>
              </a:lnSpc>
              <a:buNone/>
            </a:pPr>
            <a:r>
              <a:rPr lang="en-US" altLang="zh-CN" sz="1425">
                <a:latin typeface="Times New Roman" panose="02020603050405020304" charset="0"/>
                <a:ea typeface="微软雅黑" panose="020B0503020204020204" pitchFamily="34" charset="-122"/>
                <a:cs typeface="Times New Roman" panose="02020603050405020304" charset="0"/>
                <a:sym typeface="+mn-ea"/>
              </a:rPr>
              <a:t>Electric pallet truck is powered by battery, driven by DC motor, lifted by hydraulic workstation, centrally controlled by joystick, and driven by standing. Electric pallet truck as Figure 3-6</a:t>
            </a:r>
            <a:endParaRPr lang="zh-CN" altLang="en-US" sz="1425" dirty="0">
              <a:latin typeface="Times New Roman" panose="02020603050405020304" charset="0"/>
              <a:ea typeface="微软雅黑" panose="020B0503020204020204" pitchFamily="34" charset="-122"/>
              <a:cs typeface="Times New Roman" panose="02020603050405020304" charset="0"/>
              <a:sym typeface="+mn-ea"/>
            </a:endParaRPr>
          </a:p>
          <a:p>
            <a:pPr indent="528955" algn="just" fontAlgn="auto">
              <a:lnSpc>
                <a:spcPct val="160000"/>
              </a:lnSpc>
              <a:buNone/>
            </a:pPr>
            <a:endParaRPr lang="zh-CN" altLang="en-US" dirty="0">
              <a:latin typeface="Times New Roman" panose="02020603050405020304" charset="0"/>
              <a:ea typeface="微软雅黑" panose="020B0503020204020204" pitchFamily="34" charset="-122"/>
              <a:cs typeface="Times New Roman" panose="02020603050405020304" charset="0"/>
              <a:sym typeface="+mn-ea"/>
            </a:endParaRPr>
          </a:p>
        </p:txBody>
      </p:sp>
      <p:pic>
        <p:nvPicPr>
          <p:cNvPr id="6" name="图片 12"/>
          <p:cNvPicPr>
            <a:picLocks noChangeAspect="1"/>
          </p:cNvPicPr>
          <p:nvPr/>
        </p:nvPicPr>
        <p:blipFill>
          <a:blip r:embed="rId4"/>
          <a:stretch>
            <a:fillRect/>
          </a:stretch>
        </p:blipFill>
        <p:spPr>
          <a:xfrm>
            <a:off x="10176510" y="1604010"/>
            <a:ext cx="1693545" cy="1207770"/>
          </a:xfrm>
          <a:prstGeom prst="rect">
            <a:avLst/>
          </a:prstGeom>
          <a:noFill/>
          <a:ln>
            <a:noFill/>
          </a:ln>
        </p:spPr>
      </p:pic>
      <p:sp>
        <p:nvSpPr>
          <p:cNvPr id="10" name="文本框 9"/>
          <p:cNvSpPr txBox="1"/>
          <p:nvPr/>
        </p:nvSpPr>
        <p:spPr>
          <a:xfrm>
            <a:off x="9993630" y="3067050"/>
            <a:ext cx="2303780" cy="613410"/>
          </a:xfrm>
          <a:prstGeom prst="rect">
            <a:avLst/>
          </a:prstGeom>
          <a:noFill/>
        </p:spPr>
        <p:txBody>
          <a:bodyPr wrap="square" rtlCol="0" anchor="t">
            <a:noAutofit/>
          </a:bodyPr>
          <a:lstStyle/>
          <a:p>
            <a:pPr indent="0" algn="just" fontAlgn="auto">
              <a:lnSpc>
                <a:spcPct val="150000"/>
              </a:lnSpc>
            </a:pPr>
            <a:r>
              <a:rPr lang="en-US" sz="14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Figure 3-5 </a:t>
            </a:r>
          </a:p>
          <a:p>
            <a:pPr indent="0" algn="just" fontAlgn="auto">
              <a:lnSpc>
                <a:spcPct val="150000"/>
              </a:lnSpc>
            </a:pPr>
            <a:r>
              <a:rPr lang="en-US" sz="14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Manual Pallet Truck</a:t>
            </a:r>
            <a:endParaRPr lang="en-US" altLang="en-US" sz="14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pic>
        <p:nvPicPr>
          <p:cNvPr id="11" name="图片 7"/>
          <p:cNvPicPr>
            <a:picLocks noChangeAspect="1"/>
          </p:cNvPicPr>
          <p:nvPr/>
        </p:nvPicPr>
        <p:blipFill>
          <a:blip r:embed="rId5"/>
          <a:stretch>
            <a:fillRect/>
          </a:stretch>
        </p:blipFill>
        <p:spPr>
          <a:xfrm>
            <a:off x="10070465" y="4185920"/>
            <a:ext cx="1938655" cy="1054100"/>
          </a:xfrm>
          <a:prstGeom prst="rect">
            <a:avLst/>
          </a:prstGeom>
          <a:noFill/>
          <a:ln>
            <a:noFill/>
          </a:ln>
        </p:spPr>
      </p:pic>
      <p:sp>
        <p:nvSpPr>
          <p:cNvPr id="15" name="文本框 14"/>
          <p:cNvSpPr txBox="1"/>
          <p:nvPr/>
        </p:nvSpPr>
        <p:spPr>
          <a:xfrm>
            <a:off x="9887585" y="5451475"/>
            <a:ext cx="2303780" cy="613410"/>
          </a:xfrm>
          <a:prstGeom prst="rect">
            <a:avLst/>
          </a:prstGeom>
          <a:noFill/>
        </p:spPr>
        <p:txBody>
          <a:bodyPr wrap="square" rtlCol="0" anchor="t">
            <a:noAutofit/>
          </a:bodyPr>
          <a:lstStyle/>
          <a:p>
            <a:pPr indent="0" algn="just" fontAlgn="auto">
              <a:lnSpc>
                <a:spcPct val="150000"/>
              </a:lnSpc>
            </a:pPr>
            <a:r>
              <a:rPr lang="en-US" sz="14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Figure 3-6</a:t>
            </a:r>
          </a:p>
          <a:p>
            <a:pPr indent="0" algn="just" fontAlgn="auto">
              <a:lnSpc>
                <a:spcPct val="150000"/>
              </a:lnSpc>
            </a:pPr>
            <a:r>
              <a:rPr lang="en-US" altLang="zh-CN" sz="14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rPr>
              <a:t>Electric Pallet Truck</a:t>
            </a:r>
          </a:p>
        </p:txBody>
      </p:sp>
      <p:sp>
        <p:nvSpPr>
          <p:cNvPr id="12" name="文本框 11">
            <a:extLst>
              <a:ext uri="{FF2B5EF4-FFF2-40B4-BE49-F238E27FC236}">
                <a16:creationId xmlns:a16="http://schemas.microsoft.com/office/drawing/2014/main" id="{97A3D327-103D-D7BF-6D47-CF5F4B702D1F}"/>
              </a:ext>
            </a:extLst>
          </p:cNvPr>
          <p:cNvSpPr txBox="1"/>
          <p:nvPr/>
        </p:nvSpPr>
        <p:spPr>
          <a:xfrm>
            <a:off x="883287" y="-11490"/>
            <a:ext cx="6094970" cy="369332"/>
          </a:xfrm>
          <a:prstGeom prst="rect">
            <a:avLst/>
          </a:prstGeom>
          <a:noFill/>
        </p:spPr>
        <p:txBody>
          <a:bodyPr wrap="square">
            <a:spAutoFit/>
          </a:bodyPr>
          <a:lstStyle/>
          <a:p>
            <a:pPr defTabSz="914400">
              <a:defRPr/>
            </a:pPr>
            <a:r>
              <a:rPr lang="et-EE" altLang="zh-CN" spc="250" dirty="0">
                <a:solidFill>
                  <a:srgbClr val="FFFFFF"/>
                </a:solidFill>
                <a:latin typeface="Times New Roman" panose="02020603050405020304" charset="0"/>
                <a:ea typeface="黑体" panose="02010609060101010101" pitchFamily="49" charset="-122"/>
                <a:cs typeface="Times New Roman" panose="02020603050405020304" charset="0"/>
              </a:rPr>
              <a:t>Preparation </a:t>
            </a:r>
            <a:r>
              <a:rPr lang="et-EE" altLang="zh-CN" sz="1600" spc="250" dirty="0">
                <a:solidFill>
                  <a:srgbClr val="FFFFFF"/>
                </a:solidFill>
                <a:latin typeface="Times New Roman" panose="02020603050405020304" charset="0"/>
                <a:ea typeface="黑体" panose="02010609060101010101" pitchFamily="49" charset="-122"/>
                <a:cs typeface="Times New Roman" panose="02020603050405020304" charset="0"/>
              </a:rPr>
              <a:t>for warehousing operations</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21</a:t>
            </a:fld>
            <a:endParaRPr lang="zh-CN" altLang="en-US"/>
          </a:p>
        </p:txBody>
      </p:sp>
      <p:sp>
        <p:nvSpPr>
          <p:cNvPr id="4" name="文本框 3"/>
          <p:cNvSpPr txBox="1"/>
          <p:nvPr>
            <p:custDataLst>
              <p:tags r:id="rId1"/>
            </p:custDataLst>
          </p:nvPr>
        </p:nvSpPr>
        <p:spPr>
          <a:xfrm>
            <a:off x="0" y="799465"/>
            <a:ext cx="1041273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2</a:t>
            </a:r>
            <a:r>
              <a:rPr lang="zh-CN" altLang="en-US" sz="2000" dirty="0">
                <a:solidFill>
                  <a:srgbClr val="10B1EC"/>
                </a:solidFill>
                <a:latin typeface="微软雅黑" panose="020B0503020204020204" pitchFamily="34" charset="-122"/>
                <a:ea typeface="微软雅黑" panose="020B0503020204020204" pitchFamily="34" charset="-122"/>
                <a:sym typeface="+mn-ea"/>
              </a:rPr>
              <a:t>）堆高车</a:t>
            </a:r>
          </a:p>
        </p:txBody>
      </p:sp>
      <p:sp>
        <p:nvSpPr>
          <p:cNvPr id="5" name="文本框 4"/>
          <p:cNvSpPr txBox="1"/>
          <p:nvPr/>
        </p:nvSpPr>
        <p:spPr>
          <a:xfrm>
            <a:off x="429895" y="1359535"/>
            <a:ext cx="8902700" cy="1420495"/>
          </a:xfrm>
          <a:prstGeom prst="rect">
            <a:avLst/>
          </a:prstGeom>
          <a:noFill/>
        </p:spPr>
        <p:txBody>
          <a:bodyPr wrap="square" rtlCol="0" anchor="t">
            <a:spAutoFit/>
          </a:bodyPr>
          <a:lstStyle/>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堆高车是一种对成件托盘货物进行装卸、堆高、堆垛和短距离运输作业的轮式搬运车辆，主要由举升装置、移动装置和驱动装置构成，是高架仓库、库内装卸托盘化必不可少的设备。堆高车如图</a:t>
            </a:r>
            <a:r>
              <a:rPr lang="en-US" altLang="zh-CN" dirty="0">
                <a:latin typeface="微软雅黑" panose="020B0503020204020204" pitchFamily="34" charset="-122"/>
                <a:ea typeface="微软雅黑" panose="020B0503020204020204" pitchFamily="34" charset="-122"/>
                <a:sym typeface="+mn-ea"/>
              </a:rPr>
              <a:t> 3-7</a:t>
            </a:r>
            <a:endParaRPr lang="zh-CN" altLang="en-US" dirty="0">
              <a:latin typeface="微软雅黑" panose="020B0503020204020204" pitchFamily="34" charset="-122"/>
              <a:ea typeface="微软雅黑" panose="020B0503020204020204" pitchFamily="34" charset="-122"/>
              <a:sym typeface="+mn-ea"/>
            </a:endParaRPr>
          </a:p>
        </p:txBody>
      </p:sp>
      <p:pic>
        <p:nvPicPr>
          <p:cNvPr id="2" name="图片 9"/>
          <p:cNvPicPr>
            <a:picLocks noChangeAspect="1"/>
          </p:cNvPicPr>
          <p:nvPr/>
        </p:nvPicPr>
        <p:blipFill>
          <a:blip r:embed="rId5"/>
          <a:stretch>
            <a:fillRect/>
          </a:stretch>
        </p:blipFill>
        <p:spPr>
          <a:xfrm>
            <a:off x="9476740" y="1845945"/>
            <a:ext cx="1965325" cy="1419860"/>
          </a:xfrm>
          <a:prstGeom prst="rect">
            <a:avLst/>
          </a:prstGeom>
          <a:noFill/>
          <a:ln>
            <a:noFill/>
          </a:ln>
        </p:spPr>
      </p:pic>
      <p:sp>
        <p:nvSpPr>
          <p:cNvPr id="10" name="文本框 9"/>
          <p:cNvSpPr txBox="1"/>
          <p:nvPr/>
        </p:nvSpPr>
        <p:spPr>
          <a:xfrm>
            <a:off x="9634220" y="3429000"/>
            <a:ext cx="2303780" cy="613410"/>
          </a:xfrm>
          <a:prstGeom prst="rect">
            <a:avLst/>
          </a:prstGeom>
          <a:noFill/>
        </p:spPr>
        <p:txBody>
          <a:bodyPr wrap="square" rtlCol="0" anchor="t">
            <a:noAutofit/>
          </a:bodyPr>
          <a:lstStyle/>
          <a:p>
            <a:pPr indent="0" algn="just" fontAlgn="auto">
              <a:lnSpc>
                <a:spcPct val="150000"/>
              </a:lnSpc>
            </a:pPr>
            <a:r>
              <a:rPr sz="1600" b="1" dirty="0">
                <a:solidFill>
                  <a:srgbClr val="1B2F47"/>
                </a:solidFill>
                <a:latin typeface="微软雅黑" panose="020B0503020204020204" pitchFamily="34" charset="-122"/>
                <a:ea typeface="微软雅黑" panose="020B0503020204020204" pitchFamily="34" charset="-122"/>
                <a:sym typeface="+mn-ea"/>
              </a:rPr>
              <a:t>图3-</a:t>
            </a:r>
            <a:r>
              <a:rPr lang="en-US" sz="1600" b="1" dirty="0">
                <a:solidFill>
                  <a:srgbClr val="1B2F47"/>
                </a:solidFill>
                <a:latin typeface="微软雅黑" panose="020B0503020204020204" pitchFamily="34" charset="-122"/>
                <a:ea typeface="微软雅黑" panose="020B0503020204020204" pitchFamily="34" charset="-122"/>
                <a:sym typeface="+mn-ea"/>
              </a:rPr>
              <a:t>7</a:t>
            </a:r>
            <a:r>
              <a:rPr sz="1600" b="1" dirty="0">
                <a:solidFill>
                  <a:srgbClr val="1B2F47"/>
                </a:solidFill>
                <a:latin typeface="微软雅黑" panose="020B0503020204020204" pitchFamily="34" charset="-122"/>
                <a:ea typeface="微软雅黑" panose="020B0503020204020204" pitchFamily="34" charset="-122"/>
                <a:sym typeface="+mn-ea"/>
              </a:rPr>
              <a:t> </a:t>
            </a:r>
            <a:r>
              <a:rPr lang="zh-CN" sz="1600" b="1" dirty="0">
                <a:solidFill>
                  <a:srgbClr val="1B2F47"/>
                </a:solidFill>
                <a:latin typeface="微软雅黑" panose="020B0503020204020204" pitchFamily="34" charset="-122"/>
                <a:ea typeface="微软雅黑" panose="020B0503020204020204" pitchFamily="34" charset="-122"/>
                <a:sym typeface="+mn-ea"/>
              </a:rPr>
              <a:t>堆高车</a:t>
            </a:r>
          </a:p>
        </p:txBody>
      </p:sp>
      <p:sp>
        <p:nvSpPr>
          <p:cNvPr id="6" name="文本框 5"/>
          <p:cNvSpPr txBox="1"/>
          <p:nvPr>
            <p:custDataLst>
              <p:tags r:id="rId2"/>
            </p:custDataLst>
          </p:nvPr>
        </p:nvSpPr>
        <p:spPr>
          <a:xfrm>
            <a:off x="0" y="2875915"/>
            <a:ext cx="1041273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3</a:t>
            </a:r>
            <a:r>
              <a:rPr lang="zh-CN" altLang="en-US" sz="2000" dirty="0">
                <a:solidFill>
                  <a:srgbClr val="10B1EC"/>
                </a:solidFill>
                <a:latin typeface="微软雅黑" panose="020B0503020204020204" pitchFamily="34" charset="-122"/>
                <a:ea typeface="微软雅黑" panose="020B0503020204020204" pitchFamily="34" charset="-122"/>
                <a:sym typeface="+mn-ea"/>
              </a:rPr>
              <a:t>）托盘</a:t>
            </a:r>
          </a:p>
        </p:txBody>
      </p:sp>
      <p:sp>
        <p:nvSpPr>
          <p:cNvPr id="11" name="文本框 10"/>
          <p:cNvSpPr txBox="1"/>
          <p:nvPr/>
        </p:nvSpPr>
        <p:spPr>
          <a:xfrm>
            <a:off x="429895" y="3429000"/>
            <a:ext cx="8903335" cy="2306320"/>
          </a:xfrm>
          <a:prstGeom prst="rect">
            <a:avLst/>
          </a:prstGeom>
          <a:noFill/>
        </p:spPr>
        <p:txBody>
          <a:bodyPr wrap="square" rtlCol="0" anchor="t">
            <a:spAutoFit/>
          </a:bodyPr>
          <a:lstStyle/>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托盘是物流作业中必不可少的工具，是为了使物品能有效的装卸、运输、保管，将其按一定数量组合放置于一定形状的台面上，这种台面有供叉车从下部插入并将台板托起的插入口。托盘可以实现物品包装的单元化、规范化和标准化，加快装卸运输的速度，减轻工人的劳动强度，减少物品的磨损，方便物流和商流，实现仓储作业的现代化、机械化。托盘如图</a:t>
            </a:r>
            <a:r>
              <a:rPr lang="en-US" altLang="zh-CN" dirty="0">
                <a:latin typeface="微软雅黑" panose="020B0503020204020204" pitchFamily="34" charset="-122"/>
                <a:ea typeface="微软雅黑" panose="020B0503020204020204" pitchFamily="34" charset="-122"/>
                <a:sym typeface="+mn-ea"/>
              </a:rPr>
              <a:t> 3-8</a:t>
            </a:r>
            <a:r>
              <a:rPr lang="zh-CN" altLang="en-US" dirty="0">
                <a:latin typeface="微软雅黑" panose="020B0503020204020204" pitchFamily="34" charset="-122"/>
                <a:ea typeface="微软雅黑" panose="020B0503020204020204" pitchFamily="34" charset="-122"/>
                <a:sym typeface="+mn-ea"/>
              </a:rPr>
              <a:t>。</a:t>
            </a:r>
          </a:p>
        </p:txBody>
      </p:sp>
      <p:pic>
        <p:nvPicPr>
          <p:cNvPr id="12" name="图片 73" descr="托盘"/>
          <p:cNvPicPr>
            <a:picLocks noChangeAspect="1"/>
          </p:cNvPicPr>
          <p:nvPr/>
        </p:nvPicPr>
        <p:blipFill>
          <a:blip r:embed="rId6"/>
          <a:stretch>
            <a:fillRect/>
          </a:stretch>
        </p:blipFill>
        <p:spPr>
          <a:xfrm>
            <a:off x="9476740" y="4291965"/>
            <a:ext cx="1732280" cy="1154430"/>
          </a:xfrm>
          <a:prstGeom prst="rect">
            <a:avLst/>
          </a:prstGeom>
          <a:noFill/>
          <a:ln>
            <a:noFill/>
          </a:ln>
        </p:spPr>
      </p:pic>
      <p:sp>
        <p:nvSpPr>
          <p:cNvPr id="13" name="文本框 12"/>
          <p:cNvSpPr txBox="1"/>
          <p:nvPr/>
        </p:nvSpPr>
        <p:spPr>
          <a:xfrm>
            <a:off x="9761220" y="5274310"/>
            <a:ext cx="2303780" cy="613410"/>
          </a:xfrm>
          <a:prstGeom prst="rect">
            <a:avLst/>
          </a:prstGeom>
          <a:noFill/>
        </p:spPr>
        <p:txBody>
          <a:bodyPr wrap="square" rtlCol="0" anchor="t">
            <a:noAutofit/>
          </a:bodyPr>
          <a:lstStyle/>
          <a:p>
            <a:pPr indent="0" algn="just" fontAlgn="auto">
              <a:lnSpc>
                <a:spcPct val="150000"/>
              </a:lnSpc>
            </a:pPr>
            <a:r>
              <a:rPr sz="1600" b="1" dirty="0">
                <a:solidFill>
                  <a:srgbClr val="1B2F47"/>
                </a:solidFill>
                <a:latin typeface="微软雅黑" panose="020B0503020204020204" pitchFamily="34" charset="-122"/>
                <a:ea typeface="微软雅黑" panose="020B0503020204020204" pitchFamily="34" charset="-122"/>
                <a:sym typeface="+mn-ea"/>
              </a:rPr>
              <a:t>图3-</a:t>
            </a:r>
            <a:r>
              <a:rPr lang="en-US" sz="1600" b="1" dirty="0">
                <a:solidFill>
                  <a:srgbClr val="1B2F47"/>
                </a:solidFill>
                <a:latin typeface="微软雅黑" panose="020B0503020204020204" pitchFamily="34" charset="-122"/>
                <a:ea typeface="微软雅黑" panose="020B0503020204020204" pitchFamily="34" charset="-122"/>
                <a:sym typeface="+mn-ea"/>
              </a:rPr>
              <a:t>8 </a:t>
            </a:r>
            <a:r>
              <a:rPr lang="zh-CN" altLang="en-US" sz="1600" b="1" dirty="0">
                <a:solidFill>
                  <a:srgbClr val="1B2F47"/>
                </a:solidFill>
                <a:latin typeface="微软雅黑" panose="020B0503020204020204" pitchFamily="34" charset="-122"/>
                <a:ea typeface="微软雅黑" panose="020B0503020204020204" pitchFamily="34" charset="-122"/>
                <a:sym typeface="+mn-ea"/>
              </a:rPr>
              <a:t>托盘</a:t>
            </a:r>
          </a:p>
        </p:txBody>
      </p:sp>
      <p:sp>
        <p:nvSpPr>
          <p:cNvPr id="3" name="文本框 2">
            <a:extLst>
              <a:ext uri="{FF2B5EF4-FFF2-40B4-BE49-F238E27FC236}">
                <a16:creationId xmlns:a16="http://schemas.microsoft.com/office/drawing/2014/main" id="{D5DAB6C5-00D8-74AF-9736-3EDCBDF647C5}"/>
              </a:ext>
            </a:extLst>
          </p:cNvPr>
          <p:cNvSpPr txBox="1"/>
          <p:nvPr/>
        </p:nvSpPr>
        <p:spPr>
          <a:xfrm>
            <a:off x="1099753" y="6219"/>
            <a:ext cx="2242751"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入库作业准备</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wrap="square">
            <a:normAutofit/>
          </a:bodyPr>
          <a:lstStyle/>
          <a:p>
            <a:fld id="{51CE5C07-9C33-4F8C-BCBD-86A988EB5556}" type="slidenum">
              <a:rPr lang="zh-CN" altLang="en-US" smtClean="0">
                <a:latin typeface="Times New Roman" panose="02020603050405020304" charset="0"/>
                <a:cs typeface="Times New Roman" panose="02020603050405020304" charset="0"/>
              </a:rPr>
              <a:t>22</a:t>
            </a:fld>
            <a:endParaRPr lang="zh-CN" altLang="en-US">
              <a:latin typeface="Times New Roman" panose="02020603050405020304" charset="0"/>
              <a:cs typeface="Times New Roman" panose="02020603050405020304" charset="0"/>
            </a:endParaRPr>
          </a:p>
        </p:txBody>
      </p:sp>
      <p:sp>
        <p:nvSpPr>
          <p:cNvPr id="4" name="文本框 3"/>
          <p:cNvSpPr txBox="1"/>
          <p:nvPr>
            <p:custDataLst>
              <p:tags r:id="rId1"/>
            </p:custDataLst>
          </p:nvPr>
        </p:nvSpPr>
        <p:spPr>
          <a:xfrm>
            <a:off x="0" y="799465"/>
            <a:ext cx="10412730" cy="499624"/>
          </a:xfrm>
          <a:prstGeom prst="rect">
            <a:avLst/>
          </a:prstGeom>
          <a:noFill/>
        </p:spPr>
        <p:txBody>
          <a:bodyPr wrap="square" rtlCol="0" anchor="t">
            <a:normAutofit/>
          </a:bodyPr>
          <a:lstStyle/>
          <a:p>
            <a:pPr indent="457200" algn="just" fontAlgn="auto">
              <a:lnSpc>
                <a:spcPct val="150000"/>
              </a:lnSpc>
              <a:buNone/>
            </a:pPr>
            <a:r>
              <a:rPr lang="et-EE" altLang="zh-CN" sz="2000">
                <a:solidFill>
                  <a:srgbClr val="10B1EC"/>
                </a:solidFill>
                <a:latin typeface="Times New Roman" panose="02020603050405020304" charset="0"/>
                <a:ea typeface="微软雅黑" panose="020B0503020204020204" pitchFamily="34" charset="-122"/>
                <a:cs typeface="Times New Roman" panose="02020603050405020304" charset="0"/>
                <a:sym typeface="+mn-ea"/>
              </a:rPr>
              <a:t>(2) Stacker trucks</a:t>
            </a:r>
            <a:endParaRPr lang="et-EE" altLang="zh-CN" sz="2000" dirty="0">
              <a:solidFill>
                <a:srgbClr val="10B1EC"/>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p:cNvSpPr txBox="1"/>
          <p:nvPr/>
        </p:nvSpPr>
        <p:spPr>
          <a:xfrm>
            <a:off x="430530" y="1254760"/>
            <a:ext cx="8902700" cy="1763395"/>
          </a:xfrm>
          <a:prstGeom prst="rect">
            <a:avLst/>
          </a:prstGeom>
          <a:noFill/>
        </p:spPr>
        <p:txBody>
          <a:bodyPr wrap="square" rtlCol="0" anchor="t">
            <a:noAutofit/>
          </a:bodyPr>
          <a:lstStyle/>
          <a:p>
            <a:pPr indent="528955" algn="just" fontAlgn="auto">
              <a:lnSpc>
                <a:spcPct val="160000"/>
              </a:lnSpc>
              <a:buNone/>
            </a:pPr>
            <a:r>
              <a:rPr lang="en-US" altLang="zh-CN" sz="1600" dirty="0">
                <a:latin typeface="Times New Roman" panose="02020603050405020304" charset="0"/>
                <a:ea typeface="微软雅黑" panose="020B0503020204020204" pitchFamily="34" charset="-122"/>
                <a:cs typeface="Times New Roman" panose="02020603050405020304" charset="0"/>
                <a:sym typeface="+mn-ea"/>
              </a:rPr>
              <a:t>Stacker is a kind of wheeled handling vehicle for loading and unloading, stacking, stacking and short-distance transportation of palletized goods, which is mainly composed of lifting device, moving device and driving device, and is an indispensable equipment for loading and unloading palletization in high-bay warehouses and warehouses. The stacker is shown in Figure 3-7</a:t>
            </a:r>
          </a:p>
        </p:txBody>
      </p:sp>
      <p:pic>
        <p:nvPicPr>
          <p:cNvPr id="2" name="图片 9"/>
          <p:cNvPicPr>
            <a:picLocks noChangeAspect="1"/>
          </p:cNvPicPr>
          <p:nvPr/>
        </p:nvPicPr>
        <p:blipFill>
          <a:blip r:embed="rId5"/>
          <a:stretch>
            <a:fillRect/>
          </a:stretch>
        </p:blipFill>
        <p:spPr>
          <a:xfrm>
            <a:off x="9476740" y="1845945"/>
            <a:ext cx="1965325" cy="1419860"/>
          </a:xfrm>
          <a:prstGeom prst="rect">
            <a:avLst/>
          </a:prstGeom>
          <a:noFill/>
          <a:ln>
            <a:noFill/>
          </a:ln>
        </p:spPr>
      </p:pic>
      <p:sp>
        <p:nvSpPr>
          <p:cNvPr id="10" name="文本框 9"/>
          <p:cNvSpPr txBox="1"/>
          <p:nvPr/>
        </p:nvSpPr>
        <p:spPr>
          <a:xfrm>
            <a:off x="9634220" y="3429000"/>
            <a:ext cx="2303780" cy="613410"/>
          </a:xfrm>
          <a:prstGeom prst="rect">
            <a:avLst/>
          </a:prstGeom>
          <a:noFill/>
        </p:spPr>
        <p:txBody>
          <a:bodyPr wrap="square" rtlCol="0" anchor="t">
            <a:normAutofit/>
          </a:bodyPr>
          <a:lstStyle/>
          <a:p>
            <a:pPr indent="0" algn="just" fontAlgn="auto">
              <a:lnSpc>
                <a:spcPct val="150000"/>
              </a:lnSpc>
            </a:pPr>
            <a:r>
              <a:rPr lang="et-EE" sz="16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Figure </a:t>
            </a:r>
            <a:r>
              <a:rPr lang="et-EE" sz="1395" b="1">
                <a:solidFill>
                  <a:srgbClr val="1B2F47"/>
                </a:solidFill>
                <a:latin typeface="Times New Roman" panose="02020603050405020304" charset="0"/>
                <a:ea typeface="微软雅黑" panose="020B0503020204020204" pitchFamily="34" charset="-122"/>
                <a:cs typeface="Times New Roman" panose="02020603050405020304" charset="0"/>
                <a:sym typeface="+mn-ea"/>
              </a:rPr>
              <a:t>3-7 Stacker </a:t>
            </a:r>
            <a:r>
              <a:rPr lang="en-US" altLang="et-EE" sz="1395" b="1">
                <a:solidFill>
                  <a:srgbClr val="1B2F47"/>
                </a:solidFill>
                <a:latin typeface="Times New Roman" panose="02020603050405020304" charset="0"/>
                <a:ea typeface="微软雅黑" panose="020B0503020204020204" pitchFamily="34" charset="-122"/>
                <a:cs typeface="Times New Roman" panose="02020603050405020304" charset="0"/>
                <a:sym typeface="+mn-ea"/>
              </a:rPr>
              <a:t>T</a:t>
            </a:r>
            <a:r>
              <a:rPr lang="et-EE" sz="1395" b="1">
                <a:solidFill>
                  <a:srgbClr val="1B2F47"/>
                </a:solidFill>
                <a:latin typeface="Times New Roman" panose="02020603050405020304" charset="0"/>
                <a:ea typeface="微软雅黑" panose="020B0503020204020204" pitchFamily="34" charset="-122"/>
                <a:cs typeface="Times New Roman" panose="02020603050405020304" charset="0"/>
                <a:sym typeface="+mn-ea"/>
              </a:rPr>
              <a:t>ruck</a:t>
            </a:r>
            <a:endParaRPr lang="et-EE" sz="1395"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6" name="文本框 5"/>
          <p:cNvSpPr txBox="1"/>
          <p:nvPr>
            <p:custDataLst>
              <p:tags r:id="rId2"/>
            </p:custDataLst>
          </p:nvPr>
        </p:nvSpPr>
        <p:spPr>
          <a:xfrm>
            <a:off x="44450" y="3178810"/>
            <a:ext cx="10412730" cy="499624"/>
          </a:xfrm>
          <a:prstGeom prst="rect">
            <a:avLst/>
          </a:prstGeom>
          <a:noFill/>
        </p:spPr>
        <p:txBody>
          <a:bodyPr wrap="square" rtlCol="0" anchor="t">
            <a:normAutofit/>
          </a:bodyPr>
          <a:lstStyle/>
          <a:p>
            <a:pPr indent="457200" algn="just" fontAlgn="auto">
              <a:lnSpc>
                <a:spcPct val="150000"/>
              </a:lnSpc>
              <a:buNone/>
            </a:pPr>
            <a:r>
              <a:rPr lang="et-EE" altLang="zh-CN" sz="2000">
                <a:solidFill>
                  <a:srgbClr val="10B1EC"/>
                </a:solidFill>
                <a:latin typeface="Times New Roman" panose="02020603050405020304" charset="0"/>
                <a:ea typeface="微软雅黑" panose="020B0503020204020204" pitchFamily="34" charset="-122"/>
                <a:cs typeface="Times New Roman" panose="02020603050405020304" charset="0"/>
                <a:sym typeface="+mn-ea"/>
              </a:rPr>
              <a:t>(3) </a:t>
            </a:r>
            <a:r>
              <a:rPr lang="en-US" altLang="zh-CN" sz="2000" dirty="0">
                <a:solidFill>
                  <a:srgbClr val="10B1EC"/>
                </a:solidFill>
                <a:latin typeface="Times New Roman" panose="02020603050405020304" charset="0"/>
                <a:ea typeface="微软雅黑" panose="020B0503020204020204" pitchFamily="34" charset="-122"/>
                <a:cs typeface="Times New Roman" panose="02020603050405020304" charset="0"/>
                <a:sym typeface="+mn-ea"/>
              </a:rPr>
              <a:t>Pallet</a:t>
            </a:r>
          </a:p>
        </p:txBody>
      </p:sp>
      <p:sp>
        <p:nvSpPr>
          <p:cNvPr id="11" name="文本框 10"/>
          <p:cNvSpPr txBox="1"/>
          <p:nvPr/>
        </p:nvSpPr>
        <p:spPr>
          <a:xfrm>
            <a:off x="429895" y="3429000"/>
            <a:ext cx="8903335" cy="2306320"/>
          </a:xfrm>
          <a:prstGeom prst="rect">
            <a:avLst/>
          </a:prstGeom>
          <a:noFill/>
        </p:spPr>
        <p:txBody>
          <a:bodyPr wrap="square" rtlCol="0" anchor="t">
            <a:noAutofit/>
          </a:bodyPr>
          <a:lstStyle/>
          <a:p>
            <a:pPr indent="528955" algn="just" fontAlgn="auto">
              <a:lnSpc>
                <a:spcPct val="160000"/>
              </a:lnSpc>
              <a:buNone/>
            </a:pPr>
            <a:r>
              <a:rPr lang="en-US" altLang="zh-CN" sz="1600" dirty="0">
                <a:latin typeface="Times New Roman" panose="02020603050405020304" charset="0"/>
                <a:ea typeface="微软雅黑" panose="020B0503020204020204" pitchFamily="34" charset="-122"/>
                <a:cs typeface="Times New Roman" panose="02020603050405020304" charset="0"/>
                <a:sym typeface="+mn-ea"/>
              </a:rPr>
              <a:t>Pallet is an indispensable tool in logistics operations, in order to make the goods can be effectively loaded, unloaded, transported, and kept, it is placed on a certain shape of the table according to a certain number of combinations, and this table has an insertion port for the forklift to insert from the bottom and hold up the platen. Pallets can realize the unitization, standardization and standardization of item packaging, speed up the speed of loading and unloading transportation, reduce the labor intensity of workers, reduce the wear and tear of items, facilitate logistics and business flow, and realize the modernization and mechanization of warehousing operations. The pallet is shown in Figure 3-8.</a:t>
            </a:r>
          </a:p>
        </p:txBody>
      </p:sp>
      <p:pic>
        <p:nvPicPr>
          <p:cNvPr id="12" name="图片 73" descr="托盘"/>
          <p:cNvPicPr>
            <a:picLocks noChangeAspect="1"/>
          </p:cNvPicPr>
          <p:nvPr/>
        </p:nvPicPr>
        <p:blipFill>
          <a:blip r:embed="rId6"/>
          <a:stretch>
            <a:fillRect/>
          </a:stretch>
        </p:blipFill>
        <p:spPr>
          <a:xfrm>
            <a:off x="9476740" y="4291965"/>
            <a:ext cx="1732280" cy="1154430"/>
          </a:xfrm>
          <a:prstGeom prst="rect">
            <a:avLst/>
          </a:prstGeom>
          <a:noFill/>
          <a:ln>
            <a:noFill/>
          </a:ln>
        </p:spPr>
      </p:pic>
      <p:sp>
        <p:nvSpPr>
          <p:cNvPr id="13" name="文本框 12"/>
          <p:cNvSpPr txBox="1"/>
          <p:nvPr/>
        </p:nvSpPr>
        <p:spPr>
          <a:xfrm>
            <a:off x="9634220" y="5274310"/>
            <a:ext cx="2303780" cy="613410"/>
          </a:xfrm>
          <a:prstGeom prst="rect">
            <a:avLst/>
          </a:prstGeom>
          <a:noFill/>
        </p:spPr>
        <p:txBody>
          <a:bodyPr wrap="square" rtlCol="0" anchor="t">
            <a:normAutofit/>
          </a:bodyPr>
          <a:lstStyle/>
          <a:p>
            <a:pPr indent="0" algn="just" fontAlgn="auto">
              <a:lnSpc>
                <a:spcPct val="150000"/>
              </a:lnSpc>
            </a:pPr>
            <a:r>
              <a:rPr lang="et-EE" sz="16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Figure 3-8 Pallets</a:t>
            </a:r>
            <a:endParaRPr lang="et-EE" altLang="en-US" sz="16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9" name="文本框 8">
            <a:extLst>
              <a:ext uri="{FF2B5EF4-FFF2-40B4-BE49-F238E27FC236}">
                <a16:creationId xmlns:a16="http://schemas.microsoft.com/office/drawing/2014/main" id="{97EF48CE-B5A6-C522-AB1D-85219CCC4B2A}"/>
              </a:ext>
            </a:extLst>
          </p:cNvPr>
          <p:cNvSpPr txBox="1"/>
          <p:nvPr/>
        </p:nvSpPr>
        <p:spPr>
          <a:xfrm>
            <a:off x="883287" y="-11490"/>
            <a:ext cx="6094970" cy="369332"/>
          </a:xfrm>
          <a:prstGeom prst="rect">
            <a:avLst/>
          </a:prstGeom>
          <a:noFill/>
        </p:spPr>
        <p:txBody>
          <a:bodyPr wrap="square">
            <a:spAutoFit/>
          </a:bodyPr>
          <a:lstStyle/>
          <a:p>
            <a:pPr defTabSz="914400">
              <a:defRPr/>
            </a:pPr>
            <a:r>
              <a:rPr lang="et-EE" altLang="zh-CN" spc="250" dirty="0">
                <a:solidFill>
                  <a:srgbClr val="FFFFFF"/>
                </a:solidFill>
                <a:latin typeface="Times New Roman" panose="02020603050405020304" charset="0"/>
                <a:ea typeface="黑体" panose="02010609060101010101" pitchFamily="49" charset="-122"/>
                <a:cs typeface="Times New Roman" panose="02020603050405020304" charset="0"/>
              </a:rPr>
              <a:t>Preparation </a:t>
            </a:r>
            <a:r>
              <a:rPr lang="et-EE" altLang="zh-CN" sz="1600" spc="250" dirty="0">
                <a:solidFill>
                  <a:srgbClr val="FFFFFF"/>
                </a:solidFill>
                <a:latin typeface="Times New Roman" panose="02020603050405020304" charset="0"/>
                <a:ea typeface="黑体" panose="02010609060101010101" pitchFamily="49" charset="-122"/>
                <a:cs typeface="Times New Roman" panose="02020603050405020304" charset="0"/>
              </a:rPr>
              <a:t>for warehousing operations</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23</a:t>
            </a:fld>
            <a:endParaRPr lang="zh-CN" altLang="en-US"/>
          </a:p>
        </p:txBody>
      </p:sp>
      <p:sp>
        <p:nvSpPr>
          <p:cNvPr id="4" name="文本框 3"/>
          <p:cNvSpPr txBox="1"/>
          <p:nvPr>
            <p:custDataLst>
              <p:tags r:id="rId1"/>
            </p:custDataLst>
          </p:nvPr>
        </p:nvSpPr>
        <p:spPr>
          <a:xfrm>
            <a:off x="0" y="848995"/>
            <a:ext cx="1041273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4</a:t>
            </a:r>
            <a:r>
              <a:rPr lang="zh-CN" altLang="en-US" sz="2000" dirty="0">
                <a:solidFill>
                  <a:srgbClr val="10B1EC"/>
                </a:solidFill>
                <a:latin typeface="微软雅黑" panose="020B0503020204020204" pitchFamily="34" charset="-122"/>
                <a:ea typeface="微软雅黑" panose="020B0503020204020204" pitchFamily="34" charset="-122"/>
                <a:sym typeface="+mn-ea"/>
              </a:rPr>
              <a:t>）缠绕膜</a:t>
            </a:r>
          </a:p>
        </p:txBody>
      </p:sp>
      <p:sp>
        <p:nvSpPr>
          <p:cNvPr id="5" name="文本框 4"/>
          <p:cNvSpPr txBox="1"/>
          <p:nvPr/>
        </p:nvSpPr>
        <p:spPr>
          <a:xfrm>
            <a:off x="429895" y="1513205"/>
            <a:ext cx="8902700" cy="1420495"/>
          </a:xfrm>
          <a:prstGeom prst="rect">
            <a:avLst/>
          </a:prstGeom>
          <a:noFill/>
        </p:spPr>
        <p:txBody>
          <a:bodyPr wrap="square" rtlCol="0" anchor="t">
            <a:spAutoFit/>
          </a:bodyPr>
          <a:lstStyle/>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在进行托盘堆码作业时，易碎品、外箱光滑、高价值货物必须使用缠绕膜，缠绕</a:t>
            </a:r>
            <a:r>
              <a:rPr lang="en-US" altLang="zh-CN" dirty="0">
                <a:latin typeface="微软雅黑" panose="020B0503020204020204" pitchFamily="34" charset="-122"/>
                <a:ea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sym typeface="+mn-ea"/>
              </a:rPr>
              <a:t>层确保封紧，以确保货物在搬运、上架过程中的作业安全，防止货物滑落或倒塌，造成安全事故。如图</a:t>
            </a:r>
            <a:r>
              <a:rPr lang="en-US" altLang="zh-CN" dirty="0">
                <a:latin typeface="微软雅黑" panose="020B0503020204020204" pitchFamily="34" charset="-122"/>
                <a:ea typeface="微软雅黑" panose="020B0503020204020204" pitchFamily="34" charset="-122"/>
                <a:sym typeface="+mn-ea"/>
              </a:rPr>
              <a:t>3-9</a:t>
            </a:r>
            <a:r>
              <a:rPr lang="zh-CN" altLang="en-US" dirty="0">
                <a:latin typeface="微软雅黑" panose="020B0503020204020204" pitchFamily="34" charset="-122"/>
                <a:ea typeface="微软雅黑" panose="020B0503020204020204" pitchFamily="34" charset="-122"/>
                <a:sym typeface="+mn-ea"/>
              </a:rPr>
              <a:t>。</a:t>
            </a:r>
          </a:p>
        </p:txBody>
      </p:sp>
      <p:sp>
        <p:nvSpPr>
          <p:cNvPr id="10" name="文本框 9"/>
          <p:cNvSpPr txBox="1"/>
          <p:nvPr/>
        </p:nvSpPr>
        <p:spPr>
          <a:xfrm>
            <a:off x="9890760" y="2317750"/>
            <a:ext cx="2047240" cy="613410"/>
          </a:xfrm>
          <a:prstGeom prst="rect">
            <a:avLst/>
          </a:prstGeom>
          <a:noFill/>
        </p:spPr>
        <p:txBody>
          <a:bodyPr wrap="square" rtlCol="0" anchor="t">
            <a:noAutofit/>
          </a:bodyPr>
          <a:lstStyle/>
          <a:p>
            <a:pPr indent="0" algn="just" fontAlgn="auto">
              <a:lnSpc>
                <a:spcPct val="150000"/>
              </a:lnSpc>
            </a:pPr>
            <a:r>
              <a:rPr sz="1600" b="1" dirty="0">
                <a:solidFill>
                  <a:srgbClr val="1B2F47"/>
                </a:solidFill>
                <a:latin typeface="微软雅黑" panose="020B0503020204020204" pitchFamily="34" charset="-122"/>
                <a:ea typeface="微软雅黑" panose="020B0503020204020204" pitchFamily="34" charset="-122"/>
                <a:sym typeface="+mn-ea"/>
              </a:rPr>
              <a:t>图3-</a:t>
            </a:r>
            <a:r>
              <a:rPr lang="en-US" sz="1600" b="1" dirty="0">
                <a:solidFill>
                  <a:srgbClr val="1B2F47"/>
                </a:solidFill>
                <a:latin typeface="微软雅黑" panose="020B0503020204020204" pitchFamily="34" charset="-122"/>
                <a:ea typeface="微软雅黑" panose="020B0503020204020204" pitchFamily="34" charset="-122"/>
                <a:sym typeface="+mn-ea"/>
              </a:rPr>
              <a:t>9 </a:t>
            </a:r>
            <a:r>
              <a:rPr lang="zh-CN" altLang="en-US" sz="1600" b="1" dirty="0">
                <a:solidFill>
                  <a:srgbClr val="1B2F47"/>
                </a:solidFill>
                <a:latin typeface="微软雅黑" panose="020B0503020204020204" pitchFamily="34" charset="-122"/>
                <a:ea typeface="微软雅黑" panose="020B0503020204020204" pitchFamily="34" charset="-122"/>
                <a:sym typeface="+mn-ea"/>
              </a:rPr>
              <a:t>缠绕膜</a:t>
            </a:r>
          </a:p>
        </p:txBody>
      </p:sp>
      <p:sp>
        <p:nvSpPr>
          <p:cNvPr id="6" name="文本框 5"/>
          <p:cNvSpPr txBox="1"/>
          <p:nvPr>
            <p:custDataLst>
              <p:tags r:id="rId2"/>
            </p:custDataLst>
          </p:nvPr>
        </p:nvSpPr>
        <p:spPr>
          <a:xfrm>
            <a:off x="0" y="2931160"/>
            <a:ext cx="10412730" cy="583565"/>
          </a:xfrm>
          <a:prstGeom prst="rect">
            <a:avLst/>
          </a:prstGeom>
          <a:noFill/>
        </p:spPr>
        <p:txBody>
          <a:bodyPr wrap="square" rtlCol="0" anchor="t">
            <a:spAutoFit/>
          </a:bodyPr>
          <a:lstStyle/>
          <a:p>
            <a:pPr indent="528955" algn="just" fontAlgn="auto">
              <a:lnSpc>
                <a:spcPct val="16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5</a:t>
            </a:r>
            <a:r>
              <a:rPr lang="zh-CN" altLang="en-US" sz="2000" dirty="0">
                <a:solidFill>
                  <a:srgbClr val="10B1EC"/>
                </a:solidFill>
                <a:latin typeface="微软雅黑" panose="020B0503020204020204" pitchFamily="34" charset="-122"/>
                <a:ea typeface="微软雅黑" panose="020B0503020204020204" pitchFamily="34" charset="-122"/>
                <a:sym typeface="+mn-ea"/>
              </a:rPr>
              <a:t>）电脑（已联网并安装【WMS】系统）及打印机</a:t>
            </a:r>
          </a:p>
        </p:txBody>
      </p:sp>
      <p:sp>
        <p:nvSpPr>
          <p:cNvPr id="11" name="文本框 10"/>
          <p:cNvSpPr txBox="1"/>
          <p:nvPr/>
        </p:nvSpPr>
        <p:spPr>
          <a:xfrm>
            <a:off x="321945" y="3484245"/>
            <a:ext cx="8903335" cy="1420495"/>
          </a:xfrm>
          <a:prstGeom prst="rect">
            <a:avLst/>
          </a:prstGeom>
          <a:noFill/>
        </p:spPr>
        <p:txBody>
          <a:bodyPr wrap="square" rtlCol="0" anchor="t">
            <a:spAutoFit/>
          </a:bodyPr>
          <a:lstStyle/>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通过电脑（已联网并安装【</a:t>
            </a:r>
            <a:r>
              <a:rPr lang="en-US" altLang="zh-CN" dirty="0">
                <a:latin typeface="微软雅黑" panose="020B0503020204020204" pitchFamily="34" charset="-122"/>
                <a:ea typeface="微软雅黑" panose="020B0503020204020204" pitchFamily="34" charset="-122"/>
                <a:sym typeface="+mn-ea"/>
              </a:rPr>
              <a:t>WMS</a:t>
            </a:r>
            <a:r>
              <a:rPr lang="zh-CN" altLang="en-US" dirty="0">
                <a:latin typeface="微软雅黑" panose="020B0503020204020204" pitchFamily="34" charset="-122"/>
                <a:ea typeface="微软雅黑" panose="020B0503020204020204" pitchFamily="34" charset="-122"/>
                <a:sym typeface="+mn-ea"/>
              </a:rPr>
              <a:t>】系统）系统人员可完成制单、数据查询、业务跟踪等可进行系统操作，并使用打印机打印相关单据。如图</a:t>
            </a:r>
            <a:r>
              <a:rPr lang="en-US" altLang="zh-CN" dirty="0">
                <a:latin typeface="微软雅黑" panose="020B0503020204020204" pitchFamily="34" charset="-122"/>
                <a:ea typeface="微软雅黑" panose="020B0503020204020204" pitchFamily="34" charset="-122"/>
                <a:sym typeface="+mn-ea"/>
              </a:rPr>
              <a:t>3-10</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3-11</a:t>
            </a:r>
            <a:r>
              <a:rPr lang="zh-CN" altLang="en-US" dirty="0">
                <a:latin typeface="微软雅黑" panose="020B0503020204020204" pitchFamily="34" charset="-122"/>
                <a:ea typeface="微软雅黑" panose="020B0503020204020204" pitchFamily="34" charset="-122"/>
                <a:sym typeface="+mn-ea"/>
              </a:rPr>
              <a:t>。</a:t>
            </a:r>
            <a:endParaRPr lang="en-US" altLang="zh-CN" dirty="0">
              <a:latin typeface="微软雅黑" panose="020B0503020204020204" pitchFamily="34" charset="-122"/>
              <a:ea typeface="微软雅黑" panose="020B0503020204020204" pitchFamily="34" charset="-122"/>
              <a:sym typeface="+mn-ea"/>
            </a:endParaRPr>
          </a:p>
          <a:p>
            <a:pPr indent="528955" algn="just" fontAlgn="auto">
              <a:lnSpc>
                <a:spcPct val="160000"/>
              </a:lnSpc>
              <a:buNone/>
            </a:pPr>
            <a:endParaRPr lang="zh-CN" altLang="en-US" dirty="0">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822815" y="4306570"/>
            <a:ext cx="2303780" cy="613410"/>
          </a:xfrm>
          <a:prstGeom prst="rect">
            <a:avLst/>
          </a:prstGeom>
          <a:noFill/>
        </p:spPr>
        <p:txBody>
          <a:bodyPr wrap="square" rtlCol="0" anchor="t">
            <a:noAutofit/>
          </a:bodyPr>
          <a:lstStyle/>
          <a:p>
            <a:pPr indent="0" algn="just" fontAlgn="auto">
              <a:lnSpc>
                <a:spcPct val="150000"/>
              </a:lnSpc>
            </a:pPr>
            <a:r>
              <a:rPr sz="1600" b="1" dirty="0">
                <a:solidFill>
                  <a:srgbClr val="1B2F47"/>
                </a:solidFill>
                <a:latin typeface="微软雅黑" panose="020B0503020204020204" pitchFamily="34" charset="-122"/>
                <a:ea typeface="微软雅黑" panose="020B0503020204020204" pitchFamily="34" charset="-122"/>
                <a:sym typeface="+mn-ea"/>
              </a:rPr>
              <a:t>图3-</a:t>
            </a:r>
            <a:r>
              <a:rPr lang="en-US" sz="1600" b="1" dirty="0">
                <a:solidFill>
                  <a:srgbClr val="1B2F47"/>
                </a:solidFill>
                <a:latin typeface="微软雅黑" panose="020B0503020204020204" pitchFamily="34" charset="-122"/>
                <a:ea typeface="微软雅黑" panose="020B0503020204020204" pitchFamily="34" charset="-122"/>
                <a:sym typeface="+mn-ea"/>
              </a:rPr>
              <a:t>10 </a:t>
            </a:r>
            <a:r>
              <a:rPr lang="zh-CN" altLang="en-US" sz="1600" b="1" dirty="0">
                <a:solidFill>
                  <a:srgbClr val="1B2F47"/>
                </a:solidFill>
                <a:latin typeface="微软雅黑" panose="020B0503020204020204" pitchFamily="34" charset="-122"/>
                <a:ea typeface="微软雅黑" panose="020B0503020204020204" pitchFamily="34" charset="-122"/>
                <a:sym typeface="+mn-ea"/>
              </a:rPr>
              <a:t>电脑</a:t>
            </a:r>
          </a:p>
        </p:txBody>
      </p:sp>
      <p:pic>
        <p:nvPicPr>
          <p:cNvPr id="14" name="图片 13"/>
          <p:cNvPicPr>
            <a:picLocks noChangeAspect="1"/>
          </p:cNvPicPr>
          <p:nvPr/>
        </p:nvPicPr>
        <p:blipFill>
          <a:blip r:embed="rId5"/>
          <a:stretch>
            <a:fillRect/>
          </a:stretch>
        </p:blipFill>
        <p:spPr>
          <a:xfrm>
            <a:off x="10069195" y="1402080"/>
            <a:ext cx="1025525" cy="960755"/>
          </a:xfrm>
          <a:prstGeom prst="rect">
            <a:avLst/>
          </a:prstGeom>
          <a:noFill/>
          <a:ln>
            <a:noFill/>
          </a:ln>
        </p:spPr>
      </p:pic>
      <p:pic>
        <p:nvPicPr>
          <p:cNvPr id="149" name="图片 2"/>
          <p:cNvPicPr>
            <a:picLocks noChangeAspect="1"/>
          </p:cNvPicPr>
          <p:nvPr/>
        </p:nvPicPr>
        <p:blipFill>
          <a:blip r:embed="rId6"/>
          <a:stretch>
            <a:fillRect/>
          </a:stretch>
        </p:blipFill>
        <p:spPr>
          <a:xfrm>
            <a:off x="9950133" y="3099753"/>
            <a:ext cx="1250315" cy="1169035"/>
          </a:xfrm>
          <a:prstGeom prst="rect">
            <a:avLst/>
          </a:prstGeom>
          <a:noFill/>
          <a:ln>
            <a:noFill/>
          </a:ln>
        </p:spPr>
      </p:pic>
      <p:pic>
        <p:nvPicPr>
          <p:cNvPr id="150" name="图片 3" descr="https://timgsa.baidu.com/timg?image&amp;quality=80&amp;size=b9999_10000&amp;sec=1585590287934&amp;di=e721ea11db76c97ccf8b83652848ff85&amp;imgtype=0&amp;src=http%3A%2F%2Fimg2.imgtn.bdimg.com%2Fit%2Fu%3D1198513167%2C3337077128%26fm%3D214%26gp%3D0.jpg"/>
          <p:cNvPicPr>
            <a:picLocks noChangeAspect="1"/>
          </p:cNvPicPr>
          <p:nvPr/>
        </p:nvPicPr>
        <p:blipFill>
          <a:blip r:embed="rId7"/>
          <a:stretch>
            <a:fillRect/>
          </a:stretch>
        </p:blipFill>
        <p:spPr>
          <a:xfrm>
            <a:off x="9962515" y="4956810"/>
            <a:ext cx="1238250" cy="943610"/>
          </a:xfrm>
          <a:prstGeom prst="rect">
            <a:avLst/>
          </a:prstGeom>
          <a:noFill/>
          <a:ln>
            <a:noFill/>
          </a:ln>
        </p:spPr>
      </p:pic>
      <p:sp>
        <p:nvSpPr>
          <p:cNvPr id="15" name="文本框 14"/>
          <p:cNvSpPr txBox="1"/>
          <p:nvPr/>
        </p:nvSpPr>
        <p:spPr>
          <a:xfrm>
            <a:off x="9761220" y="5900420"/>
            <a:ext cx="2303780" cy="613410"/>
          </a:xfrm>
          <a:prstGeom prst="rect">
            <a:avLst/>
          </a:prstGeom>
          <a:noFill/>
        </p:spPr>
        <p:txBody>
          <a:bodyPr wrap="square" rtlCol="0" anchor="t">
            <a:noAutofit/>
          </a:bodyPr>
          <a:lstStyle/>
          <a:p>
            <a:pPr indent="0" algn="just" fontAlgn="auto">
              <a:lnSpc>
                <a:spcPct val="150000"/>
              </a:lnSpc>
            </a:pPr>
            <a:r>
              <a:rPr sz="1600" b="1" dirty="0">
                <a:solidFill>
                  <a:srgbClr val="1B2F47"/>
                </a:solidFill>
                <a:latin typeface="微软雅黑" panose="020B0503020204020204" pitchFamily="34" charset="-122"/>
                <a:ea typeface="微软雅黑" panose="020B0503020204020204" pitchFamily="34" charset="-122"/>
                <a:sym typeface="+mn-ea"/>
              </a:rPr>
              <a:t>图3-</a:t>
            </a:r>
            <a:r>
              <a:rPr lang="en-US" sz="1600" b="1" dirty="0">
                <a:solidFill>
                  <a:srgbClr val="1B2F47"/>
                </a:solidFill>
                <a:latin typeface="微软雅黑" panose="020B0503020204020204" pitchFamily="34" charset="-122"/>
                <a:ea typeface="微软雅黑" panose="020B0503020204020204" pitchFamily="34" charset="-122"/>
                <a:sym typeface="+mn-ea"/>
              </a:rPr>
              <a:t>11 </a:t>
            </a:r>
            <a:r>
              <a:rPr lang="zh-CN" altLang="en-US" sz="1600" b="1" dirty="0">
                <a:solidFill>
                  <a:srgbClr val="1B2F47"/>
                </a:solidFill>
                <a:latin typeface="微软雅黑" panose="020B0503020204020204" pitchFamily="34" charset="-122"/>
                <a:ea typeface="微软雅黑" panose="020B0503020204020204" pitchFamily="34" charset="-122"/>
                <a:sym typeface="+mn-ea"/>
              </a:rPr>
              <a:t>打印机</a:t>
            </a:r>
          </a:p>
        </p:txBody>
      </p:sp>
      <p:sp>
        <p:nvSpPr>
          <p:cNvPr id="2" name="文本框 1">
            <a:extLst>
              <a:ext uri="{FF2B5EF4-FFF2-40B4-BE49-F238E27FC236}">
                <a16:creationId xmlns:a16="http://schemas.microsoft.com/office/drawing/2014/main" id="{F1AB5B93-A294-8FF3-BAD1-A610656F2485}"/>
              </a:ext>
            </a:extLst>
          </p:cNvPr>
          <p:cNvSpPr txBox="1"/>
          <p:nvPr/>
        </p:nvSpPr>
        <p:spPr>
          <a:xfrm>
            <a:off x="1099753" y="6219"/>
            <a:ext cx="2242751"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入库作业准备</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wrap="square">
            <a:normAutofit/>
          </a:bodyPr>
          <a:lstStyle/>
          <a:p>
            <a:fld id="{51CE5C07-9C33-4F8C-BCBD-86A988EB5556}" type="slidenum">
              <a:rPr lang="zh-CN" altLang="en-US" smtClean="0"/>
              <a:t>24</a:t>
            </a:fld>
            <a:endParaRPr lang="zh-CN" altLang="en-US"/>
          </a:p>
        </p:txBody>
      </p:sp>
      <p:sp>
        <p:nvSpPr>
          <p:cNvPr id="4" name="文本框 3"/>
          <p:cNvSpPr txBox="1"/>
          <p:nvPr>
            <p:custDataLst>
              <p:tags r:id="rId1"/>
            </p:custDataLst>
          </p:nvPr>
        </p:nvSpPr>
        <p:spPr>
          <a:xfrm>
            <a:off x="0" y="848995"/>
            <a:ext cx="10412730" cy="499624"/>
          </a:xfrm>
          <a:prstGeom prst="rect">
            <a:avLst/>
          </a:prstGeom>
          <a:noFill/>
        </p:spPr>
        <p:txBody>
          <a:bodyPr wrap="square" rtlCol="0" anchor="t">
            <a:normAutofit/>
          </a:bodyPr>
          <a:lstStyle/>
          <a:p>
            <a:pPr indent="457200" algn="just" fontAlgn="auto">
              <a:lnSpc>
                <a:spcPct val="150000"/>
              </a:lnSpc>
              <a:buNone/>
            </a:pPr>
            <a:r>
              <a:rPr lang="et-EE" altLang="zh-CN" sz="2000">
                <a:solidFill>
                  <a:srgbClr val="10B1EC"/>
                </a:solidFill>
                <a:latin typeface="Times New Roman" panose="02020603050405020304" charset="0"/>
                <a:ea typeface="微软雅黑" panose="020B0503020204020204" pitchFamily="34" charset="-122"/>
                <a:cs typeface="Times New Roman" panose="02020603050405020304" charset="0"/>
                <a:sym typeface="+mn-ea"/>
              </a:rPr>
              <a:t>(4) Winding film</a:t>
            </a:r>
            <a:endParaRPr lang="zh-CN" altLang="en-US" sz="2000" dirty="0">
              <a:solidFill>
                <a:srgbClr val="10B1EC"/>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p:cNvSpPr txBox="1"/>
          <p:nvPr/>
        </p:nvSpPr>
        <p:spPr>
          <a:xfrm>
            <a:off x="429895" y="1348740"/>
            <a:ext cx="8902700" cy="1420495"/>
          </a:xfrm>
          <a:prstGeom prst="rect">
            <a:avLst/>
          </a:prstGeom>
          <a:noFill/>
        </p:spPr>
        <p:txBody>
          <a:bodyPr wrap="square" rtlCol="0" anchor="t">
            <a:noAutofit/>
          </a:bodyPr>
          <a:lstStyle/>
          <a:p>
            <a:pPr indent="528955" algn="just" fontAlgn="auto">
              <a:lnSpc>
                <a:spcPct val="160000"/>
              </a:lnSpc>
              <a:buNone/>
            </a:pPr>
            <a:r>
              <a:rPr lang="en-US" altLang="zh-CN" sz="1600" dirty="0">
                <a:latin typeface="Times New Roman" panose="02020603050405020304" charset="0"/>
                <a:ea typeface="微软雅黑" panose="020B0503020204020204" pitchFamily="34" charset="-122"/>
                <a:cs typeface="Times New Roman" panose="02020603050405020304" charset="0"/>
                <a:sym typeface="+mn-ea"/>
              </a:rPr>
              <a:t>When pallet stacking operations, fragile goods, smooth outer boxes, and high-value goods must use stretch film, and wrap 3 layers to ensure tight sealing, so as to ensure the safety of the goods in the process of handling and shelfing, and prevent the goods from slipping or collapsing, resulting in safety accidents. See Figure 3-9.</a:t>
            </a:r>
          </a:p>
        </p:txBody>
      </p:sp>
      <p:sp>
        <p:nvSpPr>
          <p:cNvPr id="10" name="文本框 9"/>
          <p:cNvSpPr txBox="1"/>
          <p:nvPr/>
        </p:nvSpPr>
        <p:spPr>
          <a:xfrm>
            <a:off x="9890760" y="2317750"/>
            <a:ext cx="2047240" cy="613410"/>
          </a:xfrm>
          <a:prstGeom prst="rect">
            <a:avLst/>
          </a:prstGeom>
          <a:noFill/>
        </p:spPr>
        <p:txBody>
          <a:bodyPr wrap="square" rtlCol="0" anchor="t"/>
          <a:lstStyle/>
          <a:p>
            <a:pPr indent="0" algn="just" fontAlgn="auto">
              <a:lnSpc>
                <a:spcPct val="150000"/>
              </a:lnSpc>
            </a:pPr>
            <a:r>
              <a:rPr lang="et-EE" sz="1400" b="1">
                <a:solidFill>
                  <a:srgbClr val="1B2F47"/>
                </a:solidFill>
                <a:latin typeface="微软雅黑" panose="020B0503020204020204" pitchFamily="34" charset="-122"/>
                <a:ea typeface="微软雅黑" panose="020B0503020204020204" pitchFamily="34" charset="-122"/>
                <a:sym typeface="+mn-ea"/>
              </a:rPr>
              <a:t>Figure 3-9</a:t>
            </a:r>
          </a:p>
          <a:p>
            <a:pPr indent="0" algn="just" fontAlgn="auto">
              <a:lnSpc>
                <a:spcPct val="150000"/>
              </a:lnSpc>
            </a:pPr>
            <a:r>
              <a:rPr lang="en-US" altLang="zh-CN" sz="1400" b="1" dirty="0">
                <a:solidFill>
                  <a:srgbClr val="1B2F47"/>
                </a:solidFill>
                <a:latin typeface="微软雅黑" panose="020B0503020204020204" pitchFamily="34" charset="-122"/>
                <a:ea typeface="微软雅黑" panose="020B0503020204020204" pitchFamily="34" charset="-122"/>
                <a:sym typeface="+mn-ea"/>
              </a:rPr>
              <a:t>Winding Film</a:t>
            </a:r>
          </a:p>
        </p:txBody>
      </p:sp>
      <p:sp>
        <p:nvSpPr>
          <p:cNvPr id="6" name="文本框 5"/>
          <p:cNvSpPr txBox="1"/>
          <p:nvPr>
            <p:custDataLst>
              <p:tags r:id="rId2"/>
            </p:custDataLst>
          </p:nvPr>
        </p:nvSpPr>
        <p:spPr>
          <a:xfrm>
            <a:off x="0" y="2931160"/>
            <a:ext cx="10412730" cy="522707"/>
          </a:xfrm>
          <a:prstGeom prst="rect">
            <a:avLst/>
          </a:prstGeom>
          <a:noFill/>
        </p:spPr>
        <p:txBody>
          <a:bodyPr wrap="square" rtlCol="0" anchor="t">
            <a:normAutofit/>
          </a:bodyPr>
          <a:lstStyle/>
          <a:p>
            <a:pPr indent="528955" algn="just" fontAlgn="auto">
              <a:lnSpc>
                <a:spcPct val="160000"/>
              </a:lnSpc>
              <a:buNone/>
            </a:pPr>
            <a:r>
              <a:rPr lang="en-US" altLang="zh-CN" sz="2000">
                <a:solidFill>
                  <a:srgbClr val="10B1EC"/>
                </a:solidFill>
                <a:latin typeface="Times New Roman" panose="02020603050405020304" charset="0"/>
                <a:ea typeface="微软雅黑" panose="020B0503020204020204" pitchFamily="34" charset="-122"/>
                <a:cs typeface="Times New Roman" panose="02020603050405020304" charset="0"/>
                <a:sym typeface="+mn-ea"/>
              </a:rPr>
              <a:t>(5) Computer (networked and with [WMS] system installed) and printer</a:t>
            </a:r>
            <a:endParaRPr lang="zh-CN" altLang="en-US" sz="2000" dirty="0">
              <a:solidFill>
                <a:srgbClr val="10B1EC"/>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文本框 10"/>
          <p:cNvSpPr txBox="1"/>
          <p:nvPr/>
        </p:nvSpPr>
        <p:spPr>
          <a:xfrm>
            <a:off x="321945" y="3484245"/>
            <a:ext cx="8903335" cy="1420495"/>
          </a:xfrm>
          <a:prstGeom prst="rect">
            <a:avLst/>
          </a:prstGeom>
          <a:noFill/>
        </p:spPr>
        <p:txBody>
          <a:bodyPr wrap="square" rtlCol="0" anchor="t">
            <a:normAutofit/>
          </a:bodyPr>
          <a:lstStyle/>
          <a:p>
            <a:pPr indent="528955" algn="just" fontAlgn="auto">
              <a:lnSpc>
                <a:spcPct val="160000"/>
              </a:lnSpc>
              <a:buNone/>
            </a:pPr>
            <a:r>
              <a:rPr lang="en-US" altLang="zh-CN" sz="1600" dirty="0">
                <a:latin typeface="Times New Roman" panose="02020603050405020304" charset="0"/>
                <a:ea typeface="微软雅黑" panose="020B0503020204020204" pitchFamily="34" charset="-122"/>
                <a:cs typeface="Times New Roman" panose="02020603050405020304" charset="0"/>
                <a:sym typeface="+mn-ea"/>
              </a:rPr>
              <a:t>The system personnel can complete the system operation, such as document preparation, data query, business tracking, etc.with the help of the computer (the network has been connected and the [WMS] system is installed), and use the printer to print relevant documents. See Figure 3-10, 3-11.</a:t>
            </a:r>
          </a:p>
        </p:txBody>
      </p:sp>
      <p:sp>
        <p:nvSpPr>
          <p:cNvPr id="13" name="文本框 12"/>
          <p:cNvSpPr txBox="1"/>
          <p:nvPr/>
        </p:nvSpPr>
        <p:spPr>
          <a:xfrm>
            <a:off x="9822815" y="4306570"/>
            <a:ext cx="2303780" cy="613410"/>
          </a:xfrm>
          <a:prstGeom prst="rect">
            <a:avLst/>
          </a:prstGeom>
          <a:noFill/>
        </p:spPr>
        <p:txBody>
          <a:bodyPr wrap="square" rtlCol="0" anchor="t">
            <a:normAutofit/>
          </a:bodyPr>
          <a:lstStyle/>
          <a:p>
            <a:pPr indent="0" algn="just" fontAlgn="auto">
              <a:lnSpc>
                <a:spcPct val="150000"/>
              </a:lnSpc>
            </a:pPr>
            <a:r>
              <a:rPr lang="et-EE" sz="1395" b="1">
                <a:solidFill>
                  <a:srgbClr val="1B2F47"/>
                </a:solidFill>
                <a:latin typeface="微软雅黑" panose="020B0503020204020204" pitchFamily="34" charset="-122"/>
                <a:ea typeface="微软雅黑" panose="020B0503020204020204" pitchFamily="34" charset="-122"/>
                <a:sym typeface="+mn-ea"/>
              </a:rPr>
              <a:t>Figure 3-10 Computer</a:t>
            </a:r>
            <a:endParaRPr lang="zh-CN" altLang="en-US" sz="1395" b="1" dirty="0">
              <a:solidFill>
                <a:srgbClr val="1B2F47"/>
              </a:solidFill>
              <a:latin typeface="微软雅黑" panose="020B0503020204020204" pitchFamily="34" charset="-122"/>
              <a:ea typeface="微软雅黑" panose="020B0503020204020204" pitchFamily="34" charset="-122"/>
              <a:sym typeface="+mn-ea"/>
            </a:endParaRPr>
          </a:p>
        </p:txBody>
      </p:sp>
      <p:pic>
        <p:nvPicPr>
          <p:cNvPr id="14" name="图片 13"/>
          <p:cNvPicPr>
            <a:picLocks noChangeAspect="1"/>
          </p:cNvPicPr>
          <p:nvPr/>
        </p:nvPicPr>
        <p:blipFill>
          <a:blip r:embed="rId5"/>
          <a:stretch>
            <a:fillRect/>
          </a:stretch>
        </p:blipFill>
        <p:spPr>
          <a:xfrm>
            <a:off x="10069195" y="1402080"/>
            <a:ext cx="1025525" cy="960755"/>
          </a:xfrm>
          <a:prstGeom prst="rect">
            <a:avLst/>
          </a:prstGeom>
          <a:noFill/>
          <a:ln>
            <a:noFill/>
          </a:ln>
        </p:spPr>
      </p:pic>
      <p:pic>
        <p:nvPicPr>
          <p:cNvPr id="149" name="图片 2"/>
          <p:cNvPicPr>
            <a:picLocks noChangeAspect="1"/>
          </p:cNvPicPr>
          <p:nvPr/>
        </p:nvPicPr>
        <p:blipFill>
          <a:blip r:embed="rId6"/>
          <a:stretch>
            <a:fillRect/>
          </a:stretch>
        </p:blipFill>
        <p:spPr>
          <a:xfrm>
            <a:off x="9950133" y="3099753"/>
            <a:ext cx="1250315" cy="1169035"/>
          </a:xfrm>
          <a:prstGeom prst="rect">
            <a:avLst/>
          </a:prstGeom>
          <a:noFill/>
          <a:ln>
            <a:noFill/>
          </a:ln>
        </p:spPr>
      </p:pic>
      <p:pic>
        <p:nvPicPr>
          <p:cNvPr id="150" name="图片 3" descr="https://timgsa.baidu.com/timg?image&amp;quality=80&amp;size=b9999_10000&amp;sec=1585590287934&amp;di=e721ea11db76c97ccf8b83652848ff85&amp;imgtype=0&amp;src=http%3A%2F%2Fimg2.imgtn.bdimg.com%2Fit%2Fu%3D1198513167%2C3337077128%26fm%3D214%26gp%3D0.jpg"/>
          <p:cNvPicPr>
            <a:picLocks noChangeAspect="1"/>
          </p:cNvPicPr>
          <p:nvPr/>
        </p:nvPicPr>
        <p:blipFill>
          <a:blip r:embed="rId7"/>
          <a:stretch>
            <a:fillRect/>
          </a:stretch>
        </p:blipFill>
        <p:spPr>
          <a:xfrm>
            <a:off x="9962515" y="4956810"/>
            <a:ext cx="1238250" cy="943610"/>
          </a:xfrm>
          <a:prstGeom prst="rect">
            <a:avLst/>
          </a:prstGeom>
          <a:noFill/>
          <a:ln>
            <a:noFill/>
          </a:ln>
        </p:spPr>
      </p:pic>
      <p:sp>
        <p:nvSpPr>
          <p:cNvPr id="15" name="文本框 14"/>
          <p:cNvSpPr txBox="1"/>
          <p:nvPr/>
        </p:nvSpPr>
        <p:spPr>
          <a:xfrm>
            <a:off x="9761220" y="5900420"/>
            <a:ext cx="2303780" cy="613410"/>
          </a:xfrm>
          <a:prstGeom prst="rect">
            <a:avLst/>
          </a:prstGeom>
          <a:noFill/>
        </p:spPr>
        <p:txBody>
          <a:bodyPr wrap="square" rtlCol="0" anchor="t">
            <a:normAutofit/>
          </a:bodyPr>
          <a:lstStyle/>
          <a:p>
            <a:pPr indent="0" algn="just" fontAlgn="auto">
              <a:lnSpc>
                <a:spcPct val="150000"/>
              </a:lnSpc>
            </a:pPr>
            <a:r>
              <a:rPr lang="et-EE" sz="1400" b="1">
                <a:solidFill>
                  <a:srgbClr val="1B2F47"/>
                </a:solidFill>
                <a:latin typeface="微软雅黑" panose="020B0503020204020204" pitchFamily="34" charset="-122"/>
                <a:ea typeface="微软雅黑" panose="020B0503020204020204" pitchFamily="34" charset="-122"/>
                <a:sym typeface="+mn-ea"/>
              </a:rPr>
              <a:t>Figure 3-11 Printer</a:t>
            </a:r>
            <a:endParaRPr lang="et-EE" altLang="en-US" sz="1400" b="1" dirty="0">
              <a:solidFill>
                <a:srgbClr val="1B2F47"/>
              </a:solidFill>
              <a:latin typeface="微软雅黑" panose="020B0503020204020204" pitchFamily="34" charset="-122"/>
              <a:ea typeface="微软雅黑" panose="020B0503020204020204" pitchFamily="34" charset="-122"/>
              <a:sym typeface="+mn-ea"/>
            </a:endParaRPr>
          </a:p>
        </p:txBody>
      </p:sp>
      <p:sp>
        <p:nvSpPr>
          <p:cNvPr id="3" name="文本框 2">
            <a:extLst>
              <a:ext uri="{FF2B5EF4-FFF2-40B4-BE49-F238E27FC236}">
                <a16:creationId xmlns:a16="http://schemas.microsoft.com/office/drawing/2014/main" id="{A5BCC110-B0CE-4A98-B7A2-D4601327665D}"/>
              </a:ext>
            </a:extLst>
          </p:cNvPr>
          <p:cNvSpPr txBox="1"/>
          <p:nvPr/>
        </p:nvSpPr>
        <p:spPr>
          <a:xfrm>
            <a:off x="883287" y="-11490"/>
            <a:ext cx="6094970" cy="369332"/>
          </a:xfrm>
          <a:prstGeom prst="rect">
            <a:avLst/>
          </a:prstGeom>
          <a:noFill/>
        </p:spPr>
        <p:txBody>
          <a:bodyPr wrap="square">
            <a:spAutoFit/>
          </a:bodyPr>
          <a:lstStyle/>
          <a:p>
            <a:pPr defTabSz="914400">
              <a:defRPr/>
            </a:pPr>
            <a:r>
              <a:rPr lang="et-EE" altLang="zh-CN" spc="250" dirty="0">
                <a:solidFill>
                  <a:srgbClr val="FFFFFF"/>
                </a:solidFill>
                <a:latin typeface="Times New Roman" panose="02020603050405020304" charset="0"/>
                <a:ea typeface="黑体" panose="02010609060101010101" pitchFamily="49" charset="-122"/>
                <a:cs typeface="Times New Roman" panose="02020603050405020304" charset="0"/>
              </a:rPr>
              <a:t>Preparation </a:t>
            </a:r>
            <a:r>
              <a:rPr lang="et-EE" altLang="zh-CN" sz="1600" spc="250" dirty="0">
                <a:solidFill>
                  <a:srgbClr val="FFFFFF"/>
                </a:solidFill>
                <a:latin typeface="Times New Roman" panose="02020603050405020304" charset="0"/>
                <a:ea typeface="黑体" panose="02010609060101010101" pitchFamily="49" charset="-122"/>
                <a:cs typeface="Times New Roman" panose="02020603050405020304" charset="0"/>
              </a:rPr>
              <a:t>for warehousing operations</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25</a:t>
            </a:fld>
            <a:endParaRPr lang="zh-CN" altLang="en-US"/>
          </a:p>
        </p:txBody>
      </p:sp>
      <p:sp>
        <p:nvSpPr>
          <p:cNvPr id="4" name="文本框 3"/>
          <p:cNvSpPr txBox="1"/>
          <p:nvPr>
            <p:custDataLst>
              <p:tags r:id="rId1"/>
            </p:custDataLst>
          </p:nvPr>
        </p:nvSpPr>
        <p:spPr>
          <a:xfrm>
            <a:off x="81915" y="960120"/>
            <a:ext cx="1041273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6</a:t>
            </a: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RF</a:t>
            </a:r>
            <a:r>
              <a:rPr lang="zh-CN" altLang="en-US" sz="2000" dirty="0">
                <a:solidFill>
                  <a:srgbClr val="10B1EC"/>
                </a:solidFill>
                <a:latin typeface="微软雅黑" panose="020B0503020204020204" pitchFamily="34" charset="-122"/>
                <a:ea typeface="微软雅黑" panose="020B0503020204020204" pitchFamily="34" charset="-122"/>
                <a:sym typeface="+mn-ea"/>
              </a:rPr>
              <a:t>手持终端（已联网并安装【</a:t>
            </a:r>
            <a:r>
              <a:rPr lang="en-US" altLang="zh-CN" sz="2000" dirty="0">
                <a:solidFill>
                  <a:srgbClr val="10B1EC"/>
                </a:solidFill>
                <a:latin typeface="微软雅黑" panose="020B0503020204020204" pitchFamily="34" charset="-122"/>
                <a:ea typeface="微软雅黑" panose="020B0503020204020204" pitchFamily="34" charset="-122"/>
                <a:sym typeface="+mn-ea"/>
              </a:rPr>
              <a:t>WMS</a:t>
            </a:r>
            <a:r>
              <a:rPr lang="zh-CN" altLang="en-US" sz="2000" dirty="0">
                <a:solidFill>
                  <a:srgbClr val="10B1EC"/>
                </a:solidFill>
                <a:latin typeface="微软雅黑" panose="020B0503020204020204" pitchFamily="34" charset="-122"/>
                <a:ea typeface="微软雅黑" panose="020B0503020204020204" pitchFamily="34" charset="-122"/>
                <a:sym typeface="+mn-ea"/>
              </a:rPr>
              <a:t>】系统）</a:t>
            </a:r>
          </a:p>
        </p:txBody>
      </p:sp>
      <p:sp>
        <p:nvSpPr>
          <p:cNvPr id="5" name="文本框 4"/>
          <p:cNvSpPr txBox="1"/>
          <p:nvPr/>
        </p:nvSpPr>
        <p:spPr>
          <a:xfrm>
            <a:off x="429260" y="1402080"/>
            <a:ext cx="8902700" cy="1863725"/>
          </a:xfrm>
          <a:prstGeom prst="rect">
            <a:avLst/>
          </a:prstGeom>
          <a:noFill/>
        </p:spPr>
        <p:txBody>
          <a:bodyPr wrap="square" rtlCol="0" anchor="t">
            <a:spAutoFit/>
          </a:bodyPr>
          <a:lstStyle/>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用来扫描条形码并记录的手持设备，通过其自身带的激光头、红外头来对条码进行识别。作为库内作业的操作工具。如图</a:t>
            </a:r>
          </a:p>
          <a:p>
            <a:pPr indent="528955" algn="just" fontAlgn="auto">
              <a:lnSpc>
                <a:spcPct val="160000"/>
              </a:lnSpc>
              <a:buNone/>
            </a:pPr>
            <a:r>
              <a:rPr lang="en-US" altLang="zh-CN" dirty="0">
                <a:latin typeface="微软雅黑" panose="020B0503020204020204" pitchFamily="34" charset="-122"/>
                <a:ea typeface="微软雅黑" panose="020B0503020204020204" pitchFamily="34" charset="-122"/>
                <a:sym typeface="+mn-ea"/>
              </a:rPr>
              <a:t>LPN</a:t>
            </a:r>
            <a:r>
              <a:rPr lang="zh-CN" altLang="en-US" dirty="0">
                <a:latin typeface="微软雅黑" panose="020B0503020204020204" pitchFamily="34" charset="-122"/>
                <a:ea typeface="微软雅黑" panose="020B0503020204020204" pitchFamily="34" charset="-122"/>
                <a:sym typeface="+mn-ea"/>
              </a:rPr>
              <a:t>标签：</a:t>
            </a:r>
            <a:r>
              <a:rPr lang="en-US" altLang="zh-CN" dirty="0">
                <a:latin typeface="微软雅黑" panose="020B0503020204020204" pitchFamily="34" charset="-122"/>
                <a:ea typeface="微软雅黑" panose="020B0503020204020204" pitchFamily="34" charset="-122"/>
                <a:sym typeface="+mn-ea"/>
              </a:rPr>
              <a:t>LPN</a:t>
            </a:r>
            <a:r>
              <a:rPr lang="zh-CN" altLang="en-US" dirty="0">
                <a:latin typeface="微软雅黑" panose="020B0503020204020204" pitchFamily="34" charset="-122"/>
                <a:ea typeface="微软雅黑" panose="020B0503020204020204" pitchFamily="34" charset="-122"/>
                <a:sym typeface="+mn-ea"/>
              </a:rPr>
              <a:t>是一种将货物容器的编号通过软件转换成的条码。</a:t>
            </a:r>
            <a:r>
              <a:rPr lang="en-US" altLang="zh-CN" dirty="0">
                <a:latin typeface="微软雅黑" panose="020B0503020204020204" pitchFamily="34" charset="-122"/>
                <a:ea typeface="微软雅黑" panose="020B0503020204020204" pitchFamily="34" charset="-122"/>
                <a:sym typeface="+mn-ea"/>
              </a:rPr>
              <a:t>LPN</a:t>
            </a:r>
            <a:r>
              <a:rPr lang="zh-CN" altLang="en-US" dirty="0">
                <a:latin typeface="微软雅黑" panose="020B0503020204020204" pitchFamily="34" charset="-122"/>
                <a:ea typeface="微软雅黑" panose="020B0503020204020204" pitchFamily="34" charset="-122"/>
                <a:sym typeface="+mn-ea"/>
              </a:rPr>
              <a:t>标签用于绑定货物进行跟踪及转移。</a:t>
            </a:r>
          </a:p>
        </p:txBody>
      </p:sp>
      <p:sp>
        <p:nvSpPr>
          <p:cNvPr id="6" name="文本框 5"/>
          <p:cNvSpPr txBox="1"/>
          <p:nvPr>
            <p:custDataLst>
              <p:tags r:id="rId2"/>
            </p:custDataLst>
          </p:nvPr>
        </p:nvSpPr>
        <p:spPr>
          <a:xfrm>
            <a:off x="0" y="3119120"/>
            <a:ext cx="1041273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7</a:t>
            </a:r>
            <a:r>
              <a:rPr lang="zh-CN" altLang="en-US" sz="2000" dirty="0">
                <a:solidFill>
                  <a:srgbClr val="10B1EC"/>
                </a:solidFill>
                <a:latin typeface="微软雅黑" panose="020B0503020204020204" pitchFamily="34" charset="-122"/>
                <a:ea typeface="微软雅黑" panose="020B0503020204020204" pitchFamily="34" charset="-122"/>
                <a:sym typeface="+mn-ea"/>
              </a:rPr>
              <a:t>）开箱器及记号笔</a:t>
            </a:r>
          </a:p>
        </p:txBody>
      </p:sp>
      <p:sp>
        <p:nvSpPr>
          <p:cNvPr id="14" name="文本框 13"/>
          <p:cNvSpPr txBox="1"/>
          <p:nvPr/>
        </p:nvSpPr>
        <p:spPr>
          <a:xfrm>
            <a:off x="321945" y="3596640"/>
            <a:ext cx="8902700" cy="977265"/>
          </a:xfrm>
          <a:prstGeom prst="rect">
            <a:avLst/>
          </a:prstGeom>
          <a:noFill/>
        </p:spPr>
        <p:txBody>
          <a:bodyPr wrap="square" rtlCol="0" anchor="t">
            <a:spAutoFit/>
          </a:bodyPr>
          <a:lstStyle/>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收货组员进行清点实物数量时，需要进行货物验收，通常会使用到开箱器划开外包装箱，已清点、验收完毕后会使用记号笔在该托盘货物</a:t>
            </a:r>
            <a:r>
              <a:rPr lang="en-US" altLang="zh-CN" dirty="0">
                <a:latin typeface="微软雅黑" panose="020B0503020204020204" pitchFamily="34" charset="-122"/>
                <a:ea typeface="微软雅黑" panose="020B0503020204020204" pitchFamily="34" charset="-122"/>
                <a:sym typeface="+mn-ea"/>
              </a:rPr>
              <a:t>LPN</a:t>
            </a:r>
            <a:r>
              <a:rPr lang="zh-CN" altLang="en-US" dirty="0">
                <a:latin typeface="微软雅黑" panose="020B0503020204020204" pitchFamily="34" charset="-122"/>
                <a:ea typeface="微软雅黑" panose="020B0503020204020204" pitchFamily="34" charset="-122"/>
                <a:sym typeface="+mn-ea"/>
              </a:rPr>
              <a:t>标签上登记本次收货数量。</a:t>
            </a:r>
          </a:p>
        </p:txBody>
      </p:sp>
      <p:sp>
        <p:nvSpPr>
          <p:cNvPr id="15" name="文本框 14"/>
          <p:cNvSpPr txBox="1"/>
          <p:nvPr>
            <p:custDataLst>
              <p:tags r:id="rId3"/>
            </p:custDataLst>
          </p:nvPr>
        </p:nvSpPr>
        <p:spPr>
          <a:xfrm>
            <a:off x="0" y="4433570"/>
            <a:ext cx="1041273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a:t>
            </a:r>
            <a:r>
              <a:rPr lang="en-US" altLang="zh-CN" sz="2000" dirty="0">
                <a:solidFill>
                  <a:srgbClr val="10B1EC"/>
                </a:solidFill>
                <a:latin typeface="微软雅黑" panose="020B0503020204020204" pitchFamily="34" charset="-122"/>
                <a:ea typeface="微软雅黑" panose="020B0503020204020204" pitchFamily="34" charset="-122"/>
                <a:sym typeface="+mn-ea"/>
              </a:rPr>
              <a:t>8</a:t>
            </a:r>
            <a:r>
              <a:rPr lang="zh-CN" altLang="en-US" sz="2000" dirty="0">
                <a:solidFill>
                  <a:srgbClr val="10B1EC"/>
                </a:solidFill>
                <a:latin typeface="微软雅黑" panose="020B0503020204020204" pitchFamily="34" charset="-122"/>
                <a:ea typeface="微软雅黑" panose="020B0503020204020204" pitchFamily="34" charset="-122"/>
                <a:sym typeface="+mn-ea"/>
              </a:rPr>
              <a:t>）订书机、归纳盒、装单箱</a:t>
            </a:r>
          </a:p>
        </p:txBody>
      </p:sp>
      <p:sp>
        <p:nvSpPr>
          <p:cNvPr id="16" name="文本框 15"/>
          <p:cNvSpPr txBox="1"/>
          <p:nvPr/>
        </p:nvSpPr>
        <p:spPr>
          <a:xfrm>
            <a:off x="321945" y="4855845"/>
            <a:ext cx="8902700" cy="1420495"/>
          </a:xfrm>
          <a:prstGeom prst="rect">
            <a:avLst/>
          </a:prstGeom>
          <a:noFill/>
        </p:spPr>
        <p:txBody>
          <a:bodyPr wrap="square" rtlCol="0" anchor="t">
            <a:spAutoFit/>
          </a:bodyPr>
          <a:lstStyle/>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主要用于单据整理，具体为收货组员将整理的收货单据（包含退货单、退货入库单），按日期归类装订好，并在固定位置（左上角）粘贴日期标签，放置在指定归纳盒中。</a:t>
            </a:r>
          </a:p>
        </p:txBody>
      </p:sp>
      <p:pic>
        <p:nvPicPr>
          <p:cNvPr id="151" name="图片 4"/>
          <p:cNvPicPr>
            <a:picLocks noChangeAspect="1"/>
          </p:cNvPicPr>
          <p:nvPr/>
        </p:nvPicPr>
        <p:blipFill>
          <a:blip r:embed="rId6"/>
          <a:stretch>
            <a:fillRect/>
          </a:stretch>
        </p:blipFill>
        <p:spPr>
          <a:xfrm>
            <a:off x="10293985" y="872808"/>
            <a:ext cx="914400" cy="856615"/>
          </a:xfrm>
          <a:prstGeom prst="rect">
            <a:avLst/>
          </a:prstGeom>
          <a:noFill/>
          <a:ln>
            <a:noFill/>
          </a:ln>
        </p:spPr>
      </p:pic>
      <p:sp>
        <p:nvSpPr>
          <p:cNvPr id="17" name="文本框 16"/>
          <p:cNvSpPr txBox="1"/>
          <p:nvPr/>
        </p:nvSpPr>
        <p:spPr>
          <a:xfrm>
            <a:off x="9822815" y="1817370"/>
            <a:ext cx="2047240" cy="613410"/>
          </a:xfrm>
          <a:prstGeom prst="rect">
            <a:avLst/>
          </a:prstGeom>
          <a:noFill/>
        </p:spPr>
        <p:txBody>
          <a:bodyPr wrap="square" rtlCol="0" anchor="t">
            <a:noAutofit/>
          </a:bodyPr>
          <a:lstStyle/>
          <a:p>
            <a:pPr indent="0" algn="just" fontAlgn="auto">
              <a:lnSpc>
                <a:spcPct val="150000"/>
              </a:lnSpc>
            </a:pPr>
            <a:r>
              <a:rPr sz="1600" b="1" dirty="0">
                <a:solidFill>
                  <a:srgbClr val="1B2F47"/>
                </a:solidFill>
                <a:latin typeface="微软雅黑" panose="020B0503020204020204" pitchFamily="34" charset="-122"/>
                <a:ea typeface="微软雅黑" panose="020B0503020204020204" pitchFamily="34" charset="-122"/>
                <a:sym typeface="+mn-ea"/>
              </a:rPr>
              <a:t>图3-</a:t>
            </a:r>
            <a:r>
              <a:rPr lang="en-US" sz="1600" b="1" dirty="0">
                <a:solidFill>
                  <a:srgbClr val="1B2F47"/>
                </a:solidFill>
                <a:latin typeface="微软雅黑" panose="020B0503020204020204" pitchFamily="34" charset="-122"/>
                <a:ea typeface="微软雅黑" panose="020B0503020204020204" pitchFamily="34" charset="-122"/>
                <a:sym typeface="+mn-ea"/>
              </a:rPr>
              <a:t>12 </a:t>
            </a:r>
            <a:r>
              <a:rPr sz="1600" b="1" dirty="0">
                <a:solidFill>
                  <a:srgbClr val="1B2F47"/>
                </a:solidFill>
                <a:latin typeface="微软雅黑" panose="020B0503020204020204" pitchFamily="34" charset="-122"/>
                <a:ea typeface="微软雅黑" panose="020B0503020204020204" pitchFamily="34" charset="-122"/>
                <a:sym typeface="+mn-ea"/>
              </a:rPr>
              <a:t>RF手持终端</a:t>
            </a:r>
          </a:p>
        </p:txBody>
      </p:sp>
      <p:pic>
        <p:nvPicPr>
          <p:cNvPr id="152" name="图片 5"/>
          <p:cNvPicPr>
            <a:picLocks noChangeAspect="1"/>
          </p:cNvPicPr>
          <p:nvPr/>
        </p:nvPicPr>
        <p:blipFill>
          <a:blip r:embed="rId7"/>
          <a:stretch>
            <a:fillRect/>
          </a:stretch>
        </p:blipFill>
        <p:spPr>
          <a:xfrm>
            <a:off x="9733915" y="2339975"/>
            <a:ext cx="2035175" cy="925830"/>
          </a:xfrm>
          <a:prstGeom prst="rect">
            <a:avLst/>
          </a:prstGeom>
          <a:noFill/>
          <a:ln>
            <a:noFill/>
          </a:ln>
        </p:spPr>
      </p:pic>
      <p:pic>
        <p:nvPicPr>
          <p:cNvPr id="153" name="图片 6" descr="http://www.ysoffice.cn/images/201502/goods_img/160_P_1423101723228.jpg"/>
          <p:cNvPicPr>
            <a:picLocks noChangeAspect="1"/>
          </p:cNvPicPr>
          <p:nvPr/>
        </p:nvPicPr>
        <p:blipFill>
          <a:blip r:embed="rId8"/>
          <a:stretch>
            <a:fillRect/>
          </a:stretch>
        </p:blipFill>
        <p:spPr>
          <a:xfrm flipH="1">
            <a:off x="10198418" y="3596323"/>
            <a:ext cx="1064895" cy="1064895"/>
          </a:xfrm>
          <a:prstGeom prst="rect">
            <a:avLst/>
          </a:prstGeom>
          <a:noFill/>
          <a:ln>
            <a:noFill/>
          </a:ln>
        </p:spPr>
      </p:pic>
      <p:pic>
        <p:nvPicPr>
          <p:cNvPr id="154" name="图片 7"/>
          <p:cNvPicPr>
            <a:picLocks noChangeAspect="1"/>
          </p:cNvPicPr>
          <p:nvPr/>
        </p:nvPicPr>
        <p:blipFill>
          <a:blip r:embed="rId9"/>
          <a:stretch>
            <a:fillRect/>
          </a:stretch>
        </p:blipFill>
        <p:spPr>
          <a:xfrm>
            <a:off x="10198418" y="4855528"/>
            <a:ext cx="1221105" cy="960755"/>
          </a:xfrm>
          <a:prstGeom prst="rect">
            <a:avLst/>
          </a:prstGeom>
          <a:noFill/>
          <a:ln>
            <a:noFill/>
          </a:ln>
        </p:spPr>
      </p:pic>
      <p:sp>
        <p:nvSpPr>
          <p:cNvPr id="18" name="文本框 17"/>
          <p:cNvSpPr txBox="1"/>
          <p:nvPr/>
        </p:nvSpPr>
        <p:spPr>
          <a:xfrm>
            <a:off x="9890760" y="3125470"/>
            <a:ext cx="2047240" cy="613410"/>
          </a:xfrm>
          <a:prstGeom prst="rect">
            <a:avLst/>
          </a:prstGeom>
          <a:noFill/>
        </p:spPr>
        <p:txBody>
          <a:bodyPr wrap="square" rtlCol="0" anchor="t">
            <a:noAutofit/>
          </a:bodyPr>
          <a:lstStyle/>
          <a:p>
            <a:pPr indent="0" algn="just" fontAlgn="auto">
              <a:lnSpc>
                <a:spcPct val="150000"/>
              </a:lnSpc>
            </a:pPr>
            <a:r>
              <a:rPr sz="1600" b="1" dirty="0">
                <a:solidFill>
                  <a:srgbClr val="1B2F47"/>
                </a:solidFill>
                <a:latin typeface="微软雅黑" panose="020B0503020204020204" pitchFamily="34" charset="-122"/>
                <a:ea typeface="微软雅黑" panose="020B0503020204020204" pitchFamily="34" charset="-122"/>
                <a:sym typeface="+mn-ea"/>
              </a:rPr>
              <a:t>图3-</a:t>
            </a:r>
            <a:r>
              <a:rPr lang="en-US" sz="1600" b="1" dirty="0">
                <a:solidFill>
                  <a:srgbClr val="1B2F47"/>
                </a:solidFill>
                <a:latin typeface="微软雅黑" panose="020B0503020204020204" pitchFamily="34" charset="-122"/>
                <a:ea typeface="微软雅黑" panose="020B0503020204020204" pitchFamily="34" charset="-122"/>
                <a:sym typeface="+mn-ea"/>
              </a:rPr>
              <a:t>13</a:t>
            </a:r>
            <a:r>
              <a:rPr sz="1600" b="1" dirty="0">
                <a:solidFill>
                  <a:srgbClr val="1B2F47"/>
                </a:solidFill>
                <a:latin typeface="微软雅黑" panose="020B0503020204020204" pitchFamily="34" charset="-122"/>
                <a:ea typeface="微软雅黑" panose="020B0503020204020204" pitchFamily="34" charset="-122"/>
                <a:sym typeface="+mn-ea"/>
              </a:rPr>
              <a:t> LPN标签</a:t>
            </a:r>
          </a:p>
        </p:txBody>
      </p:sp>
      <p:sp>
        <p:nvSpPr>
          <p:cNvPr id="19" name="文本框 18"/>
          <p:cNvSpPr txBox="1"/>
          <p:nvPr/>
        </p:nvSpPr>
        <p:spPr>
          <a:xfrm>
            <a:off x="9890760" y="4573905"/>
            <a:ext cx="2047240" cy="613410"/>
          </a:xfrm>
          <a:prstGeom prst="rect">
            <a:avLst/>
          </a:prstGeom>
          <a:noFill/>
        </p:spPr>
        <p:txBody>
          <a:bodyPr wrap="square" rtlCol="0" anchor="t">
            <a:noAutofit/>
          </a:bodyPr>
          <a:lstStyle/>
          <a:p>
            <a:pPr indent="0" algn="just" fontAlgn="auto">
              <a:lnSpc>
                <a:spcPct val="150000"/>
              </a:lnSpc>
            </a:pPr>
            <a:r>
              <a:rPr sz="1600" b="1" dirty="0">
                <a:solidFill>
                  <a:srgbClr val="1B2F47"/>
                </a:solidFill>
                <a:latin typeface="微软雅黑" panose="020B0503020204020204" pitchFamily="34" charset="-122"/>
                <a:ea typeface="微软雅黑" panose="020B0503020204020204" pitchFamily="34" charset="-122"/>
                <a:sym typeface="+mn-ea"/>
              </a:rPr>
              <a:t>图3-</a:t>
            </a:r>
            <a:r>
              <a:rPr lang="en-US" sz="1600" b="1" dirty="0">
                <a:solidFill>
                  <a:srgbClr val="1B2F47"/>
                </a:solidFill>
                <a:latin typeface="微软雅黑" panose="020B0503020204020204" pitchFamily="34" charset="-122"/>
                <a:ea typeface="微软雅黑" panose="020B0503020204020204" pitchFamily="34" charset="-122"/>
                <a:sym typeface="+mn-ea"/>
              </a:rPr>
              <a:t>14</a:t>
            </a:r>
            <a:r>
              <a:rPr sz="1600" b="1" dirty="0">
                <a:solidFill>
                  <a:srgbClr val="1B2F47"/>
                </a:solidFill>
                <a:latin typeface="微软雅黑" panose="020B0503020204020204" pitchFamily="34" charset="-122"/>
                <a:ea typeface="微软雅黑" panose="020B0503020204020204" pitchFamily="34" charset="-122"/>
                <a:sym typeface="+mn-ea"/>
              </a:rPr>
              <a:t> </a:t>
            </a:r>
            <a:r>
              <a:rPr lang="zh-CN" sz="1600" b="1" dirty="0">
                <a:solidFill>
                  <a:srgbClr val="1B2F47"/>
                </a:solidFill>
                <a:latin typeface="微软雅黑" panose="020B0503020204020204" pitchFamily="34" charset="-122"/>
                <a:ea typeface="微软雅黑" panose="020B0503020204020204" pitchFamily="34" charset="-122"/>
                <a:sym typeface="+mn-ea"/>
              </a:rPr>
              <a:t>记号笔</a:t>
            </a:r>
          </a:p>
        </p:txBody>
      </p:sp>
      <p:sp>
        <p:nvSpPr>
          <p:cNvPr id="20" name="文本框 19"/>
          <p:cNvSpPr txBox="1"/>
          <p:nvPr/>
        </p:nvSpPr>
        <p:spPr>
          <a:xfrm>
            <a:off x="9890760" y="5488940"/>
            <a:ext cx="2047240" cy="613410"/>
          </a:xfrm>
          <a:prstGeom prst="rect">
            <a:avLst/>
          </a:prstGeom>
          <a:noFill/>
        </p:spPr>
        <p:txBody>
          <a:bodyPr wrap="square" rtlCol="0" anchor="t">
            <a:noAutofit/>
          </a:bodyPr>
          <a:lstStyle/>
          <a:p>
            <a:pPr indent="0" algn="just" fontAlgn="auto">
              <a:lnSpc>
                <a:spcPct val="150000"/>
              </a:lnSpc>
            </a:pPr>
            <a:r>
              <a:rPr sz="1600" b="1" dirty="0">
                <a:solidFill>
                  <a:srgbClr val="1B2F47"/>
                </a:solidFill>
                <a:latin typeface="微软雅黑" panose="020B0503020204020204" pitchFamily="34" charset="-122"/>
                <a:ea typeface="微软雅黑" panose="020B0503020204020204" pitchFamily="34" charset="-122"/>
                <a:sym typeface="+mn-ea"/>
              </a:rPr>
              <a:t>图3-</a:t>
            </a:r>
            <a:r>
              <a:rPr lang="en-US" sz="1600" b="1" dirty="0">
                <a:solidFill>
                  <a:srgbClr val="1B2F47"/>
                </a:solidFill>
                <a:latin typeface="微软雅黑" panose="020B0503020204020204" pitchFamily="34" charset="-122"/>
                <a:ea typeface="微软雅黑" panose="020B0503020204020204" pitchFamily="34" charset="-122"/>
                <a:sym typeface="+mn-ea"/>
              </a:rPr>
              <a:t>14</a:t>
            </a:r>
            <a:r>
              <a:rPr sz="1600" b="1" dirty="0">
                <a:solidFill>
                  <a:srgbClr val="1B2F47"/>
                </a:solidFill>
                <a:latin typeface="微软雅黑" panose="020B0503020204020204" pitchFamily="34" charset="-122"/>
                <a:ea typeface="微软雅黑" panose="020B0503020204020204" pitchFamily="34" charset="-122"/>
                <a:sym typeface="+mn-ea"/>
              </a:rPr>
              <a:t> </a:t>
            </a:r>
            <a:r>
              <a:rPr lang="zh-CN" sz="1600" b="1" dirty="0">
                <a:solidFill>
                  <a:srgbClr val="1B2F47"/>
                </a:solidFill>
                <a:latin typeface="微软雅黑" panose="020B0503020204020204" pitchFamily="34" charset="-122"/>
                <a:ea typeface="微软雅黑" panose="020B0503020204020204" pitchFamily="34" charset="-122"/>
                <a:sym typeface="+mn-ea"/>
              </a:rPr>
              <a:t>开箱器</a:t>
            </a:r>
          </a:p>
        </p:txBody>
      </p:sp>
      <p:sp>
        <p:nvSpPr>
          <p:cNvPr id="2" name="文本框 1">
            <a:extLst>
              <a:ext uri="{FF2B5EF4-FFF2-40B4-BE49-F238E27FC236}">
                <a16:creationId xmlns:a16="http://schemas.microsoft.com/office/drawing/2014/main" id="{4CF1004A-C10E-8A88-F4E5-9CEA13BD5B10}"/>
              </a:ext>
            </a:extLst>
          </p:cNvPr>
          <p:cNvSpPr txBox="1"/>
          <p:nvPr/>
        </p:nvSpPr>
        <p:spPr>
          <a:xfrm>
            <a:off x="1099753" y="6219"/>
            <a:ext cx="2242751"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入库作业准备</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wrap="square">
            <a:normAutofit/>
          </a:bodyPr>
          <a:lstStyle/>
          <a:p>
            <a:fld id="{51CE5C07-9C33-4F8C-BCBD-86A988EB5556}" type="slidenum">
              <a:rPr lang="zh-CN" altLang="en-US" smtClean="0"/>
              <a:t>26</a:t>
            </a:fld>
            <a:endParaRPr lang="zh-CN" altLang="en-US"/>
          </a:p>
        </p:txBody>
      </p:sp>
      <p:sp>
        <p:nvSpPr>
          <p:cNvPr id="4" name="文本框 3"/>
          <p:cNvSpPr txBox="1"/>
          <p:nvPr>
            <p:custDataLst>
              <p:tags r:id="rId1"/>
            </p:custDataLst>
          </p:nvPr>
        </p:nvSpPr>
        <p:spPr>
          <a:xfrm>
            <a:off x="81915" y="622935"/>
            <a:ext cx="10412730" cy="499624"/>
          </a:xfrm>
          <a:prstGeom prst="rect">
            <a:avLst/>
          </a:prstGeom>
          <a:noFill/>
        </p:spPr>
        <p:txBody>
          <a:bodyPr wrap="square" rtlCol="0" anchor="t">
            <a:normAutofit/>
          </a:bodyPr>
          <a:lstStyle/>
          <a:p>
            <a:pPr indent="457200" algn="just" fontAlgn="auto">
              <a:lnSpc>
                <a:spcPct val="150000"/>
              </a:lnSpc>
              <a:buNone/>
            </a:pPr>
            <a:r>
              <a:rPr lang="en-US" altLang="zh-CN" sz="2000">
                <a:solidFill>
                  <a:srgbClr val="10B1EC"/>
                </a:solidFill>
                <a:latin typeface="Times New Roman" panose="02020603050405020304" charset="0"/>
                <a:ea typeface="微软雅黑" panose="020B0503020204020204" pitchFamily="34" charset="-122"/>
                <a:cs typeface="Times New Roman" panose="02020603050405020304" charset="0"/>
                <a:sym typeface="+mn-ea"/>
              </a:rPr>
              <a:t>(6) RF handheld terminal (networked and installed with [WMS] system)</a:t>
            </a:r>
            <a:endParaRPr lang="zh-CN" altLang="en-US" sz="2000" dirty="0">
              <a:solidFill>
                <a:srgbClr val="10B1EC"/>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p:cNvSpPr txBox="1"/>
          <p:nvPr/>
        </p:nvSpPr>
        <p:spPr>
          <a:xfrm>
            <a:off x="429260" y="1065530"/>
            <a:ext cx="8902700" cy="1863725"/>
          </a:xfrm>
          <a:prstGeom prst="rect">
            <a:avLst/>
          </a:prstGeom>
          <a:noFill/>
        </p:spPr>
        <p:txBody>
          <a:bodyPr wrap="square" rtlCol="0" anchor="t">
            <a:normAutofit/>
          </a:bodyPr>
          <a:lstStyle/>
          <a:p>
            <a:pPr indent="528955" algn="just" fontAlgn="auto">
              <a:lnSpc>
                <a:spcPct val="160000"/>
              </a:lnSpc>
              <a:buNone/>
            </a:pPr>
            <a:r>
              <a:rPr lang="en-US" altLang="zh-CN" sz="1600" dirty="0">
                <a:latin typeface="Times New Roman" panose="02020603050405020304" charset="0"/>
                <a:ea typeface="微软雅黑" panose="020B0503020204020204" pitchFamily="34" charset="-122"/>
                <a:cs typeface="Times New Roman" panose="02020603050405020304" charset="0"/>
                <a:sym typeface="+mn-ea"/>
              </a:rPr>
              <a:t>A handheld device used to scan and record barcodes can identify barcodes through their own laser and infrared heads. It is used as an operation tool for in-library jobs. See Figure 3-12.</a:t>
            </a:r>
          </a:p>
          <a:p>
            <a:pPr indent="528955" algn="just" fontAlgn="auto">
              <a:lnSpc>
                <a:spcPct val="160000"/>
              </a:lnSpc>
              <a:buNone/>
            </a:pPr>
            <a:r>
              <a:rPr lang="en-US" altLang="zh-CN" sz="1600" dirty="0">
                <a:latin typeface="Times New Roman" panose="02020603050405020304" charset="0"/>
                <a:ea typeface="微软雅黑" panose="020B0503020204020204" pitchFamily="34" charset="-122"/>
                <a:cs typeface="Times New Roman" panose="02020603050405020304" charset="0"/>
                <a:sym typeface="+mn-ea"/>
              </a:rPr>
              <a:t>LPN label: LPN is a barcode that converts the number of the container of goods into a barcode through software. The LPN tag is used to bind the goods for tracking and transfer.</a:t>
            </a:r>
          </a:p>
        </p:txBody>
      </p:sp>
      <p:sp>
        <p:nvSpPr>
          <p:cNvPr id="6" name="文本框 5"/>
          <p:cNvSpPr txBox="1"/>
          <p:nvPr>
            <p:custDataLst>
              <p:tags r:id="rId2"/>
            </p:custDataLst>
          </p:nvPr>
        </p:nvSpPr>
        <p:spPr>
          <a:xfrm>
            <a:off x="0" y="2646045"/>
            <a:ext cx="10412730" cy="499624"/>
          </a:xfrm>
          <a:prstGeom prst="rect">
            <a:avLst/>
          </a:prstGeom>
          <a:noFill/>
        </p:spPr>
        <p:txBody>
          <a:bodyPr wrap="square" rtlCol="0" anchor="t">
            <a:normAutofit/>
          </a:bodyPr>
          <a:lstStyle/>
          <a:p>
            <a:pPr indent="457200" algn="just" fontAlgn="auto">
              <a:lnSpc>
                <a:spcPct val="150000"/>
              </a:lnSpc>
              <a:buNone/>
            </a:pPr>
            <a:r>
              <a:rPr lang="en-US" altLang="zh-CN" sz="2000">
                <a:solidFill>
                  <a:srgbClr val="10B1EC"/>
                </a:solidFill>
                <a:latin typeface="Times New Roman" panose="02020603050405020304" charset="0"/>
                <a:ea typeface="微软雅黑" panose="020B0503020204020204" pitchFamily="34" charset="-122"/>
                <a:cs typeface="Times New Roman" panose="02020603050405020304" charset="0"/>
                <a:sym typeface="+mn-ea"/>
              </a:rPr>
              <a:t>(7) Box openers and markers</a:t>
            </a:r>
            <a:endParaRPr lang="zh-CN" altLang="en-US" sz="2000" dirty="0">
              <a:solidFill>
                <a:srgbClr val="10B1EC"/>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4" name="文本框 13"/>
          <p:cNvSpPr txBox="1"/>
          <p:nvPr/>
        </p:nvSpPr>
        <p:spPr>
          <a:xfrm>
            <a:off x="429260" y="3060700"/>
            <a:ext cx="8902700" cy="977265"/>
          </a:xfrm>
          <a:prstGeom prst="rect">
            <a:avLst/>
          </a:prstGeom>
          <a:noFill/>
        </p:spPr>
        <p:txBody>
          <a:bodyPr wrap="square" rtlCol="0" anchor="t">
            <a:noAutofit/>
          </a:bodyPr>
          <a:lstStyle/>
          <a:p>
            <a:pPr indent="528955" algn="just" fontAlgn="auto">
              <a:lnSpc>
                <a:spcPct val="160000"/>
              </a:lnSpc>
              <a:buNone/>
            </a:pPr>
            <a:r>
              <a:rPr lang="en-US" altLang="zh-CN" sz="1400" dirty="0">
                <a:latin typeface="微软雅黑" panose="020B0503020204020204" pitchFamily="34" charset="-122"/>
                <a:ea typeface="微软雅黑" panose="020B0503020204020204" pitchFamily="34" charset="-122"/>
                <a:sym typeface="+mn-ea"/>
              </a:rPr>
              <a:t>When the receiving team members count the physical quantity, they need to carry out the acceptance of the goods, usually use the unpacking device to cut the outer packing box, and after the inventory and acceptance are completed, they will use a marker pen to register the received quantity on the LPN label of the pallet of goods.</a:t>
            </a:r>
          </a:p>
        </p:txBody>
      </p:sp>
      <p:sp>
        <p:nvSpPr>
          <p:cNvPr id="15" name="文本框 14"/>
          <p:cNvSpPr txBox="1"/>
          <p:nvPr>
            <p:custDataLst>
              <p:tags r:id="rId3"/>
            </p:custDataLst>
          </p:nvPr>
        </p:nvSpPr>
        <p:spPr>
          <a:xfrm>
            <a:off x="0" y="4433570"/>
            <a:ext cx="10412730" cy="499624"/>
          </a:xfrm>
          <a:prstGeom prst="rect">
            <a:avLst/>
          </a:prstGeom>
          <a:noFill/>
        </p:spPr>
        <p:txBody>
          <a:bodyPr wrap="square" rtlCol="0" anchor="t">
            <a:normAutofit/>
          </a:bodyPr>
          <a:lstStyle/>
          <a:p>
            <a:pPr indent="457200" algn="just" fontAlgn="auto">
              <a:lnSpc>
                <a:spcPct val="150000"/>
              </a:lnSpc>
              <a:buNone/>
            </a:pPr>
            <a:r>
              <a:rPr lang="en-US" altLang="zh-CN" sz="2000">
                <a:solidFill>
                  <a:srgbClr val="10B1EC"/>
                </a:solidFill>
                <a:latin typeface="Times New Roman" panose="02020603050405020304" charset="0"/>
                <a:ea typeface="微软雅黑" panose="020B0503020204020204" pitchFamily="34" charset="-122"/>
                <a:cs typeface="Times New Roman" panose="02020603050405020304" charset="0"/>
                <a:sym typeface="+mn-ea"/>
              </a:rPr>
              <a:t>(8) Staplers, induction boxes, order boxes</a:t>
            </a:r>
            <a:endParaRPr lang="zh-CN" altLang="en-US" sz="2000" dirty="0">
              <a:solidFill>
                <a:srgbClr val="10B1EC"/>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6" name="文本框 15"/>
          <p:cNvSpPr txBox="1"/>
          <p:nvPr/>
        </p:nvSpPr>
        <p:spPr>
          <a:xfrm>
            <a:off x="321945" y="4855845"/>
            <a:ext cx="8902700" cy="1628140"/>
          </a:xfrm>
          <a:prstGeom prst="rect">
            <a:avLst/>
          </a:prstGeom>
          <a:noFill/>
        </p:spPr>
        <p:txBody>
          <a:bodyPr wrap="square" rtlCol="0" anchor="t">
            <a:noAutofit/>
          </a:bodyPr>
          <a:lstStyle/>
          <a:p>
            <a:pPr indent="528955" algn="just" fontAlgn="auto">
              <a:lnSpc>
                <a:spcPct val="160000"/>
              </a:lnSpc>
              <a:buNone/>
            </a:pPr>
            <a:r>
              <a:rPr lang="en-US" altLang="zh-CN" sz="1600" dirty="0">
                <a:latin typeface="Times New Roman" panose="02020603050405020304" charset="0"/>
                <a:ea typeface="微软雅黑" panose="020B0503020204020204" pitchFamily="34" charset="-122"/>
                <a:cs typeface="Times New Roman" panose="02020603050405020304" charset="0"/>
                <a:sym typeface="+mn-ea"/>
              </a:rPr>
              <a:t>It is mainly used for document sorting, specifically for the receiving team members to sort out the receipt documents (including return orders, return warehousing orders), classify and bind them according to the date, and paste the date label in a fixed position (upper left corner) and place them in the designated induction box.</a:t>
            </a:r>
          </a:p>
        </p:txBody>
      </p:sp>
      <p:pic>
        <p:nvPicPr>
          <p:cNvPr id="151" name="图片 4"/>
          <p:cNvPicPr>
            <a:picLocks noChangeAspect="1"/>
          </p:cNvPicPr>
          <p:nvPr/>
        </p:nvPicPr>
        <p:blipFill>
          <a:blip r:embed="rId6"/>
          <a:stretch>
            <a:fillRect/>
          </a:stretch>
        </p:blipFill>
        <p:spPr>
          <a:xfrm>
            <a:off x="10293985" y="574993"/>
            <a:ext cx="914400" cy="856615"/>
          </a:xfrm>
          <a:prstGeom prst="rect">
            <a:avLst/>
          </a:prstGeom>
          <a:noFill/>
          <a:ln>
            <a:noFill/>
          </a:ln>
        </p:spPr>
      </p:pic>
      <p:sp>
        <p:nvSpPr>
          <p:cNvPr id="17" name="文本框 16"/>
          <p:cNvSpPr txBox="1"/>
          <p:nvPr/>
        </p:nvSpPr>
        <p:spPr>
          <a:xfrm>
            <a:off x="9822815" y="1395095"/>
            <a:ext cx="2047240" cy="613410"/>
          </a:xfrm>
          <a:prstGeom prst="rect">
            <a:avLst/>
          </a:prstGeom>
          <a:noFill/>
        </p:spPr>
        <p:txBody>
          <a:bodyPr wrap="square" rtlCol="0" anchor="t">
            <a:noAutofit/>
          </a:bodyPr>
          <a:lstStyle/>
          <a:p>
            <a:pPr indent="0" algn="just" fontAlgn="auto">
              <a:lnSpc>
                <a:spcPct val="150000"/>
              </a:lnSpc>
            </a:pPr>
            <a:r>
              <a:rPr lang="et-EE" sz="14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Figure 3-12 </a:t>
            </a:r>
          </a:p>
          <a:p>
            <a:pPr indent="0" algn="just" fontAlgn="auto">
              <a:lnSpc>
                <a:spcPct val="150000"/>
              </a:lnSpc>
            </a:pPr>
            <a:r>
              <a:rPr lang="et-EE" sz="14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RF Handheld Terminal</a:t>
            </a:r>
            <a:endParaRPr lang="et-EE" sz="14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pic>
        <p:nvPicPr>
          <p:cNvPr id="152" name="图片 5"/>
          <p:cNvPicPr>
            <a:picLocks noChangeAspect="1"/>
          </p:cNvPicPr>
          <p:nvPr/>
        </p:nvPicPr>
        <p:blipFill>
          <a:blip r:embed="rId7"/>
          <a:stretch>
            <a:fillRect/>
          </a:stretch>
        </p:blipFill>
        <p:spPr>
          <a:xfrm>
            <a:off x="9902825" y="2205990"/>
            <a:ext cx="2035175" cy="925830"/>
          </a:xfrm>
          <a:prstGeom prst="rect">
            <a:avLst/>
          </a:prstGeom>
          <a:noFill/>
          <a:ln>
            <a:noFill/>
          </a:ln>
        </p:spPr>
      </p:pic>
      <p:pic>
        <p:nvPicPr>
          <p:cNvPr id="153" name="图片 6" descr="http://www.ysoffice.cn/images/201502/goods_img/160_P_1423101723228.jpg"/>
          <p:cNvPicPr>
            <a:picLocks noChangeAspect="1"/>
          </p:cNvPicPr>
          <p:nvPr/>
        </p:nvPicPr>
        <p:blipFill>
          <a:blip r:embed="rId8"/>
          <a:stretch>
            <a:fillRect/>
          </a:stretch>
        </p:blipFill>
        <p:spPr>
          <a:xfrm flipH="1">
            <a:off x="10354628" y="3864928"/>
            <a:ext cx="1064895" cy="1064895"/>
          </a:xfrm>
          <a:prstGeom prst="rect">
            <a:avLst/>
          </a:prstGeom>
          <a:noFill/>
          <a:ln>
            <a:noFill/>
          </a:ln>
        </p:spPr>
      </p:pic>
      <p:pic>
        <p:nvPicPr>
          <p:cNvPr id="154" name="图片 7"/>
          <p:cNvPicPr>
            <a:picLocks noChangeAspect="1"/>
          </p:cNvPicPr>
          <p:nvPr/>
        </p:nvPicPr>
        <p:blipFill>
          <a:blip r:embed="rId9"/>
          <a:stretch>
            <a:fillRect/>
          </a:stretch>
        </p:blipFill>
        <p:spPr>
          <a:xfrm>
            <a:off x="10198418" y="5056823"/>
            <a:ext cx="1221105" cy="960755"/>
          </a:xfrm>
          <a:prstGeom prst="rect">
            <a:avLst/>
          </a:prstGeom>
          <a:noFill/>
          <a:ln>
            <a:noFill/>
          </a:ln>
        </p:spPr>
      </p:pic>
      <p:sp>
        <p:nvSpPr>
          <p:cNvPr id="18" name="文本框 17"/>
          <p:cNvSpPr txBox="1"/>
          <p:nvPr/>
        </p:nvSpPr>
        <p:spPr>
          <a:xfrm>
            <a:off x="9890760" y="3125470"/>
            <a:ext cx="2047240" cy="613410"/>
          </a:xfrm>
          <a:prstGeom prst="rect">
            <a:avLst/>
          </a:prstGeom>
          <a:noFill/>
        </p:spPr>
        <p:txBody>
          <a:bodyPr wrap="square" rtlCol="0" anchor="t">
            <a:noAutofit/>
          </a:bodyPr>
          <a:lstStyle/>
          <a:p>
            <a:pPr indent="0" algn="just" fontAlgn="auto">
              <a:lnSpc>
                <a:spcPct val="150000"/>
              </a:lnSpc>
            </a:pPr>
            <a:r>
              <a:rPr lang="et-EE" sz="14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Figure 3-13</a:t>
            </a:r>
          </a:p>
          <a:p>
            <a:pPr indent="0" algn="just" fontAlgn="auto">
              <a:lnSpc>
                <a:spcPct val="150000"/>
              </a:lnSpc>
            </a:pPr>
            <a:r>
              <a:rPr lang="et-EE" sz="14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LPN </a:t>
            </a:r>
            <a:r>
              <a:rPr lang="en-US" altLang="et-EE" sz="14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L</a:t>
            </a:r>
            <a:r>
              <a:rPr lang="et-EE" sz="14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abeling</a:t>
            </a:r>
            <a:endParaRPr lang="et-EE" sz="14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9" name="文本框 18"/>
          <p:cNvSpPr txBox="1"/>
          <p:nvPr/>
        </p:nvSpPr>
        <p:spPr>
          <a:xfrm>
            <a:off x="9890760" y="4855845"/>
            <a:ext cx="2047240" cy="613410"/>
          </a:xfrm>
          <a:prstGeom prst="rect">
            <a:avLst/>
          </a:prstGeom>
          <a:noFill/>
        </p:spPr>
        <p:txBody>
          <a:bodyPr wrap="square" rtlCol="0" anchor="t">
            <a:normAutofit/>
          </a:bodyPr>
          <a:lstStyle/>
          <a:p>
            <a:pPr indent="0" algn="just" fontAlgn="auto">
              <a:lnSpc>
                <a:spcPct val="150000"/>
              </a:lnSpc>
            </a:pPr>
            <a:r>
              <a:rPr lang="et-EE" sz="1395" b="1">
                <a:solidFill>
                  <a:srgbClr val="1B2F47"/>
                </a:solidFill>
                <a:latin typeface="Times New Roman" panose="02020603050405020304" charset="0"/>
                <a:ea typeface="微软雅黑" panose="020B0503020204020204" pitchFamily="34" charset="-122"/>
                <a:cs typeface="Times New Roman" panose="02020603050405020304" charset="0"/>
                <a:sym typeface="+mn-ea"/>
              </a:rPr>
              <a:t>Figure 3-14 Markers</a:t>
            </a:r>
            <a:endParaRPr lang="zh-CN" sz="1395"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0" name="文本框 19"/>
          <p:cNvSpPr txBox="1"/>
          <p:nvPr/>
        </p:nvSpPr>
        <p:spPr>
          <a:xfrm>
            <a:off x="9902825" y="5816600"/>
            <a:ext cx="2047240" cy="613410"/>
          </a:xfrm>
          <a:prstGeom prst="rect">
            <a:avLst/>
          </a:prstGeom>
          <a:noFill/>
        </p:spPr>
        <p:txBody>
          <a:bodyPr wrap="square" rtlCol="0" anchor="t">
            <a:normAutofit/>
          </a:bodyPr>
          <a:lstStyle/>
          <a:p>
            <a:pPr indent="0" algn="just" fontAlgn="auto">
              <a:lnSpc>
                <a:spcPct val="150000"/>
              </a:lnSpc>
            </a:pPr>
            <a:r>
              <a:rPr lang="et-EE" sz="1395" b="1">
                <a:solidFill>
                  <a:srgbClr val="1B2F47"/>
                </a:solidFill>
                <a:latin typeface="Times New Roman" panose="02020603050405020304" charset="0"/>
                <a:ea typeface="微软雅黑" panose="020B0503020204020204" pitchFamily="34" charset="-122"/>
                <a:cs typeface="Times New Roman" panose="02020603050405020304" charset="0"/>
                <a:sym typeface="+mn-ea"/>
              </a:rPr>
              <a:t>Figure 3-14 Opener</a:t>
            </a:r>
            <a:endParaRPr lang="zh-CN" sz="1395"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a:extLst>
              <a:ext uri="{FF2B5EF4-FFF2-40B4-BE49-F238E27FC236}">
                <a16:creationId xmlns:a16="http://schemas.microsoft.com/office/drawing/2014/main" id="{77BF461F-A5A4-467F-9284-6CA5E6DA029D}"/>
              </a:ext>
            </a:extLst>
          </p:cNvPr>
          <p:cNvSpPr txBox="1"/>
          <p:nvPr/>
        </p:nvSpPr>
        <p:spPr>
          <a:xfrm>
            <a:off x="883287" y="-11490"/>
            <a:ext cx="6094970" cy="369332"/>
          </a:xfrm>
          <a:prstGeom prst="rect">
            <a:avLst/>
          </a:prstGeom>
          <a:noFill/>
        </p:spPr>
        <p:txBody>
          <a:bodyPr wrap="square">
            <a:spAutoFit/>
          </a:bodyPr>
          <a:lstStyle/>
          <a:p>
            <a:pPr defTabSz="914400">
              <a:defRPr/>
            </a:pPr>
            <a:r>
              <a:rPr lang="et-EE" altLang="zh-CN" spc="250" dirty="0">
                <a:solidFill>
                  <a:srgbClr val="FFFFFF"/>
                </a:solidFill>
                <a:latin typeface="Times New Roman" panose="02020603050405020304" charset="0"/>
                <a:ea typeface="黑体" panose="02010609060101010101" pitchFamily="49" charset="-122"/>
                <a:cs typeface="Times New Roman" panose="02020603050405020304" charset="0"/>
              </a:rPr>
              <a:t>Preparation </a:t>
            </a:r>
            <a:r>
              <a:rPr lang="et-EE" altLang="zh-CN" sz="1600" spc="250" dirty="0">
                <a:solidFill>
                  <a:srgbClr val="FFFFFF"/>
                </a:solidFill>
                <a:latin typeface="Times New Roman" panose="02020603050405020304" charset="0"/>
                <a:ea typeface="黑体" panose="02010609060101010101" pitchFamily="49" charset="-122"/>
                <a:cs typeface="Times New Roman" panose="02020603050405020304" charset="0"/>
              </a:rPr>
              <a:t>for warehousing operations</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4"/>
          <p:cNvSpPr txBox="1"/>
          <p:nvPr/>
        </p:nvSpPr>
        <p:spPr>
          <a:xfrm>
            <a:off x="705630" y="2194740"/>
            <a:ext cx="10637929" cy="923330"/>
          </a:xfrm>
          <a:prstGeom prst="rect">
            <a:avLst/>
          </a:prstGeom>
          <a:ln w="12700">
            <a:miter lim="400000"/>
          </a:ln>
        </p:spPr>
        <p:txBody>
          <a:bodyPr wrap="square" lIns="45719" rIns="45719">
            <a:spAutoFit/>
          </a:bodyPr>
          <a:lstStyle>
            <a:lvl1pPr algn="ctr">
              <a:defRPr sz="7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defRPr/>
            </a:pPr>
            <a:r>
              <a:rPr lang="zh-CN" altLang="en-US" sz="5400">
                <a:solidFill>
                  <a:prstClr val="white"/>
                </a:solidFill>
              </a:rPr>
              <a:t>谢谢观看</a:t>
            </a:r>
            <a:endParaRPr sz="5400" dirty="0">
              <a:solidFill>
                <a:prstClr val="white"/>
              </a:solidFill>
            </a:endParaRPr>
          </a:p>
        </p:txBody>
      </p:sp>
      <p:grpSp>
        <p:nvGrpSpPr>
          <p:cNvPr id="17" name="组合 4"/>
          <p:cNvGrpSpPr/>
          <p:nvPr/>
        </p:nvGrpSpPr>
        <p:grpSpPr>
          <a:xfrm>
            <a:off x="3174" y="798308"/>
            <a:ext cx="12185653" cy="146572"/>
            <a:chOff x="0" y="0"/>
            <a:chExt cx="6377317" cy="81800"/>
          </a:xfrm>
          <a:solidFill>
            <a:srgbClr val="FFFFFF"/>
          </a:solidFill>
        </p:grpSpPr>
        <p:sp>
          <p:nvSpPr>
            <p:cNvPr id="18"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0000"/>
                </a:solidFill>
                <a:cs typeface="Calibri" panose="020F0502020204030204"/>
                <a:sym typeface="Calibri" panose="020F0502020204030204"/>
              </a:endParaRPr>
            </a:p>
          </p:txBody>
        </p:sp>
        <p:sp>
          <p:nvSpPr>
            <p:cNvPr id="19"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cs typeface="Calibri" panose="020F0502020204030204"/>
                <a:sym typeface="Calibri" panose="020F0502020204030204"/>
              </a:endParaRPr>
            </a:p>
          </p:txBody>
        </p:sp>
        <p:sp>
          <p:nvSpPr>
            <p:cNvPr id="20"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cs typeface="Calibri" panose="020F0502020204030204"/>
                <a:sym typeface="Calibri" panose="020F0502020204030204"/>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indefinite" fill="hold"/>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indefinite" fill="hold"/>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17"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4"/>
          <p:cNvSpPr txBox="1"/>
          <p:nvPr/>
        </p:nvSpPr>
        <p:spPr>
          <a:xfrm>
            <a:off x="705630" y="2194740"/>
            <a:ext cx="10637929" cy="923330"/>
          </a:xfrm>
          <a:prstGeom prst="rect">
            <a:avLst/>
          </a:prstGeom>
          <a:ln w="12700">
            <a:miter lim="400000"/>
          </a:ln>
        </p:spPr>
        <p:txBody>
          <a:bodyPr wrap="square" lIns="45719" rIns="45719">
            <a:normAutofit fontScale="97500"/>
          </a:bodyPr>
          <a:lstStyle>
            <a:lvl1pPr algn="ctr">
              <a:defRPr sz="7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defRPr/>
            </a:pPr>
            <a:r>
              <a:rPr lang="et-EE" altLang="zh-CN" sz="5400" dirty="0" err="1">
                <a:solidFill>
                  <a:prstClr val="white"/>
                </a:solidFill>
              </a:rPr>
              <a:t>Thanks</a:t>
            </a:r>
            <a:r>
              <a:rPr lang="et-EE" altLang="zh-CN" sz="5400" dirty="0">
                <a:solidFill>
                  <a:prstClr val="white"/>
                </a:solidFill>
              </a:rPr>
              <a:t> </a:t>
            </a:r>
            <a:r>
              <a:rPr lang="et-EE" altLang="zh-CN" sz="5400" dirty="0" err="1">
                <a:solidFill>
                  <a:prstClr val="white"/>
                </a:solidFill>
              </a:rPr>
              <a:t>for</a:t>
            </a:r>
            <a:r>
              <a:rPr lang="et-EE" altLang="zh-CN" sz="5400" dirty="0">
                <a:solidFill>
                  <a:prstClr val="white"/>
                </a:solidFill>
              </a:rPr>
              <a:t> </a:t>
            </a:r>
            <a:r>
              <a:rPr lang="en-US" altLang="et-EE" sz="5400" dirty="0">
                <a:solidFill>
                  <a:prstClr val="white"/>
                </a:solidFill>
              </a:rPr>
              <a:t>l</a:t>
            </a:r>
            <a:r>
              <a:rPr lang="et-EE" altLang="zh-CN" sz="5400" dirty="0" err="1">
                <a:solidFill>
                  <a:prstClr val="white"/>
                </a:solidFill>
              </a:rPr>
              <a:t>istening</a:t>
            </a:r>
            <a:endParaRPr sz="5400" dirty="0">
              <a:solidFill>
                <a:prstClr val="white"/>
              </a:solidFill>
            </a:endParaRPr>
          </a:p>
        </p:txBody>
      </p:sp>
      <p:grpSp>
        <p:nvGrpSpPr>
          <p:cNvPr id="17" name="组合 4"/>
          <p:cNvGrpSpPr/>
          <p:nvPr/>
        </p:nvGrpSpPr>
        <p:grpSpPr>
          <a:xfrm>
            <a:off x="3174" y="798308"/>
            <a:ext cx="12185653" cy="146572"/>
            <a:chOff x="0" y="0"/>
            <a:chExt cx="6377317" cy="81800"/>
          </a:xfrm>
          <a:solidFill>
            <a:srgbClr val="FFFFFF"/>
          </a:solidFill>
        </p:grpSpPr>
        <p:sp>
          <p:nvSpPr>
            <p:cNvPr id="18"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0000"/>
                </a:solidFill>
                <a:cs typeface="Calibri" panose="020F0502020204030204"/>
                <a:sym typeface="Calibri" panose="020F0502020204030204"/>
              </a:endParaRPr>
            </a:p>
          </p:txBody>
        </p:sp>
        <p:sp>
          <p:nvSpPr>
            <p:cNvPr id="19"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cs typeface="Calibri" panose="020F0502020204030204"/>
                <a:sym typeface="Calibri" panose="020F0502020204030204"/>
              </a:endParaRPr>
            </a:p>
          </p:txBody>
        </p:sp>
        <p:sp>
          <p:nvSpPr>
            <p:cNvPr id="20"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cs typeface="Calibri" panose="020F0502020204030204"/>
                <a:sym typeface="Calibri" panose="020F0502020204030204"/>
              </a:endParaRPr>
            </a:p>
          </p:txBody>
        </p:sp>
      </p:grpSp>
      <p:pic>
        <p:nvPicPr>
          <p:cNvPr id="2" name="图片 1"/>
          <p:cNvPicPr>
            <a:picLocks noChangeAspect="1"/>
          </p:cNvPicPr>
          <p:nvPr/>
        </p:nvPicPr>
        <p:blipFill>
          <a:blip r:embed="rId3"/>
          <a:stretch>
            <a:fillRect/>
          </a:stretch>
        </p:blipFill>
        <p:spPr>
          <a:xfrm>
            <a:off x="0" y="5692003"/>
            <a:ext cx="12219855" cy="116599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indefinite" fill="hold"/>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indefinite" fill="hold"/>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17"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3" name="图片"/>
          <p:cNvPicPr>
            <a:picLocks noChangeAspect="1"/>
          </p:cNvPicPr>
          <p:nvPr/>
        </p:nvPicPr>
        <p:blipFill>
          <a:blip r:embed="rId3">
            <a:extLst>
              <a:ext uri="{28A0092B-C50C-407E-A947-70E740481C1C}">
                <a14:useLocalDpi xmlns:a14="http://schemas.microsoft.com/office/drawing/2010/main" val="0"/>
              </a:ext>
            </a:extLst>
          </a:blip>
          <a:srcRect l="9947" r="9947"/>
          <a:stretch>
            <a:fillRect/>
          </a:stretch>
        </p:blipFill>
        <p:spPr>
          <a:xfrm>
            <a:off x="-1" y="0"/>
            <a:ext cx="7623461" cy="6858000"/>
          </a:xfrm>
          <a:prstGeom prst="rect">
            <a:avLst/>
          </a:prstGeom>
        </p:spPr>
      </p:pic>
      <p:sp>
        <p:nvSpPr>
          <p:cNvPr id="4" name="矩形 3"/>
          <p:cNvSpPr/>
          <p:nvPr/>
        </p:nvSpPr>
        <p:spPr>
          <a:xfrm>
            <a:off x="8" y="-19230"/>
            <a:ext cx="12157631" cy="6877231"/>
          </a:xfrm>
          <a:prstGeom prst="rect">
            <a:avLst/>
          </a:prstGeom>
          <a:solidFill>
            <a:srgbClr val="0E387F">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panose="020F0502020204030204"/>
              <a:ea typeface="微软雅黑" panose="020B0503020204020204" pitchFamily="34" charset="-122"/>
            </a:endParaRPr>
          </a:p>
        </p:txBody>
      </p:sp>
      <p:sp>
        <p:nvSpPr>
          <p:cNvPr id="20" name="任意多边形"/>
          <p:cNvSpPr/>
          <p:nvPr/>
        </p:nvSpPr>
        <p:spPr>
          <a:xfrm rot="16200000">
            <a:off x="3177486" y="1728237"/>
            <a:ext cx="685800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71BB1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4" name="任意多边形"/>
          <p:cNvSpPr/>
          <p:nvPr/>
        </p:nvSpPr>
        <p:spPr>
          <a:xfrm rot="16200000">
            <a:off x="3465464" y="1728237"/>
            <a:ext cx="685800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1C4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5" name="任意多边形"/>
          <p:cNvSpPr/>
          <p:nvPr/>
        </p:nvSpPr>
        <p:spPr>
          <a:xfrm rot="16200000">
            <a:off x="5561434" y="227430"/>
            <a:ext cx="6858001" cy="6403147"/>
          </a:xfrm>
          <a:custGeom>
            <a:avLst/>
            <a:gdLst>
              <a:gd name="connsiteX0" fmla="*/ 6858001 w 6858001"/>
              <a:gd name="connsiteY0" fmla="*/ 2228989 h 6403147"/>
              <a:gd name="connsiteX1" fmla="*/ 6858001 w 6858001"/>
              <a:gd name="connsiteY1" fmla="*/ 2774314 h 6403147"/>
              <a:gd name="connsiteX2" fmla="*/ 6858001 w 6858001"/>
              <a:gd name="connsiteY2" fmla="*/ 2806373 h 6403147"/>
              <a:gd name="connsiteX3" fmla="*/ 6858001 w 6858001"/>
              <a:gd name="connsiteY3" fmla="*/ 6403147 h 6403147"/>
              <a:gd name="connsiteX4" fmla="*/ 0 w 6858001"/>
              <a:gd name="connsiteY4" fmla="*/ 6403146 h 6403147"/>
              <a:gd name="connsiteX5" fmla="*/ 0 w 6858001"/>
              <a:gd name="connsiteY5" fmla="*/ 2774314 h 6403147"/>
              <a:gd name="connsiteX6" fmla="*/ 2 w 6858001"/>
              <a:gd name="connsiteY6" fmla="*/ 2774314 h 6403147"/>
              <a:gd name="connsiteX7" fmla="*/ 2 w 6858001"/>
              <a:gd name="connsiteY7" fmla="*/ 567121 h 6403147"/>
              <a:gd name="connsiteX8" fmla="*/ 98982 w 6858001"/>
              <a:gd name="connsiteY8" fmla="*/ 517031 h 6403147"/>
              <a:gd name="connsiteX9" fmla="*/ 2381607 w 6858001"/>
              <a:gd name="connsiteY9" fmla="*/ 0 h 6403147"/>
              <a:gd name="connsiteX10" fmla="*/ 6845353 w 6858001"/>
              <a:gd name="connsiteY10" fmla="*/ 2213512 h 64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1" h="6403147">
                <a:moveTo>
                  <a:pt x="6858001" y="2228989"/>
                </a:moveTo>
                <a:lnTo>
                  <a:pt x="6858001" y="2774314"/>
                </a:lnTo>
                <a:lnTo>
                  <a:pt x="6858001" y="2806373"/>
                </a:lnTo>
                <a:lnTo>
                  <a:pt x="6858001" y="6403147"/>
                </a:lnTo>
                <a:lnTo>
                  <a:pt x="0" y="6403146"/>
                </a:lnTo>
                <a:lnTo>
                  <a:pt x="0" y="2774314"/>
                </a:lnTo>
                <a:lnTo>
                  <a:pt x="2" y="2774314"/>
                </a:lnTo>
                <a:lnTo>
                  <a:pt x="2" y="567121"/>
                </a:lnTo>
                <a:lnTo>
                  <a:pt x="98982" y="517031"/>
                </a:lnTo>
                <a:cubicBezTo>
                  <a:pt x="810741" y="182545"/>
                  <a:pt x="1579564" y="0"/>
                  <a:pt x="2381607" y="0"/>
                </a:cubicBezTo>
                <a:cubicBezTo>
                  <a:pt x="4100270" y="0"/>
                  <a:pt x="5666396" y="838219"/>
                  <a:pt x="6845353" y="22135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defRPr/>
            </a:pPr>
            <a:endParaRPr lang="zh-CN" altLang="en-US" sz="1600" dirty="0">
              <a:solidFill>
                <a:srgbClr val="FFFFFF"/>
              </a:solidFill>
            </a:endParaRPr>
          </a:p>
        </p:txBody>
      </p:sp>
      <p:sp>
        <p:nvSpPr>
          <p:cNvPr id="26" name="椭圆"/>
          <p:cNvSpPr/>
          <p:nvPr/>
        </p:nvSpPr>
        <p:spPr>
          <a:xfrm>
            <a:off x="5055685" y="1210139"/>
            <a:ext cx="1814536" cy="1814536"/>
          </a:xfrm>
          <a:prstGeom prst="ellipse">
            <a:avLst/>
          </a:prstGeom>
          <a:solidFill>
            <a:schemeClr val="accent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8" name="文字"/>
          <p:cNvSpPr/>
          <p:nvPr/>
        </p:nvSpPr>
        <p:spPr>
          <a:xfrm>
            <a:off x="8108673" y="2957660"/>
            <a:ext cx="2233304" cy="461665"/>
          </a:xfrm>
          <a:prstGeom prst="rect">
            <a:avLst/>
          </a:prstGeom>
          <a:noFill/>
        </p:spPr>
        <p:txBody>
          <a:bodyPr wrap="none">
            <a:spAutoFit/>
          </a:bodyPr>
          <a:lstStyle/>
          <a:p>
            <a:pPr defTabSz="914400">
              <a:defRPr/>
            </a:pPr>
            <a:r>
              <a:rPr lang="zh-CN" altLang="en-US" sz="2400" b="1" spc="250" dirty="0">
                <a:solidFill>
                  <a:srgbClr val="000000"/>
                </a:solidFill>
                <a:latin typeface="黑体" panose="02010609060101010101" pitchFamily="49" charset="-122"/>
                <a:ea typeface="黑体" panose="02010609060101010101" pitchFamily="49" charset="-122"/>
              </a:rPr>
              <a:t>采购收货作业</a:t>
            </a:r>
          </a:p>
        </p:txBody>
      </p:sp>
      <p:sp>
        <p:nvSpPr>
          <p:cNvPr id="29" name="文本"/>
          <p:cNvSpPr/>
          <p:nvPr/>
        </p:nvSpPr>
        <p:spPr>
          <a:xfrm>
            <a:off x="8093742" y="3955855"/>
            <a:ext cx="2916183" cy="461665"/>
          </a:xfrm>
          <a:prstGeom prst="rect">
            <a:avLst/>
          </a:prstGeom>
          <a:noFill/>
        </p:spPr>
        <p:txBody>
          <a:bodyPr wrap="none">
            <a:spAutoFit/>
          </a:bodyPr>
          <a:lstStyle/>
          <a:p>
            <a:pPr defTabSz="914400">
              <a:defRPr/>
            </a:pPr>
            <a:r>
              <a:rPr lang="zh-CN" altLang="en-US" sz="2400" b="1" spc="250" dirty="0">
                <a:latin typeface="黑体" panose="02010609060101010101" pitchFamily="49" charset="-122"/>
                <a:ea typeface="黑体" panose="02010609060101010101" pitchFamily="49" charset="-122"/>
              </a:rPr>
              <a:t>销售退货收货作业</a:t>
            </a:r>
          </a:p>
        </p:txBody>
      </p:sp>
      <p:sp>
        <p:nvSpPr>
          <p:cNvPr id="35" name="文本框"/>
          <p:cNvSpPr>
            <a:spLocks noChangeAspect="1"/>
          </p:cNvSpPr>
          <p:nvPr/>
        </p:nvSpPr>
        <p:spPr>
          <a:xfrm>
            <a:off x="7313002" y="3921398"/>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90204" pitchFamily="34" charset="0"/>
              </a:rPr>
              <a:t>3</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90204" pitchFamily="34" charset="0"/>
            </a:endParaRPr>
          </a:p>
        </p:txBody>
      </p:sp>
      <p:sp>
        <p:nvSpPr>
          <p:cNvPr id="36" name="文本框"/>
          <p:cNvSpPr>
            <a:spLocks noChangeAspect="1"/>
          </p:cNvSpPr>
          <p:nvPr/>
        </p:nvSpPr>
        <p:spPr>
          <a:xfrm>
            <a:off x="7290543" y="2888746"/>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90204" pitchFamily="34" charset="0"/>
              </a:rPr>
              <a:t>2</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90204" pitchFamily="34" charset="0"/>
            </a:endParaRPr>
          </a:p>
        </p:txBody>
      </p:sp>
      <p:sp>
        <p:nvSpPr>
          <p:cNvPr id="37" name="文本框"/>
          <p:cNvSpPr>
            <a:spLocks noChangeAspect="1"/>
          </p:cNvSpPr>
          <p:nvPr/>
        </p:nvSpPr>
        <p:spPr>
          <a:xfrm>
            <a:off x="7257036" y="1875010"/>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90204" pitchFamily="34" charset="0"/>
              </a:rPr>
              <a:t>1</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90204" pitchFamily="34" charset="0"/>
            </a:endParaRPr>
          </a:p>
        </p:txBody>
      </p:sp>
      <p:sp>
        <p:nvSpPr>
          <p:cNvPr id="38" name="文本"/>
          <p:cNvSpPr/>
          <p:nvPr/>
        </p:nvSpPr>
        <p:spPr>
          <a:xfrm>
            <a:off x="5382729" y="2256320"/>
            <a:ext cx="1160465" cy="387798"/>
          </a:xfrm>
          <a:prstGeom prst="rect">
            <a:avLst/>
          </a:prstGeom>
        </p:spPr>
        <p:txBody>
          <a:bodyPr wrap="none" lIns="144000">
            <a:spAutoFit/>
          </a:bodyPr>
          <a:lstStyle/>
          <a:p>
            <a:pPr algn="ctr" defTabSz="914400">
              <a:lnSpc>
                <a:spcPct val="120000"/>
              </a:lnSpc>
              <a:defRPr/>
            </a:pPr>
            <a:r>
              <a:rPr lang="en-US" altLang="zh-CN" sz="1600" kern="0" spc="100" dirty="0">
                <a:solidFill>
                  <a:srgbClr val="DDDDDD"/>
                </a:solidFill>
                <a:ea typeface="+mj-ea"/>
              </a:rPr>
              <a:t>Contents</a:t>
            </a:r>
            <a:endParaRPr lang="en-US" altLang="ko-KR" sz="1600" kern="0" spc="100" dirty="0">
              <a:solidFill>
                <a:srgbClr val="DDDDDD"/>
              </a:solidFill>
              <a:ea typeface="+mj-ea"/>
            </a:endParaRPr>
          </a:p>
        </p:txBody>
      </p:sp>
      <p:sp>
        <p:nvSpPr>
          <p:cNvPr id="39" name="标题"/>
          <p:cNvSpPr txBox="1">
            <a:spLocks noChangeArrowheads="1"/>
          </p:cNvSpPr>
          <p:nvPr/>
        </p:nvSpPr>
        <p:spPr bwMode="auto">
          <a:xfrm>
            <a:off x="5280921" y="1522530"/>
            <a:ext cx="1364064" cy="830997"/>
          </a:xfrm>
          <a:prstGeom prst="rect">
            <a:avLst/>
          </a:prstGeom>
          <a:noFill/>
          <a:ln>
            <a:noFill/>
          </a:ln>
        </p:spPr>
        <p:txBody>
          <a:bodyPr wrap="none" lIns="90000" rIns="90000" anchor="ctr" anchorCtr="1">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defTabSz="914400">
              <a:lnSpc>
                <a:spcPct val="120000"/>
              </a:lnSpc>
              <a:defRPr/>
            </a:pPr>
            <a:r>
              <a:rPr lang="zh-CN" altLang="en-US" sz="4000" b="1" spc="600" dirty="0">
                <a:solidFill>
                  <a:srgbClr val="FFFFFF"/>
                </a:solidFill>
                <a:latin typeface="思源黑体 CN"/>
                <a:ea typeface="+mj-ea"/>
              </a:rPr>
              <a:t>目录</a:t>
            </a:r>
            <a:endParaRPr lang="en-US" altLang="zh-CN" sz="4000" b="1" spc="600" dirty="0">
              <a:solidFill>
                <a:srgbClr val="FFFFFF"/>
              </a:solidFill>
              <a:latin typeface="思源黑体 CN"/>
              <a:ea typeface="+mj-ea"/>
            </a:endParaRPr>
          </a:p>
        </p:txBody>
      </p:sp>
      <p:sp>
        <p:nvSpPr>
          <p:cNvPr id="11" name="文本"/>
          <p:cNvSpPr/>
          <p:nvPr/>
        </p:nvSpPr>
        <p:spPr>
          <a:xfrm>
            <a:off x="8184584" y="5070772"/>
            <a:ext cx="2232141" cy="461665"/>
          </a:xfrm>
          <a:prstGeom prst="rect">
            <a:avLst/>
          </a:prstGeom>
          <a:noFill/>
        </p:spPr>
        <p:txBody>
          <a:bodyPr wrap="none">
            <a:spAutoFit/>
          </a:bodyPr>
          <a:lstStyle/>
          <a:p>
            <a:pPr defTabSz="914400">
              <a:defRPr/>
            </a:pPr>
            <a:r>
              <a:rPr lang="zh-CN" altLang="en-US" sz="2400" b="1" spc="250" dirty="0">
                <a:solidFill>
                  <a:srgbClr val="000000"/>
                </a:solidFill>
                <a:latin typeface="黑体" panose="02010609060101010101" pitchFamily="49" charset="-122"/>
                <a:ea typeface="黑体" panose="02010609060101010101" pitchFamily="49" charset="-122"/>
              </a:rPr>
              <a:t>货物上架作业</a:t>
            </a:r>
          </a:p>
        </p:txBody>
      </p:sp>
      <p:sp>
        <p:nvSpPr>
          <p:cNvPr id="12" name="文本框"/>
          <p:cNvSpPr>
            <a:spLocks noChangeAspect="1"/>
          </p:cNvSpPr>
          <p:nvPr/>
        </p:nvSpPr>
        <p:spPr>
          <a:xfrm>
            <a:off x="7313002" y="5036314"/>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90204" pitchFamily="34" charset="0"/>
              </a:rPr>
              <a:t>4</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90204" pitchFamily="34" charset="0"/>
            </a:endParaRPr>
          </a:p>
        </p:txBody>
      </p:sp>
      <p:grpSp>
        <p:nvGrpSpPr>
          <p:cNvPr id="2" name="组合 1"/>
          <p:cNvGrpSpPr/>
          <p:nvPr/>
        </p:nvGrpSpPr>
        <p:grpSpPr>
          <a:xfrm>
            <a:off x="9596419" y="6164524"/>
            <a:ext cx="2372205" cy="931022"/>
            <a:chOff x="8622168" y="6183259"/>
            <a:chExt cx="2372205" cy="931022"/>
          </a:xfrm>
        </p:grpSpPr>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10" name="文本框 9"/>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hangingPunct="0"/>
              <a:r>
                <a:rPr lang="zh-CN" altLang="en-US" sz="1200" dirty="0">
                  <a:solidFill>
                    <a:srgbClr val="014864"/>
                  </a:solidFill>
                  <a:latin typeface="黑体" panose="02010609060101010101" pitchFamily="49" charset="-122"/>
                  <a:ea typeface="黑体" panose="02010609060101010101" pitchFamily="49" charset="-122"/>
                  <a:sym typeface="Calibri" panose="020F0502020204030204"/>
                </a:rPr>
                <a:t>合作企业与技术支持：</a:t>
              </a:r>
            </a:p>
          </p:txBody>
        </p:sp>
      </p:grpSp>
      <p:sp>
        <p:nvSpPr>
          <p:cNvPr id="22" name="文本"/>
          <p:cNvSpPr/>
          <p:nvPr/>
        </p:nvSpPr>
        <p:spPr>
          <a:xfrm>
            <a:off x="8093740" y="1938029"/>
            <a:ext cx="2233304" cy="461665"/>
          </a:xfrm>
          <a:prstGeom prst="rect">
            <a:avLst/>
          </a:prstGeom>
          <a:solidFill>
            <a:srgbClr val="71BB17"/>
          </a:solidFill>
        </p:spPr>
        <p:txBody>
          <a:bodyPr wrap="none">
            <a:spAutoFit/>
          </a:bodyPr>
          <a:lstStyle/>
          <a:p>
            <a:pPr defTabSz="914400">
              <a:defRPr/>
            </a:pPr>
            <a:r>
              <a:rPr lang="zh-CN" altLang="en-US" sz="2400" b="1" spc="250" dirty="0">
                <a:solidFill>
                  <a:srgbClr val="FFFFFF"/>
                </a:solidFill>
                <a:latin typeface="黑体" panose="02010609060101010101" pitchFamily="49" charset="-122"/>
                <a:ea typeface="黑体" panose="02010609060101010101" pitchFamily="49" charset="-122"/>
              </a:rPr>
              <a:t>入库作业准备</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6" presetClass="entr" presetSubtype="37"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outVertical)">
                                      <p:cBhvr>
                                        <p:cTn id="27" dur="500"/>
                                        <p:tgtEl>
                                          <p:spTgt spid="39"/>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4500"/>
                            </p:stCondLst>
                            <p:childTnLst>
                              <p:par>
                                <p:cTn id="47" presetID="23" presetClass="entr" presetSubtype="16"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par>
                                <p:cTn id="64" presetID="53" presetClass="entr" presetSubtype="16"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bldLvl="0" animBg="1"/>
      <p:bldP spid="24" grpId="0" bldLvl="0" animBg="1"/>
      <p:bldP spid="26" grpId="0" bldLvl="0" animBg="1"/>
      <p:bldP spid="28" grpId="0"/>
      <p:bldP spid="29" grpId="0"/>
      <p:bldP spid="35" grpId="0" bldLvl="0" animBg="1"/>
      <p:bldP spid="36" grpId="0" bldLvl="0" animBg="1"/>
      <p:bldP spid="37" grpId="0" bldLvl="0" animBg="1"/>
      <p:bldP spid="38" grpId="0"/>
      <p:bldP spid="39" grpId="0"/>
      <p:bldP spid="11" grpId="0"/>
      <p:bldP spid="12" grpId="0" bldLvl="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p:cNvPicPr>
            <a:picLocks noChangeAspect="1"/>
          </p:cNvPicPr>
          <p:nvPr/>
        </p:nvPicPr>
        <p:blipFill>
          <a:blip r:embed="rId11">
            <a:extLst>
              <a:ext uri="{28A0092B-C50C-407E-A947-70E740481C1C}">
                <a14:useLocalDpi xmlns:a14="http://schemas.microsoft.com/office/drawing/2010/main" val="0"/>
              </a:ext>
            </a:extLst>
          </a:blip>
          <a:srcRect l="9947" r="9947"/>
          <a:stretch>
            <a:fillRect/>
          </a:stretch>
        </p:blipFill>
        <p:spPr>
          <a:xfrm>
            <a:off x="-1" y="0"/>
            <a:ext cx="7623461" cy="6858000"/>
          </a:xfrm>
          <a:prstGeom prst="rect">
            <a:avLst/>
          </a:prstGeom>
        </p:spPr>
      </p:pic>
      <p:sp>
        <p:nvSpPr>
          <p:cNvPr id="4" name="矩形 3"/>
          <p:cNvSpPr/>
          <p:nvPr/>
        </p:nvSpPr>
        <p:spPr>
          <a:xfrm>
            <a:off x="8" y="-19230"/>
            <a:ext cx="12157631" cy="6877231"/>
          </a:xfrm>
          <a:prstGeom prst="rect">
            <a:avLst/>
          </a:prstGeom>
          <a:solidFill>
            <a:srgbClr val="0E387F">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panose="020F0502020204030204"/>
              <a:ea typeface="微软雅黑" panose="020B0503020204020204" pitchFamily="34" charset="-122"/>
            </a:endParaRPr>
          </a:p>
        </p:txBody>
      </p:sp>
      <p:sp>
        <p:nvSpPr>
          <p:cNvPr id="20" name="任意多边形"/>
          <p:cNvSpPr/>
          <p:nvPr/>
        </p:nvSpPr>
        <p:spPr>
          <a:xfrm rot="16200000">
            <a:off x="3177486" y="1728237"/>
            <a:ext cx="685800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71BB1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4" name="任意多边形"/>
          <p:cNvSpPr/>
          <p:nvPr/>
        </p:nvSpPr>
        <p:spPr>
          <a:xfrm rot="16200000">
            <a:off x="3465464" y="1728237"/>
            <a:ext cx="685800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1C4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5" name="任意多边形"/>
          <p:cNvSpPr/>
          <p:nvPr/>
        </p:nvSpPr>
        <p:spPr>
          <a:xfrm rot="16200000">
            <a:off x="6367276" y="-477218"/>
            <a:ext cx="6858001" cy="8014847"/>
          </a:xfrm>
          <a:custGeom>
            <a:avLst/>
            <a:gdLst>
              <a:gd name="connsiteX0" fmla="*/ 6858001 w 6858001"/>
              <a:gd name="connsiteY0" fmla="*/ 2228989 h 6403147"/>
              <a:gd name="connsiteX1" fmla="*/ 6858001 w 6858001"/>
              <a:gd name="connsiteY1" fmla="*/ 2774314 h 6403147"/>
              <a:gd name="connsiteX2" fmla="*/ 6858001 w 6858001"/>
              <a:gd name="connsiteY2" fmla="*/ 2806373 h 6403147"/>
              <a:gd name="connsiteX3" fmla="*/ 6858001 w 6858001"/>
              <a:gd name="connsiteY3" fmla="*/ 6403147 h 6403147"/>
              <a:gd name="connsiteX4" fmla="*/ 0 w 6858001"/>
              <a:gd name="connsiteY4" fmla="*/ 6403146 h 6403147"/>
              <a:gd name="connsiteX5" fmla="*/ 0 w 6858001"/>
              <a:gd name="connsiteY5" fmla="*/ 2774314 h 6403147"/>
              <a:gd name="connsiteX6" fmla="*/ 2 w 6858001"/>
              <a:gd name="connsiteY6" fmla="*/ 2774314 h 6403147"/>
              <a:gd name="connsiteX7" fmla="*/ 2 w 6858001"/>
              <a:gd name="connsiteY7" fmla="*/ 567121 h 6403147"/>
              <a:gd name="connsiteX8" fmla="*/ 98982 w 6858001"/>
              <a:gd name="connsiteY8" fmla="*/ 517031 h 6403147"/>
              <a:gd name="connsiteX9" fmla="*/ 2381607 w 6858001"/>
              <a:gd name="connsiteY9" fmla="*/ 0 h 6403147"/>
              <a:gd name="connsiteX10" fmla="*/ 6845353 w 6858001"/>
              <a:gd name="connsiteY10" fmla="*/ 2213512 h 64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1" h="6403147">
                <a:moveTo>
                  <a:pt x="6858001" y="2228989"/>
                </a:moveTo>
                <a:lnTo>
                  <a:pt x="6858001" y="2774314"/>
                </a:lnTo>
                <a:lnTo>
                  <a:pt x="6858001" y="2806373"/>
                </a:lnTo>
                <a:lnTo>
                  <a:pt x="6858001" y="6403147"/>
                </a:lnTo>
                <a:lnTo>
                  <a:pt x="0" y="6403146"/>
                </a:lnTo>
                <a:lnTo>
                  <a:pt x="0" y="2774314"/>
                </a:lnTo>
                <a:lnTo>
                  <a:pt x="2" y="2774314"/>
                </a:lnTo>
                <a:lnTo>
                  <a:pt x="2" y="567121"/>
                </a:lnTo>
                <a:lnTo>
                  <a:pt x="98982" y="517031"/>
                </a:lnTo>
                <a:cubicBezTo>
                  <a:pt x="810741" y="182545"/>
                  <a:pt x="1579564" y="0"/>
                  <a:pt x="2381607" y="0"/>
                </a:cubicBezTo>
                <a:cubicBezTo>
                  <a:pt x="4100270" y="0"/>
                  <a:pt x="5666396" y="838219"/>
                  <a:pt x="6845353" y="22135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defRPr/>
            </a:pPr>
            <a:endParaRPr lang="zh-CN" altLang="en-US" sz="1600" dirty="0">
              <a:solidFill>
                <a:srgbClr val="FFFFFF"/>
              </a:solidFill>
              <a:latin typeface="黑体" panose="02010609060101010101" pitchFamily="49" charset="-122"/>
              <a:ea typeface="黑体" panose="02010609060101010101" pitchFamily="49" charset="-122"/>
            </a:endParaRPr>
          </a:p>
        </p:txBody>
      </p:sp>
      <p:sp>
        <p:nvSpPr>
          <p:cNvPr id="26" name="椭圆"/>
          <p:cNvSpPr/>
          <p:nvPr/>
        </p:nvSpPr>
        <p:spPr>
          <a:xfrm>
            <a:off x="5055685" y="1210139"/>
            <a:ext cx="1814536" cy="1814536"/>
          </a:xfrm>
          <a:prstGeom prst="ellipse">
            <a:avLst/>
          </a:prstGeom>
          <a:solidFill>
            <a:schemeClr val="accent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8" name="文字"/>
          <p:cNvSpPr/>
          <p:nvPr>
            <p:custDataLst>
              <p:tags r:id="rId1"/>
            </p:custDataLst>
          </p:nvPr>
        </p:nvSpPr>
        <p:spPr>
          <a:xfrm>
            <a:off x="8108950" y="2888615"/>
            <a:ext cx="3562350" cy="461645"/>
          </a:xfrm>
          <a:prstGeom prst="rect">
            <a:avLst/>
          </a:prstGeom>
          <a:noFill/>
        </p:spPr>
        <p:txBody>
          <a:bodyPr wrap="square">
            <a:noAutofit/>
          </a:bodyPr>
          <a:lstStyle/>
          <a:p>
            <a:pPr defTabSz="914400">
              <a:defRPr/>
            </a:pPr>
            <a:r>
              <a:rPr lang="en-US" altLang="zh-CN" sz="2000" b="1" spc="250" dirty="0" err="1">
                <a:solidFill>
                  <a:srgbClr val="000000"/>
                </a:solidFill>
                <a:latin typeface="Times New Roman" panose="02020603050405020304" charset="0"/>
                <a:ea typeface="黑体" panose="02010609060101010101" pitchFamily="49" charset="-122"/>
                <a:cs typeface="Times New Roman" panose="02020603050405020304" charset="0"/>
              </a:rPr>
              <a:t>Purchasing &amp; receiving operations</a:t>
            </a:r>
          </a:p>
          <a:p>
            <a:pPr defTabSz="914400">
              <a:defRPr/>
            </a:pPr>
            <a:endParaRPr lang="en-US" altLang="zh-CN" sz="2000" b="1" spc="250" dirty="0" err="1">
              <a:solidFill>
                <a:srgbClr val="000000"/>
              </a:solidFill>
              <a:latin typeface="Times New Roman" panose="02020603050405020304" charset="0"/>
              <a:ea typeface="黑体" panose="02010609060101010101" pitchFamily="49" charset="-122"/>
              <a:cs typeface="Times New Roman" panose="02020603050405020304" charset="0"/>
            </a:endParaRPr>
          </a:p>
        </p:txBody>
      </p:sp>
      <p:sp>
        <p:nvSpPr>
          <p:cNvPr id="29" name="文本"/>
          <p:cNvSpPr/>
          <p:nvPr>
            <p:custDataLst>
              <p:tags r:id="rId2"/>
            </p:custDataLst>
          </p:nvPr>
        </p:nvSpPr>
        <p:spPr>
          <a:xfrm>
            <a:off x="8093742" y="3955855"/>
            <a:ext cx="3650199" cy="461665"/>
          </a:xfrm>
          <a:prstGeom prst="rect">
            <a:avLst/>
          </a:prstGeom>
          <a:noFill/>
        </p:spPr>
        <p:txBody>
          <a:bodyPr wrap="square"/>
          <a:lstStyle/>
          <a:p>
            <a:pPr defTabSz="914400">
              <a:defRPr/>
            </a:pPr>
            <a:r>
              <a:rPr lang="et-EE" altLang="zh-CN" sz="2000" b="1" spc="250" dirty="0">
                <a:latin typeface="Times New Roman" panose="02020603050405020304" charset="0"/>
                <a:ea typeface="黑体" panose="02010609060101010101" pitchFamily="49" charset="-122"/>
                <a:cs typeface="Times New Roman" panose="02020603050405020304" charset="0"/>
              </a:rPr>
              <a:t>Sales </a:t>
            </a:r>
            <a:r>
              <a:rPr lang="et-EE" altLang="zh-CN" b="1" spc="250" dirty="0" err="1">
                <a:latin typeface="Times New Roman" panose="02020603050405020304" charset="0"/>
                <a:ea typeface="黑体" panose="02010609060101010101" pitchFamily="49" charset="-122"/>
                <a:cs typeface="Times New Roman" panose="02020603050405020304" charset="0"/>
              </a:rPr>
              <a:t>return</a:t>
            </a:r>
            <a:r>
              <a:rPr lang="en-US" altLang="et-EE" b="1" spc="250" dirty="0" err="1">
                <a:latin typeface="Times New Roman" panose="02020603050405020304" charset="0"/>
                <a:ea typeface="黑体" panose="02010609060101010101" pitchFamily="49" charset="-122"/>
                <a:cs typeface="Times New Roman" panose="02020603050405020304" charset="0"/>
              </a:rPr>
              <a:t> &amp;</a:t>
            </a:r>
            <a:r>
              <a:rPr lang="et-EE" altLang="zh-CN" b="1" spc="250" dirty="0">
                <a:latin typeface="Times New Roman" panose="02020603050405020304" charset="0"/>
                <a:ea typeface="黑体" panose="02010609060101010101" pitchFamily="49" charset="-122"/>
                <a:cs typeface="Times New Roman" panose="02020603050405020304" charset="0"/>
              </a:rPr>
              <a:t> </a:t>
            </a:r>
            <a:r>
              <a:rPr lang="et-EE" altLang="zh-CN" b="1" spc="250" dirty="0" err="1">
                <a:latin typeface="Times New Roman" panose="02020603050405020304" charset="0"/>
                <a:ea typeface="黑体" panose="02010609060101010101" pitchFamily="49" charset="-122"/>
                <a:cs typeface="Times New Roman" panose="02020603050405020304" charset="0"/>
              </a:rPr>
              <a:t>receipt</a:t>
            </a:r>
            <a:r>
              <a:rPr lang="et-EE" altLang="zh-CN" b="1" spc="250" dirty="0">
                <a:latin typeface="Times New Roman" panose="02020603050405020304" charset="0"/>
                <a:ea typeface="黑体" panose="02010609060101010101" pitchFamily="49" charset="-122"/>
                <a:cs typeface="Times New Roman" panose="02020603050405020304" charset="0"/>
              </a:rPr>
              <a:t> </a:t>
            </a:r>
            <a:r>
              <a:rPr lang="et-EE" altLang="zh-CN" b="1" spc="250" dirty="0" err="1">
                <a:latin typeface="Times New Roman" panose="02020603050405020304" charset="0"/>
                <a:ea typeface="黑体" panose="02010609060101010101" pitchFamily="49" charset="-122"/>
                <a:cs typeface="Times New Roman" panose="02020603050405020304" charset="0"/>
              </a:rPr>
              <a:t>operations</a:t>
            </a:r>
          </a:p>
        </p:txBody>
      </p:sp>
      <p:sp>
        <p:nvSpPr>
          <p:cNvPr id="35" name="文本框"/>
          <p:cNvSpPr>
            <a:spLocks noChangeAspect="1"/>
          </p:cNvSpPr>
          <p:nvPr>
            <p:custDataLst>
              <p:tags r:id="rId3"/>
            </p:custDataLst>
          </p:nvPr>
        </p:nvSpPr>
        <p:spPr>
          <a:xfrm>
            <a:off x="7313002" y="3921398"/>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2000" rtlCol="0" anchor="ctr">
            <a:normAutofit fontScale="92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3</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6" name="文本框"/>
          <p:cNvSpPr>
            <a:spLocks noChangeAspect="1"/>
          </p:cNvSpPr>
          <p:nvPr>
            <p:custDataLst>
              <p:tags r:id="rId4"/>
            </p:custDataLst>
          </p:nvPr>
        </p:nvSpPr>
        <p:spPr>
          <a:xfrm>
            <a:off x="7290543" y="2888746"/>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2000" rtlCol="0" anchor="ctr">
            <a:normAutofit fontScale="92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2</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7" name="文本框"/>
          <p:cNvSpPr>
            <a:spLocks noChangeAspect="1"/>
          </p:cNvSpPr>
          <p:nvPr>
            <p:custDataLst>
              <p:tags r:id="rId5"/>
            </p:custDataLst>
          </p:nvPr>
        </p:nvSpPr>
        <p:spPr>
          <a:xfrm>
            <a:off x="7257036" y="1875010"/>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2000" rtlCol="0" anchor="ctr">
            <a:normAutofit fontScale="92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1</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8" name="文本"/>
          <p:cNvSpPr/>
          <p:nvPr/>
        </p:nvSpPr>
        <p:spPr>
          <a:xfrm>
            <a:off x="5382729" y="2256320"/>
            <a:ext cx="1160465" cy="387798"/>
          </a:xfrm>
          <a:prstGeom prst="rect">
            <a:avLst/>
          </a:prstGeom>
        </p:spPr>
        <p:txBody>
          <a:bodyPr wrap="square" lIns="144000">
            <a:normAutofit/>
          </a:bodyPr>
          <a:lstStyle/>
          <a:p>
            <a:pPr algn="ctr" defTabSz="914400">
              <a:lnSpc>
                <a:spcPct val="120000"/>
              </a:lnSpc>
              <a:defRPr/>
            </a:pPr>
            <a:endParaRPr lang="en-US" altLang="ko-KR" sz="1600" kern="0" spc="100" dirty="0">
              <a:solidFill>
                <a:srgbClr val="DDDDDD"/>
              </a:solidFill>
              <a:ea typeface="+mj-ea"/>
            </a:endParaRPr>
          </a:p>
        </p:txBody>
      </p:sp>
      <p:sp>
        <p:nvSpPr>
          <p:cNvPr id="39" name="标题"/>
          <p:cNvSpPr txBox="1">
            <a:spLocks noChangeArrowheads="1"/>
          </p:cNvSpPr>
          <p:nvPr/>
        </p:nvSpPr>
        <p:spPr bwMode="auto">
          <a:xfrm>
            <a:off x="5026660" y="1574165"/>
            <a:ext cx="1924050" cy="831215"/>
          </a:xfrm>
          <a:prstGeom prst="rect">
            <a:avLst/>
          </a:prstGeom>
          <a:noFill/>
          <a:ln>
            <a:noFill/>
          </a:ln>
        </p:spPr>
        <p:txBody>
          <a:bodyPr wrap="square" lIns="90000" rIns="90000" anchor="ctr" anchorCtr="1">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t-EE" altLang="zh-CN" sz="2000" b="1" spc="600" dirty="0" err="1">
                <a:solidFill>
                  <a:srgbClr val="FFFFFF"/>
                </a:solidFill>
                <a:latin typeface="Times New Roman" panose="02020603050405020304" charset="0"/>
                <a:ea typeface="+mj-ea"/>
                <a:cs typeface="Times New Roman" panose="02020603050405020304" charset="0"/>
              </a:rPr>
              <a:t>Catalog</a:t>
            </a:r>
            <a:endParaRPr lang="en-US" altLang="zh-CN" sz="2000" b="1" spc="600" dirty="0">
              <a:solidFill>
                <a:srgbClr val="FFFFFF"/>
              </a:solidFill>
              <a:latin typeface="Times New Roman" panose="02020603050405020304" charset="0"/>
              <a:ea typeface="+mj-ea"/>
              <a:cs typeface="Times New Roman" panose="02020603050405020304" charset="0"/>
            </a:endParaRPr>
          </a:p>
        </p:txBody>
      </p:sp>
      <p:sp>
        <p:nvSpPr>
          <p:cNvPr id="11" name="文本"/>
          <p:cNvSpPr/>
          <p:nvPr>
            <p:custDataLst>
              <p:tags r:id="rId6"/>
            </p:custDataLst>
          </p:nvPr>
        </p:nvSpPr>
        <p:spPr>
          <a:xfrm>
            <a:off x="8109019" y="5070772"/>
            <a:ext cx="4111071" cy="461665"/>
          </a:xfrm>
          <a:prstGeom prst="rect">
            <a:avLst/>
          </a:prstGeom>
          <a:noFill/>
        </p:spPr>
        <p:txBody>
          <a:bodyPr wrap="square">
            <a:noAutofit/>
          </a:bodyPr>
          <a:lstStyle/>
          <a:p>
            <a:pPr defTabSz="914400">
              <a:defRPr/>
            </a:pPr>
            <a:r>
              <a:rPr lang="et-EE" altLang="zh-CN" sz="2000" b="1" spc="250" dirty="0" err="1">
                <a:solidFill>
                  <a:srgbClr val="000000"/>
                </a:solidFill>
                <a:latin typeface="Times New Roman" panose="02020603050405020304" charset="0"/>
                <a:ea typeface="黑体" panose="02010609060101010101" pitchFamily="49" charset="-122"/>
                <a:cs typeface="Times New Roman" panose="02020603050405020304" charset="0"/>
              </a:rPr>
              <a:t>Goods</a:t>
            </a:r>
            <a:r>
              <a:rPr lang="et-EE" altLang="zh-CN" sz="2000" b="1" spc="250" dirty="0">
                <a:solidFill>
                  <a:srgbClr val="000000"/>
                </a:solidFill>
                <a:latin typeface="Times New Roman" panose="02020603050405020304" charset="0"/>
                <a:ea typeface="黑体" panose="02010609060101010101" pitchFamily="49" charset="-122"/>
                <a:cs typeface="Times New Roman" panose="02020603050405020304" charset="0"/>
              </a:rPr>
              <a:t> </a:t>
            </a:r>
            <a:r>
              <a:rPr lang="et-EE" altLang="zh-CN" sz="2000" b="1" spc="250" dirty="0" err="1">
                <a:solidFill>
                  <a:srgbClr val="000000"/>
                </a:solidFill>
                <a:latin typeface="Times New Roman" panose="02020603050405020304" charset="0"/>
                <a:ea typeface="黑体" panose="02010609060101010101" pitchFamily="49" charset="-122"/>
                <a:cs typeface="Times New Roman" panose="02020603050405020304" charset="0"/>
              </a:rPr>
              <a:t>shelving</a:t>
            </a:r>
            <a:r>
              <a:rPr lang="et-EE" altLang="zh-CN" sz="2000" b="1" spc="250" dirty="0">
                <a:solidFill>
                  <a:srgbClr val="000000"/>
                </a:solidFill>
                <a:latin typeface="Times New Roman" panose="02020603050405020304" charset="0"/>
                <a:ea typeface="黑体" panose="02010609060101010101" pitchFamily="49" charset="-122"/>
                <a:cs typeface="Times New Roman" panose="02020603050405020304" charset="0"/>
              </a:rPr>
              <a:t> </a:t>
            </a:r>
            <a:r>
              <a:rPr lang="et-EE" altLang="zh-CN" sz="2000" b="1" spc="250" dirty="0" err="1">
                <a:solidFill>
                  <a:srgbClr val="000000"/>
                </a:solidFill>
                <a:latin typeface="Times New Roman" panose="02020603050405020304" charset="0"/>
                <a:ea typeface="黑体" panose="02010609060101010101" pitchFamily="49" charset="-122"/>
                <a:cs typeface="Times New Roman" panose="02020603050405020304" charset="0"/>
              </a:rPr>
              <a:t>operations</a:t>
            </a:r>
          </a:p>
        </p:txBody>
      </p:sp>
      <p:sp>
        <p:nvSpPr>
          <p:cNvPr id="12" name="文本框"/>
          <p:cNvSpPr>
            <a:spLocks noChangeAspect="1"/>
          </p:cNvSpPr>
          <p:nvPr>
            <p:custDataLst>
              <p:tags r:id="rId7"/>
            </p:custDataLst>
          </p:nvPr>
        </p:nvSpPr>
        <p:spPr>
          <a:xfrm>
            <a:off x="7313002" y="5036314"/>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2000" rtlCol="0" anchor="ctr">
            <a:normAutofit fontScale="92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4</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grpSp>
        <p:nvGrpSpPr>
          <p:cNvPr id="2" name="组合 1"/>
          <p:cNvGrpSpPr/>
          <p:nvPr/>
        </p:nvGrpSpPr>
        <p:grpSpPr>
          <a:xfrm>
            <a:off x="9290984" y="6164524"/>
            <a:ext cx="2677640" cy="931022"/>
            <a:chOff x="8316733" y="6183259"/>
            <a:chExt cx="2677640" cy="931022"/>
          </a:xfrm>
        </p:grpSpPr>
        <p:pic>
          <p:nvPicPr>
            <p:cNvPr id="9" name="图片 8"/>
            <p:cNvPicPr>
              <a:picLocks noChangeAspect="1"/>
            </p:cNvPicPr>
            <p:nvPr/>
          </p:nvPicPr>
          <p:blipFill>
            <a:blip r:embed="rId12" cstate="print">
              <a:extLst>
                <a:ext uri="{BEBA8EAE-BF5A-486C-A8C5-ECC9F3942E4B}">
                  <a14:imgProps xmlns:a14="http://schemas.microsoft.com/office/drawing/2010/main">
                    <a14:imgLayer r:embed="rId13">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10" name="文本框 9"/>
            <p:cNvSpPr txBox="1"/>
            <p:nvPr/>
          </p:nvSpPr>
          <p:spPr>
            <a:xfrm>
              <a:off x="8316733" y="66001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defTabSz="914400" hangingPunct="0"/>
              <a:r>
                <a:rPr lang="en-US" altLang="zh-CN" sz="720">
                  <a:solidFill>
                    <a:srgbClr val="014864"/>
                  </a:solidFill>
                  <a:latin typeface="黑体" panose="02010609060101010101" pitchFamily="49" charset="-122"/>
                  <a:ea typeface="黑体" panose="02010609060101010101" pitchFamily="49" charset="-122"/>
                  <a:sym typeface="Calibri" panose="020F0502020204030204"/>
                </a:rPr>
                <a:t>Partner Companies and Technical Support.</a:t>
              </a:r>
              <a:endParaRPr lang="zh-CN" altLang="en-US" sz="720" dirty="0">
                <a:solidFill>
                  <a:srgbClr val="014864"/>
                </a:solidFill>
                <a:latin typeface="黑体" panose="02010609060101010101" pitchFamily="49" charset="-122"/>
                <a:ea typeface="黑体" panose="02010609060101010101" pitchFamily="49" charset="-122"/>
                <a:sym typeface="Calibri" panose="020F0502020204030204"/>
              </a:endParaRPr>
            </a:p>
          </p:txBody>
        </p:sp>
      </p:grpSp>
      <p:sp>
        <p:nvSpPr>
          <p:cNvPr id="22" name="文本"/>
          <p:cNvSpPr/>
          <p:nvPr>
            <p:custDataLst>
              <p:tags r:id="rId8"/>
            </p:custDataLst>
          </p:nvPr>
        </p:nvSpPr>
        <p:spPr>
          <a:xfrm>
            <a:off x="8123555" y="1826260"/>
            <a:ext cx="3649980" cy="697230"/>
          </a:xfrm>
          <a:prstGeom prst="rect">
            <a:avLst/>
          </a:prstGeom>
          <a:solidFill>
            <a:srgbClr val="71BB17"/>
          </a:solidFill>
        </p:spPr>
        <p:txBody>
          <a:bodyPr wrap="square"/>
          <a:lstStyle/>
          <a:p>
            <a:pPr defTabSz="914400">
              <a:defRPr/>
            </a:pPr>
            <a:r>
              <a:rPr lang="et-EE" altLang="zh-CN" sz="2000" b="1" spc="250" dirty="0" err="1">
                <a:solidFill>
                  <a:srgbClr val="FFFFFF"/>
                </a:solidFill>
                <a:latin typeface="Times New Roman" panose="02020603050405020304" charset="0"/>
                <a:ea typeface="黑体" panose="02010609060101010101" pitchFamily="49" charset="-122"/>
                <a:cs typeface="Times New Roman" panose="02020603050405020304" charset="0"/>
              </a:rPr>
              <a:t>Preparation</a:t>
            </a:r>
            <a:r>
              <a:rPr lang="et-EE" altLang="zh-CN" sz="2000" b="1" spc="250" dirty="0">
                <a:solidFill>
                  <a:srgbClr val="FFFFFF"/>
                </a:solidFill>
                <a:latin typeface="Times New Roman" panose="02020603050405020304" charset="0"/>
                <a:ea typeface="黑体" panose="02010609060101010101" pitchFamily="49" charset="-122"/>
                <a:cs typeface="Times New Roman" panose="02020603050405020304" charset="0"/>
              </a:rPr>
              <a:t> </a:t>
            </a:r>
            <a:r>
              <a:rPr lang="et-EE" altLang="zh-CN" b="1" spc="250" dirty="0" err="1">
                <a:solidFill>
                  <a:srgbClr val="FFFFFF"/>
                </a:solidFill>
                <a:latin typeface="Times New Roman" panose="02020603050405020304" charset="0"/>
                <a:ea typeface="黑体" panose="02010609060101010101" pitchFamily="49" charset="-122"/>
                <a:cs typeface="Times New Roman" panose="02020603050405020304" charset="0"/>
              </a:rPr>
              <a:t>for</a:t>
            </a:r>
            <a:r>
              <a:rPr lang="et-EE" altLang="zh-CN" b="1" spc="250" dirty="0">
                <a:solidFill>
                  <a:srgbClr val="FFFFFF"/>
                </a:solidFill>
                <a:latin typeface="Times New Roman" panose="02020603050405020304" charset="0"/>
                <a:ea typeface="黑体" panose="02010609060101010101" pitchFamily="49" charset="-122"/>
                <a:cs typeface="Times New Roman" panose="02020603050405020304" charset="0"/>
              </a:rPr>
              <a:t> </a:t>
            </a:r>
            <a:r>
              <a:rPr lang="et-EE" altLang="zh-CN" b="1" spc="250" dirty="0" err="1">
                <a:solidFill>
                  <a:srgbClr val="FFFFFF"/>
                </a:solidFill>
                <a:latin typeface="Times New Roman" panose="02020603050405020304" charset="0"/>
                <a:ea typeface="黑体" panose="02010609060101010101" pitchFamily="49" charset="-122"/>
                <a:cs typeface="Times New Roman" panose="02020603050405020304" charset="0"/>
              </a:rPr>
              <a:t>warehousing</a:t>
            </a:r>
            <a:r>
              <a:rPr lang="et-EE" altLang="zh-CN" b="1" spc="250" dirty="0">
                <a:solidFill>
                  <a:srgbClr val="FFFFFF"/>
                </a:solidFill>
                <a:latin typeface="Times New Roman" panose="02020603050405020304" charset="0"/>
                <a:ea typeface="黑体" panose="02010609060101010101" pitchFamily="49" charset="-122"/>
                <a:cs typeface="Times New Roman" panose="02020603050405020304" charset="0"/>
              </a:rPr>
              <a:t> </a:t>
            </a:r>
            <a:r>
              <a:rPr lang="et-EE" altLang="zh-CN" b="1" spc="250" dirty="0" err="1">
                <a:solidFill>
                  <a:srgbClr val="FFFFFF"/>
                </a:solidFill>
                <a:latin typeface="Times New Roman" panose="02020603050405020304" charset="0"/>
                <a:ea typeface="黑体" panose="02010609060101010101" pitchFamily="49" charset="-122"/>
                <a:cs typeface="Times New Roman" panose="02020603050405020304" charset="0"/>
              </a:rPr>
              <a:t>operations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6" presetClass="entr" presetSubtype="37"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outVertical)">
                                      <p:cBhvr>
                                        <p:cTn id="27" dur="500"/>
                                        <p:tgtEl>
                                          <p:spTgt spid="39"/>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4500"/>
                            </p:stCondLst>
                            <p:childTnLst>
                              <p:par>
                                <p:cTn id="47" presetID="23" presetClass="entr" presetSubtype="16"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par>
                                <p:cTn id="64" presetID="53" presetClass="entr" presetSubtype="16"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bldLvl="0" animBg="1"/>
      <p:bldP spid="24" grpId="0" bldLvl="0" animBg="1"/>
      <p:bldP spid="26" grpId="0" bldLvl="0" animBg="1"/>
      <p:bldP spid="28" grpId="0"/>
      <p:bldP spid="29" grpId="0"/>
      <p:bldP spid="35" grpId="0" bldLvl="0" animBg="1"/>
      <p:bldP spid="36" grpId="0" bldLvl="0" animBg="1"/>
      <p:bldP spid="37" grpId="0" bldLvl="0" animBg="1"/>
      <p:bldP spid="38" grpId="0"/>
      <p:bldP spid="39" grpId="0"/>
      <p:bldP spid="11" grpId="0"/>
      <p:bldP spid="12" grpId="0" bldLvl="0" animBg="1"/>
      <p:bldP spid="2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6645" y="733425"/>
            <a:ext cx="10114915" cy="866140"/>
          </a:xfrm>
        </p:spPr>
        <p:txBody>
          <a:bodyPr/>
          <a:lstStyle/>
          <a:p>
            <a:pPr algn="ctr">
              <a:lnSpc>
                <a:spcPct val="150000"/>
              </a:lnSpc>
            </a:pPr>
            <a:r>
              <a:rPr lang="zh-CN" altLang="en-US" sz="2800" b="1" dirty="0">
                <a:solidFill>
                  <a:srgbClr val="1B2F47"/>
                </a:solidFill>
                <a:latin typeface="微软雅黑" panose="020B0503020204020204" pitchFamily="34" charset="-122"/>
                <a:ea typeface="微软雅黑" panose="020B0503020204020204" pitchFamily="34" charset="-122"/>
                <a:cs typeface="黑体" panose="02010609060101010101" pitchFamily="49" charset="-122"/>
                <a:sym typeface="+mn-ea"/>
              </a:rPr>
              <a:t>一、入库申请</a:t>
            </a: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003300" y="1905004"/>
            <a:ext cx="3916680" cy="430887"/>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1.入库申请认知</a:t>
            </a:r>
          </a:p>
        </p:txBody>
      </p:sp>
      <p:sp>
        <p:nvSpPr>
          <p:cNvPr id="4" name="文本框 3"/>
          <p:cNvSpPr txBox="1"/>
          <p:nvPr/>
        </p:nvSpPr>
        <p:spPr>
          <a:xfrm>
            <a:off x="1003302" y="2374265"/>
            <a:ext cx="5535930" cy="2306955"/>
          </a:xfrm>
          <a:prstGeom prst="rect">
            <a:avLst/>
          </a:prstGeom>
          <a:noFill/>
        </p:spPr>
        <p:txBody>
          <a:bodyPr wrap="square" rtlCol="0" anchor="t">
            <a:spAutoFit/>
          </a:bodyPr>
          <a:lstStyle/>
          <a:p>
            <a:pPr indent="528955" algn="just" fontAlgn="auto">
              <a:lnSpc>
                <a:spcPct val="180000"/>
              </a:lnSpc>
              <a:buNone/>
            </a:pPr>
            <a:r>
              <a:rPr lang="zh-CN" altLang="en-US" sz="2000" dirty="0">
                <a:latin typeface="微软雅黑" panose="020B0503020204020204" pitchFamily="34" charset="-122"/>
                <a:ea typeface="微软雅黑" panose="020B0503020204020204" pitchFamily="34" charset="-122"/>
                <a:sym typeface="+mn-ea"/>
              </a:rPr>
              <a:t>入库申请是生成入库作业计划的基础和依据，是存货人（供货商）对仓储服务产生需求，并向仓储企业发出的需求通知。入库申请流程如图 3-1 所示。</a:t>
            </a:r>
          </a:p>
        </p:txBody>
      </p:sp>
      <p:pic>
        <p:nvPicPr>
          <p:cNvPr id="11" name="图片 10" descr="(@`F8A~TT{HST_52KY79VRI"/>
          <p:cNvPicPr>
            <a:picLocks noChangeAspect="1"/>
          </p:cNvPicPr>
          <p:nvPr/>
        </p:nvPicPr>
        <p:blipFill>
          <a:blip r:embed="rId2"/>
          <a:stretch>
            <a:fillRect/>
          </a:stretch>
        </p:blipFill>
        <p:spPr>
          <a:xfrm>
            <a:off x="7218680" y="1616714"/>
            <a:ext cx="3624580" cy="4521835"/>
          </a:xfrm>
          <a:prstGeom prst="rect">
            <a:avLst/>
          </a:prstGeom>
        </p:spPr>
      </p:pic>
      <p:sp>
        <p:nvSpPr>
          <p:cNvPr id="12" name="文本框 11"/>
          <p:cNvSpPr txBox="1"/>
          <p:nvPr/>
        </p:nvSpPr>
        <p:spPr>
          <a:xfrm>
            <a:off x="7807960" y="6103620"/>
            <a:ext cx="2446020" cy="506730"/>
          </a:xfrm>
          <a:prstGeom prst="rect">
            <a:avLst/>
          </a:prstGeom>
          <a:noFill/>
        </p:spPr>
        <p:txBody>
          <a:bodyPr wrap="square" rtlCol="0" anchor="t">
            <a:spAutoFit/>
          </a:bodyPr>
          <a:lstStyle/>
          <a:p>
            <a:pPr indent="0" algn="just" fontAlgn="auto">
              <a:lnSpc>
                <a:spcPct val="150000"/>
              </a:lnSpc>
            </a:pPr>
            <a:r>
              <a:rPr b="1" dirty="0">
                <a:solidFill>
                  <a:srgbClr val="1B2F47"/>
                </a:solidFill>
                <a:latin typeface="微软雅黑" panose="020B0503020204020204" pitchFamily="34" charset="-122"/>
                <a:ea typeface="微软雅黑" panose="020B0503020204020204" pitchFamily="34" charset="-122"/>
                <a:sym typeface="+mn-ea"/>
              </a:rPr>
              <a:t>图 3-1   入库申请流程</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21" y="30931"/>
            <a:ext cx="413439" cy="370436"/>
          </a:xfrm>
          <a:prstGeom prst="rect">
            <a:avLst/>
          </a:prstGeom>
        </p:spPr>
      </p:pic>
      <p:sp>
        <p:nvSpPr>
          <p:cNvPr id="5" name="文本框 4">
            <a:extLst>
              <a:ext uri="{FF2B5EF4-FFF2-40B4-BE49-F238E27FC236}">
                <a16:creationId xmlns:a16="http://schemas.microsoft.com/office/drawing/2014/main" id="{BDEA6838-7FE9-65DE-A39C-D771F012DE41}"/>
              </a:ext>
            </a:extLst>
          </p:cNvPr>
          <p:cNvSpPr txBox="1"/>
          <p:nvPr/>
        </p:nvSpPr>
        <p:spPr>
          <a:xfrm>
            <a:off x="1099753" y="6219"/>
            <a:ext cx="2242751"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入库作业准备</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2985" y="506730"/>
            <a:ext cx="10114915" cy="866140"/>
          </a:xfrm>
        </p:spPr>
        <p:txBody>
          <a:bodyPr>
            <a:noAutofit/>
          </a:bodyPr>
          <a:lstStyle/>
          <a:p>
            <a:pPr algn="ctr">
              <a:lnSpc>
                <a:spcPct val="150000"/>
              </a:lnSpc>
            </a:pPr>
            <a:r>
              <a:rPr lang="et-EE" altLang="zh-CN" sz="28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rPr>
              <a:t>I. </a:t>
            </a:r>
            <a:r>
              <a:rPr lang="en-US" altLang="zh-CN" sz="28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rPr>
              <a:t>Warehousing Application</a:t>
            </a:r>
            <a:br>
              <a:rPr lang="en-US" altLang="zh-CN" sz="28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rPr>
            </a:br>
            <a:endParaRPr lang="en-US" altLang="zh-CN" sz="28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826770" y="1598930"/>
            <a:ext cx="5592445" cy="540385"/>
          </a:xfrm>
          <a:prstGeom prst="rect">
            <a:avLst/>
          </a:prstGeom>
          <a:solidFill>
            <a:schemeClr val="bg2"/>
          </a:solidFill>
        </p:spPr>
        <p:txBody>
          <a:bodyPr wrap="square" rtlCol="0">
            <a:normAutofit/>
          </a:bodyPr>
          <a:lstStyle/>
          <a:p>
            <a:r>
              <a:rPr lang="zh-CN" altLang="en-US" sz="1320" b="1">
                <a:solidFill>
                  <a:srgbClr val="DB5558"/>
                </a:solidFill>
                <a:latin typeface="Times New Roman" panose="02020603050405020304" charset="0"/>
                <a:ea typeface="微软雅黑" panose="020B0503020204020204" pitchFamily="34" charset="-122"/>
                <a:cs typeface="Times New Roman" panose="02020603050405020304" charset="0"/>
              </a:rPr>
              <a:t>  </a:t>
            </a:r>
            <a:r>
              <a:rPr lang="en-US" altLang="zh-CN" sz="2000" b="1">
                <a:solidFill>
                  <a:srgbClr val="DB5558"/>
                </a:solidFill>
                <a:latin typeface="Times New Roman" panose="02020603050405020304" charset="0"/>
                <a:ea typeface="微软雅黑" panose="020B0503020204020204" pitchFamily="34" charset="-122"/>
                <a:cs typeface="Times New Roman" panose="02020603050405020304" charset="0"/>
              </a:rPr>
              <a:t>1. Recognition of Warehousing Application</a:t>
            </a:r>
            <a:endParaRPr lang="en-US" altLang="zh-CN" sz="2000" b="1" dirty="0">
              <a:solidFill>
                <a:srgbClr val="DB5558"/>
              </a:solidFill>
              <a:latin typeface="Times New Roman" panose="02020603050405020304" charset="0"/>
              <a:ea typeface="微软雅黑" panose="020B0503020204020204" pitchFamily="34" charset="-122"/>
              <a:cs typeface="Times New Roman" panose="02020603050405020304" charset="0"/>
            </a:endParaRPr>
          </a:p>
        </p:txBody>
      </p:sp>
      <p:sp>
        <p:nvSpPr>
          <p:cNvPr id="4" name="文本框 3"/>
          <p:cNvSpPr txBox="1"/>
          <p:nvPr/>
        </p:nvSpPr>
        <p:spPr>
          <a:xfrm>
            <a:off x="883287" y="2456180"/>
            <a:ext cx="5535930" cy="2306955"/>
          </a:xfrm>
          <a:prstGeom prst="rect">
            <a:avLst/>
          </a:prstGeom>
          <a:noFill/>
        </p:spPr>
        <p:txBody>
          <a:bodyPr wrap="square" rtlCol="0" anchor="t">
            <a:noAutofit/>
          </a:bodyPr>
          <a:lstStyle/>
          <a:p>
            <a:pPr indent="528955" algn="just" fontAlgn="auto">
              <a:lnSpc>
                <a:spcPct val="180000"/>
              </a:lnSpc>
              <a:buNone/>
            </a:pPr>
            <a:r>
              <a:rPr lang="en-US" altLang="zh-CN">
                <a:latin typeface="Times New Roman" panose="02020603050405020304" charset="0"/>
                <a:ea typeface="微软雅黑" panose="020B0503020204020204" pitchFamily="34" charset="-122"/>
                <a:cs typeface="Times New Roman" panose="02020603050405020304" charset="0"/>
                <a:sym typeface="+mn-ea"/>
              </a:rPr>
              <a:t>Warehousing application is the basis for the generation of warehousing operation plan and it is the demand notice issued by the stockist (supplier) to the warehousing enterprise when the demand for warehousing services is generated. Warehousing application process is shown in Figure 3-1.</a:t>
            </a:r>
            <a:endParaRPr lang="en-US" altLang="zh-CN" dirty="0">
              <a:latin typeface="Times New Roman" panose="02020603050405020304" charset="0"/>
              <a:ea typeface="微软雅黑" panose="020B0503020204020204" pitchFamily="34" charset="-122"/>
              <a:cs typeface="Times New Roman" panose="02020603050405020304" charset="0"/>
              <a:sym typeface="+mn-ea"/>
            </a:endParaRPr>
          </a:p>
        </p:txBody>
      </p:sp>
      <p:pic>
        <p:nvPicPr>
          <p:cNvPr id="11" name="图片 10" descr="(@`F8A~TT{HST_52KY79VRI"/>
          <p:cNvPicPr>
            <a:picLocks noChangeAspect="1"/>
          </p:cNvPicPr>
          <p:nvPr/>
        </p:nvPicPr>
        <p:blipFill>
          <a:blip r:embed="rId3"/>
          <a:stretch>
            <a:fillRect/>
          </a:stretch>
        </p:blipFill>
        <p:spPr>
          <a:xfrm>
            <a:off x="6616065" y="955040"/>
            <a:ext cx="4754245" cy="5309235"/>
          </a:xfrm>
          <a:prstGeom prst="rect">
            <a:avLst/>
          </a:prstGeom>
        </p:spPr>
      </p:pic>
      <p:sp>
        <p:nvSpPr>
          <p:cNvPr id="12" name="文本框 11"/>
          <p:cNvSpPr txBox="1"/>
          <p:nvPr/>
        </p:nvSpPr>
        <p:spPr>
          <a:xfrm>
            <a:off x="7666355" y="6264275"/>
            <a:ext cx="3525520" cy="459105"/>
          </a:xfrm>
          <a:prstGeom prst="rect">
            <a:avLst/>
          </a:prstGeom>
          <a:noFill/>
        </p:spPr>
        <p:txBody>
          <a:bodyPr wrap="square" rtlCol="0" anchor="t">
            <a:normAutofit/>
          </a:bodyPr>
          <a:lstStyle/>
          <a:p>
            <a:pPr indent="0" algn="just" fontAlgn="auto">
              <a:lnSpc>
                <a:spcPct val="150000"/>
              </a:lnSpc>
            </a:pPr>
            <a:r>
              <a:rPr lang="et-EE" sz="1030" b="1">
                <a:solidFill>
                  <a:srgbClr val="1B2F47"/>
                </a:solidFill>
                <a:latin typeface="微软雅黑" panose="020B0503020204020204" pitchFamily="34" charset="-122"/>
                <a:ea typeface="微软雅黑" panose="020B0503020204020204" pitchFamily="34" charset="-122"/>
                <a:sym typeface="+mn-ea"/>
              </a:rPr>
              <a:t>Figure 3-1 </a:t>
            </a:r>
            <a:r>
              <a:rPr lang="en-US" altLang="zh-CN" sz="1030" b="1" dirty="0">
                <a:solidFill>
                  <a:srgbClr val="1B2F47"/>
                </a:solidFill>
                <a:latin typeface="微软雅黑" panose="020B0503020204020204" pitchFamily="34" charset="-122"/>
                <a:ea typeface="微软雅黑" panose="020B0503020204020204" pitchFamily="34" charset="-122"/>
                <a:sym typeface="+mn-ea"/>
              </a:rPr>
              <a:t>Warehousing Application Process</a:t>
            </a: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21" y="30931"/>
            <a:ext cx="413439" cy="370436"/>
          </a:xfrm>
          <a:prstGeom prst="rect">
            <a:avLst/>
          </a:prstGeom>
        </p:spPr>
      </p:pic>
      <p:sp>
        <p:nvSpPr>
          <p:cNvPr id="5" name="文本框 4"/>
          <p:cNvSpPr txBox="1"/>
          <p:nvPr/>
        </p:nvSpPr>
        <p:spPr>
          <a:xfrm>
            <a:off x="7252970" y="2901315"/>
            <a:ext cx="974725" cy="527685"/>
          </a:xfrm>
          <a:prstGeom prst="rect">
            <a:avLst/>
          </a:prstGeom>
          <a:solidFill>
            <a:srgbClr val="00B0F0"/>
          </a:solidFill>
        </p:spPr>
        <p:txBody>
          <a:bodyPr wrap="square">
            <a:noAutofit/>
            <a:extLst>
              <a:ext uri="{4A0BC546-FE56-4ADE-93B0-CB8AF2F6F144}">
                <wpsdc:textFrameExt xmlns:wpsdc="http://www.wps.cn/officeDocument/2022/drawingmlCustomData" xmlns="" type="text"/>
              </a:ext>
            </a:extLst>
          </a:bodyPr>
          <a:lstStyle/>
          <a:p>
            <a:pPr algn="l"/>
            <a:r>
              <a:rPr lang="en-US" altLang="zh-CN" sz="1000">
                <a:latin typeface="Arial" panose="020B0604020202020204" pitchFamily="34" charset="0"/>
                <a:ea typeface="微软雅黑" panose="020B0503020204020204" pitchFamily="34" charset="-122"/>
              </a:rPr>
              <a:t>Warehousing</a:t>
            </a:r>
          </a:p>
          <a:p>
            <a:pPr algn="l"/>
            <a:r>
              <a:rPr lang="en-US" altLang="zh-CN" sz="1000">
                <a:latin typeface="Arial" panose="020B0604020202020204" pitchFamily="34" charset="0"/>
                <a:ea typeface="微软雅黑" panose="020B0503020204020204" pitchFamily="34" charset="-122"/>
              </a:rPr>
              <a:t>enterprise</a:t>
            </a:r>
          </a:p>
        </p:txBody>
      </p:sp>
      <p:sp>
        <p:nvSpPr>
          <p:cNvPr id="6" name="文本框 5"/>
          <p:cNvSpPr txBox="1"/>
          <p:nvPr/>
        </p:nvSpPr>
        <p:spPr>
          <a:xfrm>
            <a:off x="7252970" y="5425440"/>
            <a:ext cx="974725" cy="527685"/>
          </a:xfrm>
          <a:prstGeom prst="rect">
            <a:avLst/>
          </a:prstGeom>
          <a:solidFill>
            <a:srgbClr val="00B0F0"/>
          </a:solidFill>
        </p:spPr>
        <p:txBody>
          <a:bodyPr wrap="square">
            <a:noAutofit/>
            <a:extLst>
              <a:ext uri="{4A0BC546-FE56-4ADE-93B0-CB8AF2F6F144}">
                <wpsdc:textFrameExt xmlns:wpsdc="http://www.wps.cn/officeDocument/2022/drawingmlCustomData" xmlns="" type="text"/>
              </a:ext>
            </a:extLst>
          </a:bodyPr>
          <a:lstStyle/>
          <a:p>
            <a:pPr algn="l"/>
            <a:r>
              <a:rPr lang="en-US" altLang="zh-CN" sz="1000">
                <a:latin typeface="Arial" panose="020B0604020202020204" pitchFamily="34" charset="0"/>
                <a:ea typeface="微软雅黑" panose="020B0503020204020204" pitchFamily="34" charset="-122"/>
              </a:rPr>
              <a:t>Warehousing</a:t>
            </a:r>
          </a:p>
          <a:p>
            <a:pPr algn="l"/>
            <a:r>
              <a:rPr lang="en-US" altLang="zh-CN" sz="1000">
                <a:latin typeface="Arial" panose="020B0604020202020204" pitchFamily="34" charset="0"/>
                <a:ea typeface="微软雅黑" panose="020B0503020204020204" pitchFamily="34" charset="-122"/>
              </a:rPr>
              <a:t>department</a:t>
            </a:r>
          </a:p>
        </p:txBody>
      </p:sp>
      <p:sp>
        <p:nvSpPr>
          <p:cNvPr id="8" name="文本框 7"/>
          <p:cNvSpPr txBox="1"/>
          <p:nvPr/>
        </p:nvSpPr>
        <p:spPr>
          <a:xfrm>
            <a:off x="8352155" y="2589530"/>
            <a:ext cx="1509395" cy="245110"/>
          </a:xfrm>
          <a:prstGeom prst="rect">
            <a:avLst/>
          </a:prstGeom>
          <a:solidFill>
            <a:srgbClr val="E7F3F9"/>
          </a:solidFill>
        </p:spPr>
        <p:txBody>
          <a:bodyPr wrap="square">
            <a:spAutoFit/>
            <a:extLst>
              <a:ext uri="{4A0BC546-FE56-4ADE-93B0-CB8AF2F6F144}">
                <wpsdc:textFrameExt xmlns:wpsdc="http://www.wps.cn/officeDocument/2022/drawingmlCustomData" xmlns="" type="text"/>
              </a:ext>
            </a:extLst>
          </a:bodyPr>
          <a:lstStyle/>
          <a:p>
            <a:pPr algn="l"/>
            <a:r>
              <a:rPr lang="en-US" altLang="zh-CN" sz="1000">
                <a:latin typeface="Arial" panose="020B0604020202020204" pitchFamily="34" charset="0"/>
                <a:ea typeface="微软雅黑" panose="020B0503020204020204" pitchFamily="34" charset="-122"/>
              </a:rPr>
              <a:t>Application for entry</a:t>
            </a:r>
          </a:p>
        </p:txBody>
      </p:sp>
      <p:sp>
        <p:nvSpPr>
          <p:cNvPr id="9" name="文本框 8"/>
          <p:cNvSpPr txBox="1"/>
          <p:nvPr/>
        </p:nvSpPr>
        <p:spPr>
          <a:xfrm>
            <a:off x="8352155" y="3429000"/>
            <a:ext cx="1509395" cy="319405"/>
          </a:xfrm>
          <a:prstGeom prst="rect">
            <a:avLst/>
          </a:prstGeom>
          <a:solidFill>
            <a:srgbClr val="E7F3F9"/>
          </a:solidFill>
        </p:spPr>
        <p:txBody>
          <a:bodyPr wrap="square">
            <a:noAutofit/>
            <a:extLst>
              <a:ext uri="{4A0BC546-FE56-4ADE-93B0-CB8AF2F6F144}">
                <wpsdc:textFrameExt xmlns:wpsdc="http://www.wps.cn/officeDocument/2022/drawingmlCustomData" xmlns="" type="text"/>
              </a:ext>
            </a:extLst>
          </a:bodyPr>
          <a:lstStyle/>
          <a:p>
            <a:pPr algn="l"/>
            <a:r>
              <a:rPr lang="en-US" altLang="zh-CN" sz="1000">
                <a:latin typeface="Arial" panose="020B0604020202020204" pitchFamily="34" charset="0"/>
                <a:ea typeface="微软雅黑" panose="020B0503020204020204" pitchFamily="34" charset="-122"/>
              </a:rPr>
              <a:t>Agree to warehousing</a:t>
            </a:r>
          </a:p>
        </p:txBody>
      </p:sp>
      <p:sp>
        <p:nvSpPr>
          <p:cNvPr id="10" name="文本框 9"/>
          <p:cNvSpPr txBox="1"/>
          <p:nvPr/>
        </p:nvSpPr>
        <p:spPr>
          <a:xfrm>
            <a:off x="7906385" y="4191635"/>
            <a:ext cx="2712085" cy="790575"/>
          </a:xfrm>
          <a:prstGeom prst="rect">
            <a:avLst/>
          </a:prstGeom>
          <a:solidFill>
            <a:srgbClr val="E7F3F9"/>
          </a:solidFill>
        </p:spPr>
        <p:txBody>
          <a:bodyPr wrap="square">
            <a:noAutofit/>
            <a:extLst>
              <a:ext uri="{4A0BC546-FE56-4ADE-93B0-CB8AF2F6F144}">
                <wpsdc:textFrameExt xmlns:wpsdc="http://www.wps.cn/officeDocument/2022/drawingmlCustomData" xmlns="" type="text"/>
              </a:ext>
            </a:extLst>
          </a:bodyPr>
          <a:lstStyle/>
          <a:p>
            <a:pPr algn="l"/>
            <a:r>
              <a:rPr lang="en-US" altLang="zh-CN" sz="1200">
                <a:latin typeface="Arial" panose="020B0604020202020204" pitchFamily="34" charset="0"/>
                <a:ea typeface="微软雅黑" panose="020B0503020204020204" pitchFamily="34" charset="-122"/>
              </a:rPr>
              <a:t>Warehousing Operation  Plan</a:t>
            </a:r>
          </a:p>
        </p:txBody>
      </p:sp>
      <p:sp>
        <p:nvSpPr>
          <p:cNvPr id="13" name="文本框 12"/>
          <p:cNvSpPr txBox="1"/>
          <p:nvPr/>
        </p:nvSpPr>
        <p:spPr>
          <a:xfrm>
            <a:off x="7727950" y="1101725"/>
            <a:ext cx="3338195" cy="497840"/>
          </a:xfrm>
          <a:prstGeom prst="rect">
            <a:avLst/>
          </a:prstGeom>
          <a:solidFill>
            <a:srgbClr val="E7F3F9"/>
          </a:solidFill>
        </p:spPr>
        <p:txBody>
          <a:bodyPr wrap="square">
            <a:noAutofit/>
            <a:extLst>
              <a:ext uri="{4A0BC546-FE56-4ADE-93B0-CB8AF2F6F144}">
                <wpsdc:textFrameExt xmlns:wpsdc="http://www.wps.cn/officeDocument/2022/drawingmlCustomData" xmlns="" type="text"/>
              </a:ext>
            </a:extLst>
          </a:bodyPr>
          <a:lstStyle/>
          <a:p>
            <a:pPr algn="l"/>
            <a:r>
              <a:rPr lang="en-US" altLang="zh-CN" sz="1200">
                <a:latin typeface="Arial" panose="020B0604020202020204" pitchFamily="34" charset="0"/>
                <a:ea typeface="微软雅黑" panose="020B0503020204020204" pitchFamily="34" charset="-122"/>
              </a:rPr>
              <a:t>Make an explanation and ask for understanding</a:t>
            </a:r>
          </a:p>
        </p:txBody>
      </p:sp>
      <p:sp>
        <p:nvSpPr>
          <p:cNvPr id="19" name="文本框 18"/>
          <p:cNvSpPr txBox="1"/>
          <p:nvPr/>
        </p:nvSpPr>
        <p:spPr>
          <a:xfrm>
            <a:off x="1612900" y="204470"/>
            <a:ext cx="4064000" cy="368300"/>
          </a:xfrm>
          <a:prstGeom prst="rect">
            <a:avLst/>
          </a:prstGeom>
          <a:noFill/>
        </p:spPr>
        <p:txBody>
          <a:bodyPr wrap="square" rtlCol="0">
            <a:spAutoFit/>
          </a:bodyPr>
          <a:lstStyle/>
          <a:p>
            <a:endParaRPr lang="zh-CN" altLang="en-US"/>
          </a:p>
        </p:txBody>
      </p:sp>
      <p:sp>
        <p:nvSpPr>
          <p:cNvPr id="17" name="文本框 16">
            <a:extLst>
              <a:ext uri="{FF2B5EF4-FFF2-40B4-BE49-F238E27FC236}">
                <a16:creationId xmlns:a16="http://schemas.microsoft.com/office/drawing/2014/main" id="{CD667670-F20C-6E22-AF59-72658EFFC2B3}"/>
              </a:ext>
            </a:extLst>
          </p:cNvPr>
          <p:cNvSpPr txBox="1"/>
          <p:nvPr/>
        </p:nvSpPr>
        <p:spPr>
          <a:xfrm>
            <a:off x="883287" y="-11490"/>
            <a:ext cx="6094970" cy="369332"/>
          </a:xfrm>
          <a:prstGeom prst="rect">
            <a:avLst/>
          </a:prstGeom>
          <a:noFill/>
        </p:spPr>
        <p:txBody>
          <a:bodyPr wrap="square">
            <a:spAutoFit/>
          </a:bodyPr>
          <a:lstStyle/>
          <a:p>
            <a:pPr defTabSz="914400">
              <a:defRPr/>
            </a:pPr>
            <a:r>
              <a:rPr lang="et-EE" altLang="zh-CN" spc="250" dirty="0">
                <a:solidFill>
                  <a:srgbClr val="FFFFFF"/>
                </a:solidFill>
                <a:latin typeface="Times New Roman" panose="02020603050405020304" charset="0"/>
                <a:ea typeface="黑体" panose="02010609060101010101" pitchFamily="49" charset="-122"/>
                <a:cs typeface="Times New Roman" panose="02020603050405020304" charset="0"/>
              </a:rPr>
              <a:t>Preparation </a:t>
            </a:r>
            <a:r>
              <a:rPr lang="et-EE" altLang="zh-CN" sz="1600" spc="250" dirty="0">
                <a:solidFill>
                  <a:srgbClr val="FFFFFF"/>
                </a:solidFill>
                <a:latin typeface="Times New Roman" panose="02020603050405020304" charset="0"/>
                <a:ea typeface="黑体" panose="02010609060101010101" pitchFamily="49" charset="-122"/>
                <a:cs typeface="Times New Roman" panose="02020603050405020304" charset="0"/>
              </a:rPr>
              <a:t>for warehousing operations</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888365" y="1277624"/>
            <a:ext cx="3916680"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2.入库通知单</a:t>
            </a:r>
          </a:p>
        </p:txBody>
      </p:sp>
      <p:sp>
        <p:nvSpPr>
          <p:cNvPr id="4" name="文本框 3"/>
          <p:cNvSpPr txBox="1"/>
          <p:nvPr/>
        </p:nvSpPr>
        <p:spPr>
          <a:xfrm>
            <a:off x="888367" y="1689735"/>
            <a:ext cx="10417175" cy="3415030"/>
          </a:xfrm>
          <a:prstGeom prst="rect">
            <a:avLst/>
          </a:prstGeom>
          <a:noFill/>
        </p:spPr>
        <p:txBody>
          <a:bodyPr wrap="square" rtlCol="0" anchor="t">
            <a:spAutoFit/>
          </a:bodyPr>
          <a:lstStyle/>
          <a:p>
            <a:pPr indent="528955" algn="just" fontAlgn="auto">
              <a:lnSpc>
                <a:spcPct val="180000"/>
              </a:lnSpc>
              <a:buNone/>
            </a:pPr>
            <a:r>
              <a:rPr lang="zh-CN" altLang="en-US" sz="2000" dirty="0">
                <a:latin typeface="微软雅黑" panose="020B0503020204020204" pitchFamily="34" charset="-122"/>
                <a:ea typeface="微软雅黑" panose="020B0503020204020204" pitchFamily="34" charset="-122"/>
                <a:sym typeface="+mn-ea"/>
              </a:rPr>
              <a:t>入库通知单是存货人给仓库的一个客户委托，即存货人 向仓储企业提出入库申请的书面形式。一般入库通知单是货 主或货主委托方为入库任务下达单位，根据仓储协议，在一批货物由司机送达仓库前下达给仓库，仅仅起到预报入库信息的作用。</a:t>
            </a:r>
          </a:p>
          <a:p>
            <a:pPr indent="528955" algn="just" fontAlgn="auto">
              <a:lnSpc>
                <a:spcPct val="180000"/>
              </a:lnSpc>
              <a:buNone/>
            </a:pPr>
            <a:r>
              <a:rPr lang="zh-CN" altLang="en-US" sz="2000" dirty="0">
                <a:latin typeface="微软雅黑" panose="020B0503020204020204" pitchFamily="34" charset="-122"/>
                <a:ea typeface="微软雅黑" panose="020B0503020204020204" pitchFamily="34" charset="-122"/>
                <a:sym typeface="+mn-ea"/>
              </a:rPr>
              <a:t>入库通知单的内容一般根据用途不同，可包括编号、日 期、订单号、供应商、存货人、物品编号、物品属性、物品件数、 物品重量、包装材质及规格、存放要求等信息。</a:t>
            </a:r>
          </a:p>
          <a:p>
            <a:pPr indent="528955" algn="just" fontAlgn="auto">
              <a:lnSpc>
                <a:spcPct val="180000"/>
              </a:lnSpc>
              <a:buNone/>
            </a:pPr>
            <a:r>
              <a:rPr lang="zh-CN" altLang="en-US" sz="2000" dirty="0">
                <a:latin typeface="微软雅黑" panose="020B0503020204020204" pitchFamily="34" charset="-122"/>
                <a:ea typeface="微软雅黑" panose="020B0503020204020204" pitchFamily="34" charset="-122"/>
                <a:sym typeface="+mn-ea"/>
              </a:rPr>
              <a:t>入库通知单如以下图：</a:t>
            </a:r>
          </a:p>
        </p:txBody>
      </p:sp>
      <p:sp>
        <p:nvSpPr>
          <p:cNvPr id="2" name="文本框 1">
            <a:extLst>
              <a:ext uri="{FF2B5EF4-FFF2-40B4-BE49-F238E27FC236}">
                <a16:creationId xmlns:a16="http://schemas.microsoft.com/office/drawing/2014/main" id="{12CFB90E-0E04-354A-CFB9-F686E1BCC475}"/>
              </a:ext>
            </a:extLst>
          </p:cNvPr>
          <p:cNvSpPr txBox="1"/>
          <p:nvPr/>
        </p:nvSpPr>
        <p:spPr>
          <a:xfrm>
            <a:off x="1099753" y="6219"/>
            <a:ext cx="2242751"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入库作业准备</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888365" y="847729"/>
            <a:ext cx="3916680" cy="429895"/>
          </a:xfrm>
          <a:prstGeom prst="rect">
            <a:avLst/>
          </a:prstGeom>
          <a:solidFill>
            <a:schemeClr val="bg2"/>
          </a:solidFill>
        </p:spPr>
        <p:txBody>
          <a:bodyPr wrap="square" rtlCol="0">
            <a:normAutofit/>
          </a:bodyPr>
          <a:lstStyle/>
          <a:p>
            <a:r>
              <a:rPr lang="zh-CN" altLang="en-US" sz="1565" b="1">
                <a:solidFill>
                  <a:srgbClr val="DB5558"/>
                </a:solidFill>
                <a:latin typeface="微软雅黑" panose="020B0503020204020204" pitchFamily="34" charset="-122"/>
                <a:ea typeface="微软雅黑" panose="020B0503020204020204" pitchFamily="34" charset="-122"/>
              </a:rPr>
              <a:t>  </a:t>
            </a:r>
            <a:r>
              <a:rPr lang="et-EE" altLang="zh-CN" sz="1565" b="1">
                <a:solidFill>
                  <a:srgbClr val="DB5558"/>
                </a:solidFill>
                <a:latin typeface="Times New Roman" panose="02020603050405020304" charset="0"/>
                <a:ea typeface="微软雅黑" panose="020B0503020204020204" pitchFamily="34" charset="-122"/>
                <a:cs typeface="Times New Roman" panose="02020603050405020304" charset="0"/>
              </a:rPr>
              <a:t>2. </a:t>
            </a:r>
            <a:r>
              <a:rPr lang="en-US" altLang="et-EE" sz="1565" b="1">
                <a:solidFill>
                  <a:srgbClr val="DB5558"/>
                </a:solidFill>
                <a:latin typeface="Times New Roman" panose="02020603050405020304" charset="0"/>
                <a:ea typeface="微软雅黑" panose="020B0503020204020204" pitchFamily="34" charset="-122"/>
                <a:cs typeface="Times New Roman" panose="02020603050405020304" charset="0"/>
              </a:rPr>
              <a:t>Warehousing</a:t>
            </a:r>
            <a:r>
              <a:rPr lang="et-EE" altLang="zh-CN" sz="1565" b="1">
                <a:solidFill>
                  <a:srgbClr val="DB5558"/>
                </a:solidFill>
                <a:latin typeface="Times New Roman" panose="02020603050405020304" charset="0"/>
                <a:ea typeface="微软雅黑" panose="020B0503020204020204" pitchFamily="34" charset="-122"/>
                <a:cs typeface="Times New Roman" panose="02020603050405020304" charset="0"/>
              </a:rPr>
              <a:t> </a:t>
            </a:r>
            <a:r>
              <a:rPr lang="en-US" altLang="et-EE" sz="1565" b="1">
                <a:solidFill>
                  <a:srgbClr val="DB5558"/>
                </a:solidFill>
                <a:latin typeface="Times New Roman" panose="02020603050405020304" charset="0"/>
                <a:ea typeface="微软雅黑" panose="020B0503020204020204" pitchFamily="34" charset="-122"/>
                <a:cs typeface="Times New Roman" panose="02020603050405020304" charset="0"/>
              </a:rPr>
              <a:t>N</a:t>
            </a:r>
            <a:r>
              <a:rPr lang="et-EE" altLang="zh-CN" sz="1565" b="1">
                <a:solidFill>
                  <a:srgbClr val="DB5558"/>
                </a:solidFill>
                <a:latin typeface="Times New Roman" panose="02020603050405020304" charset="0"/>
                <a:ea typeface="微软雅黑" panose="020B0503020204020204" pitchFamily="34" charset="-122"/>
                <a:cs typeface="Times New Roman" panose="02020603050405020304" charset="0"/>
              </a:rPr>
              <a:t>otification </a:t>
            </a:r>
            <a:r>
              <a:rPr lang="en-US" altLang="et-EE" sz="1565" b="1">
                <a:solidFill>
                  <a:srgbClr val="DB5558"/>
                </a:solidFill>
                <a:latin typeface="Times New Roman" panose="02020603050405020304" charset="0"/>
                <a:ea typeface="微软雅黑" panose="020B0503020204020204" pitchFamily="34" charset="-122"/>
                <a:cs typeface="Times New Roman" panose="02020603050405020304" charset="0"/>
              </a:rPr>
              <a:t>F</a:t>
            </a:r>
            <a:r>
              <a:rPr lang="et-EE" altLang="zh-CN" sz="1565" b="1">
                <a:solidFill>
                  <a:srgbClr val="DB5558"/>
                </a:solidFill>
                <a:latin typeface="Times New Roman" panose="02020603050405020304" charset="0"/>
                <a:ea typeface="微软雅黑" panose="020B0503020204020204" pitchFamily="34" charset="-122"/>
                <a:cs typeface="Times New Roman" panose="02020603050405020304" charset="0"/>
              </a:rPr>
              <a:t>orm</a:t>
            </a:r>
            <a:endParaRPr lang="zh-CN" altLang="en-US" sz="1565" b="1" dirty="0">
              <a:solidFill>
                <a:srgbClr val="DB5558"/>
              </a:solidFill>
              <a:latin typeface="Times New Roman" panose="02020603050405020304" charset="0"/>
              <a:ea typeface="微软雅黑" panose="020B0503020204020204" pitchFamily="34" charset="-122"/>
              <a:cs typeface="Times New Roman" panose="02020603050405020304" charset="0"/>
            </a:endParaRPr>
          </a:p>
        </p:txBody>
      </p:sp>
      <p:sp>
        <p:nvSpPr>
          <p:cNvPr id="4" name="文本框 3"/>
          <p:cNvSpPr txBox="1"/>
          <p:nvPr/>
        </p:nvSpPr>
        <p:spPr>
          <a:xfrm>
            <a:off x="888367" y="1277620"/>
            <a:ext cx="10417175" cy="3415030"/>
          </a:xfrm>
          <a:prstGeom prst="rect">
            <a:avLst/>
          </a:prstGeom>
          <a:noFill/>
        </p:spPr>
        <p:txBody>
          <a:bodyPr wrap="square" rtlCol="0" anchor="t">
            <a:noAutofit/>
          </a:bodyPr>
          <a:lstStyle/>
          <a:p>
            <a:pPr indent="528955" algn="just" fontAlgn="auto">
              <a:lnSpc>
                <a:spcPct val="180000"/>
              </a:lnSpc>
              <a:buNone/>
            </a:pPr>
            <a:r>
              <a:rPr lang="en-US" altLang="zh-CN">
                <a:latin typeface="Times New Roman" panose="02020603050405020304" charset="0"/>
                <a:ea typeface="微软雅黑" panose="020B0503020204020204" pitchFamily="34" charset="-122"/>
                <a:cs typeface="Times New Roman" panose="02020603050405020304" charset="0"/>
                <a:sym typeface="+mn-ea"/>
              </a:rPr>
              <a:t>The warehousing notice is a customer entrustment from the stockist to the warehouse, that is, the written form of the stockist applying for warehousing to the warehousing enterprise. General warehousing notice is the owner of the goods or the owner of the goods entrusted party for the warehousing task to issue the unit, according to the warehousing agreement, in a batch of goods by the driver to the warehouse before the delivery to the warehouse, only play the role of forecasting warehousing information.</a:t>
            </a:r>
          </a:p>
          <a:p>
            <a:pPr indent="528955" algn="just" fontAlgn="auto">
              <a:lnSpc>
                <a:spcPct val="180000"/>
              </a:lnSpc>
              <a:buNone/>
            </a:pPr>
            <a:r>
              <a:rPr lang="en-US" altLang="zh-CN">
                <a:latin typeface="Times New Roman" panose="02020603050405020304" charset="0"/>
                <a:ea typeface="微软雅黑" panose="020B0503020204020204" pitchFamily="34" charset="-122"/>
                <a:cs typeface="Times New Roman" panose="02020603050405020304" charset="0"/>
                <a:sym typeface="+mn-ea"/>
              </a:rPr>
              <a:t>The content of the warehousing notification form generally varies according to the purpose, and can include the number, date, order number, supplier, stockholder, item number, item attributes, the number of items, the weight of the items, packaging materials and specifications, storage requirements and other information.</a:t>
            </a:r>
            <a:endParaRPr lang="zh-CN" altLang="en-US" dirty="0">
              <a:latin typeface="Times New Roman" panose="02020603050405020304" charset="0"/>
              <a:ea typeface="微软雅黑" panose="020B0503020204020204" pitchFamily="34" charset="-122"/>
              <a:cs typeface="Times New Roman" panose="02020603050405020304" charset="0"/>
              <a:sym typeface="+mn-ea"/>
            </a:endParaRPr>
          </a:p>
          <a:p>
            <a:pPr indent="528955" algn="just" fontAlgn="auto">
              <a:lnSpc>
                <a:spcPct val="180000"/>
              </a:lnSpc>
              <a:buNone/>
            </a:pPr>
            <a:r>
              <a:rPr lang="en-US" altLang="zh-CN">
                <a:latin typeface="Times New Roman" panose="02020603050405020304" charset="0"/>
                <a:ea typeface="微软雅黑" panose="020B0503020204020204" pitchFamily="34" charset="-122"/>
                <a:cs typeface="Times New Roman" panose="02020603050405020304" charset="0"/>
                <a:sym typeface="+mn-ea"/>
              </a:rPr>
              <a:t>The warehousing notification form is shown in the following figure.</a:t>
            </a:r>
            <a:endParaRPr lang="en-US" altLang="zh-CN" dirty="0">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a:extLst>
              <a:ext uri="{FF2B5EF4-FFF2-40B4-BE49-F238E27FC236}">
                <a16:creationId xmlns:a16="http://schemas.microsoft.com/office/drawing/2014/main" id="{7CA84717-9F51-A15E-C1A4-D57D3816A9BE}"/>
              </a:ext>
            </a:extLst>
          </p:cNvPr>
          <p:cNvSpPr txBox="1"/>
          <p:nvPr/>
        </p:nvSpPr>
        <p:spPr>
          <a:xfrm>
            <a:off x="883287" y="-11490"/>
            <a:ext cx="6094970" cy="369332"/>
          </a:xfrm>
          <a:prstGeom prst="rect">
            <a:avLst/>
          </a:prstGeom>
          <a:noFill/>
        </p:spPr>
        <p:txBody>
          <a:bodyPr wrap="square">
            <a:spAutoFit/>
          </a:bodyPr>
          <a:lstStyle/>
          <a:p>
            <a:pPr defTabSz="914400">
              <a:defRPr/>
            </a:pPr>
            <a:r>
              <a:rPr lang="et-EE" altLang="zh-CN" spc="250" dirty="0">
                <a:solidFill>
                  <a:srgbClr val="FFFFFF"/>
                </a:solidFill>
                <a:latin typeface="Times New Roman" panose="02020603050405020304" charset="0"/>
                <a:ea typeface="黑体" panose="02010609060101010101" pitchFamily="49" charset="-122"/>
                <a:cs typeface="Times New Roman" panose="02020603050405020304" charset="0"/>
              </a:rPr>
              <a:t>Preparation </a:t>
            </a:r>
            <a:r>
              <a:rPr lang="et-EE" altLang="zh-CN" sz="1600" spc="250" dirty="0">
                <a:solidFill>
                  <a:srgbClr val="FFFFFF"/>
                </a:solidFill>
                <a:latin typeface="Times New Roman" panose="02020603050405020304" charset="0"/>
                <a:ea typeface="黑体" panose="02010609060101010101" pitchFamily="49" charset="-122"/>
                <a:cs typeface="Times New Roman" panose="02020603050405020304" charset="0"/>
              </a:rPr>
              <a:t>for warehousing operations</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pic>
        <p:nvPicPr>
          <p:cNvPr id="4" name="PA-图片 4" descr="计算机生成了可选文字:入库通知单NO:0001000送货单位：年   月    日字第号附单据张编号名称规格单位应收数量实收数量单价金额附注百十万千百十元角分会计：仓库主管：保管：经手：采购："/>
          <p:cNvPicPr>
            <a:picLocks noChangeAspect="1"/>
          </p:cNvPicPr>
          <p:nvPr/>
        </p:nvPicPr>
        <p:blipFill>
          <a:blip r:embed="rId3"/>
          <a:srcRect l="12161" t="14194" r="7162" b="37575"/>
          <a:stretch>
            <a:fillRect/>
          </a:stretch>
        </p:blipFill>
        <p:spPr>
          <a:xfrm>
            <a:off x="0" y="478790"/>
            <a:ext cx="6193790" cy="2679700"/>
          </a:xfrm>
          <a:prstGeom prst="rect">
            <a:avLst/>
          </a:prstGeom>
          <a:noFill/>
          <a:ln>
            <a:noFill/>
          </a:ln>
        </p:spPr>
      </p:pic>
      <p:pic>
        <p:nvPicPr>
          <p:cNvPr id="5" name="PA-图片 2" descr="计算机生成了可选文字:物料入库通知单编号：                                                               通知日期:   年   月   日日期到货日期供货单位收货人入库日期合同单号储位验收日期运单号入库单位物料入库详细信息物料编号物料名称计量数量质量价格交货多交短交退货实收购入基本"/>
          <p:cNvPicPr>
            <a:picLocks noChangeAspect="1"/>
          </p:cNvPicPr>
          <p:nvPr/>
        </p:nvPicPr>
        <p:blipFill>
          <a:blip r:embed="rId4"/>
          <a:srcRect l="3960" t="13795" r="25871" b="17455"/>
          <a:stretch>
            <a:fillRect/>
          </a:stretch>
        </p:blipFill>
        <p:spPr>
          <a:xfrm>
            <a:off x="635" y="3498215"/>
            <a:ext cx="6193155" cy="2421255"/>
          </a:xfrm>
          <a:prstGeom prst="rect">
            <a:avLst/>
          </a:prstGeom>
          <a:noFill/>
          <a:ln w="9525" cap="flat" cmpd="sng">
            <a:solidFill>
              <a:srgbClr val="2E75B6"/>
            </a:solidFill>
            <a:prstDash val="solid"/>
            <a:miter/>
            <a:headEnd type="none" w="med" len="med"/>
            <a:tailEnd type="none" w="med" len="med"/>
          </a:ln>
        </p:spPr>
      </p:pic>
      <p:pic>
        <p:nvPicPr>
          <p:cNvPr id="6" name="PA-图片 1" descr="计算机生成了可选文字:入库通知单NO.1234567供货单位：       年    月    日    字第    号附单据    张编号名称规格单位应收数量实收数量单价金额附 注第一联（白）仓库留存百十万千百十元角分会计                    仓库主管                    保管                    经手                   采购"/>
          <p:cNvPicPr>
            <a:picLocks noChangeAspect="1"/>
          </p:cNvPicPr>
          <p:nvPr/>
        </p:nvPicPr>
        <p:blipFill>
          <a:blip r:embed="rId5"/>
          <a:srcRect l="414" t="8150" r="15662" b="19029"/>
          <a:stretch>
            <a:fillRect/>
          </a:stretch>
        </p:blipFill>
        <p:spPr>
          <a:xfrm>
            <a:off x="6407785" y="478155"/>
            <a:ext cx="5784215" cy="2680335"/>
          </a:xfrm>
          <a:prstGeom prst="rect">
            <a:avLst/>
          </a:prstGeom>
          <a:noFill/>
          <a:ln>
            <a:noFill/>
          </a:ln>
        </p:spPr>
      </p:pic>
      <p:sp>
        <p:nvSpPr>
          <p:cNvPr id="8" name="文本框 7"/>
          <p:cNvSpPr txBox="1"/>
          <p:nvPr/>
        </p:nvSpPr>
        <p:spPr>
          <a:xfrm>
            <a:off x="8076565" y="2991485"/>
            <a:ext cx="2446020" cy="506730"/>
          </a:xfrm>
          <a:prstGeom prst="rect">
            <a:avLst/>
          </a:prstGeom>
          <a:noFill/>
        </p:spPr>
        <p:txBody>
          <a:bodyPr wrap="square" rtlCol="0" anchor="t">
            <a:spAutoFit/>
          </a:bodyPr>
          <a:lstStyle/>
          <a:p>
            <a:pPr indent="0" algn="just" fontAlgn="auto">
              <a:lnSpc>
                <a:spcPct val="150000"/>
              </a:lnSpc>
            </a:pPr>
            <a:r>
              <a:rPr b="1" dirty="0">
                <a:solidFill>
                  <a:srgbClr val="1B2F47"/>
                </a:solidFill>
                <a:latin typeface="微软雅黑" panose="020B0503020204020204" pitchFamily="34" charset="-122"/>
                <a:ea typeface="微软雅黑" panose="020B0503020204020204" pitchFamily="34" charset="-122"/>
                <a:sym typeface="+mn-ea"/>
              </a:rPr>
              <a:t>图 3-</a:t>
            </a:r>
            <a:r>
              <a:rPr lang="en-US" b="1" dirty="0">
                <a:solidFill>
                  <a:srgbClr val="1B2F47"/>
                </a:solidFill>
                <a:latin typeface="微软雅黑" panose="020B0503020204020204" pitchFamily="34" charset="-122"/>
                <a:ea typeface="微软雅黑" panose="020B0503020204020204" pitchFamily="34" charset="-122"/>
                <a:sym typeface="+mn-ea"/>
              </a:rPr>
              <a:t>3</a:t>
            </a:r>
            <a:r>
              <a:rPr b="1" dirty="0">
                <a:solidFill>
                  <a:srgbClr val="1B2F47"/>
                </a:solidFill>
                <a:latin typeface="微软雅黑" panose="020B0503020204020204" pitchFamily="34" charset="-122"/>
                <a:ea typeface="微软雅黑" panose="020B0503020204020204" pitchFamily="34" charset="-122"/>
                <a:sym typeface="+mn-ea"/>
              </a:rPr>
              <a:t>   </a:t>
            </a:r>
            <a:r>
              <a:rPr lang="zh-CN" b="1" dirty="0">
                <a:solidFill>
                  <a:srgbClr val="1B2F47"/>
                </a:solidFill>
                <a:latin typeface="微软雅黑" panose="020B0503020204020204" pitchFamily="34" charset="-122"/>
                <a:ea typeface="微软雅黑" panose="020B0503020204020204" pitchFamily="34" charset="-122"/>
                <a:sym typeface="+mn-ea"/>
              </a:rPr>
              <a:t>入库通知单</a:t>
            </a:r>
          </a:p>
        </p:txBody>
      </p:sp>
      <p:sp>
        <p:nvSpPr>
          <p:cNvPr id="9" name="文本框 8"/>
          <p:cNvSpPr txBox="1"/>
          <p:nvPr/>
        </p:nvSpPr>
        <p:spPr>
          <a:xfrm>
            <a:off x="1720850" y="2991485"/>
            <a:ext cx="2446020" cy="506730"/>
          </a:xfrm>
          <a:prstGeom prst="rect">
            <a:avLst/>
          </a:prstGeom>
          <a:noFill/>
        </p:spPr>
        <p:txBody>
          <a:bodyPr wrap="square" rtlCol="0" anchor="t">
            <a:spAutoFit/>
          </a:bodyPr>
          <a:lstStyle/>
          <a:p>
            <a:pPr indent="0" algn="just" fontAlgn="auto">
              <a:lnSpc>
                <a:spcPct val="150000"/>
              </a:lnSpc>
            </a:pPr>
            <a:r>
              <a:rPr b="1" dirty="0">
                <a:solidFill>
                  <a:srgbClr val="1B2F47"/>
                </a:solidFill>
                <a:latin typeface="微软雅黑" panose="020B0503020204020204" pitchFamily="34" charset="-122"/>
                <a:ea typeface="微软雅黑" panose="020B0503020204020204" pitchFamily="34" charset="-122"/>
                <a:sym typeface="+mn-ea"/>
              </a:rPr>
              <a:t>图 3-</a:t>
            </a:r>
            <a:r>
              <a:rPr lang="en-US" b="1" dirty="0">
                <a:solidFill>
                  <a:srgbClr val="1B2F47"/>
                </a:solidFill>
                <a:latin typeface="微软雅黑" panose="020B0503020204020204" pitchFamily="34" charset="-122"/>
                <a:ea typeface="微软雅黑" panose="020B0503020204020204" pitchFamily="34" charset="-122"/>
                <a:sym typeface="+mn-ea"/>
              </a:rPr>
              <a:t>3</a:t>
            </a:r>
            <a:r>
              <a:rPr b="1" dirty="0">
                <a:solidFill>
                  <a:srgbClr val="1B2F47"/>
                </a:solidFill>
                <a:latin typeface="微软雅黑" panose="020B0503020204020204" pitchFamily="34" charset="-122"/>
                <a:ea typeface="微软雅黑" panose="020B0503020204020204" pitchFamily="34" charset="-122"/>
                <a:sym typeface="+mn-ea"/>
              </a:rPr>
              <a:t>   </a:t>
            </a:r>
            <a:r>
              <a:rPr lang="zh-CN" b="1" dirty="0">
                <a:solidFill>
                  <a:srgbClr val="1B2F47"/>
                </a:solidFill>
                <a:latin typeface="微软雅黑" panose="020B0503020204020204" pitchFamily="34" charset="-122"/>
                <a:ea typeface="微软雅黑" panose="020B0503020204020204" pitchFamily="34" charset="-122"/>
                <a:sym typeface="+mn-ea"/>
              </a:rPr>
              <a:t>入库通知单</a:t>
            </a:r>
          </a:p>
        </p:txBody>
      </p:sp>
      <p:sp>
        <p:nvSpPr>
          <p:cNvPr id="10" name="文本框 9"/>
          <p:cNvSpPr txBox="1"/>
          <p:nvPr/>
        </p:nvSpPr>
        <p:spPr>
          <a:xfrm>
            <a:off x="1720850" y="5796280"/>
            <a:ext cx="2446020" cy="506730"/>
          </a:xfrm>
          <a:prstGeom prst="rect">
            <a:avLst/>
          </a:prstGeom>
          <a:noFill/>
        </p:spPr>
        <p:txBody>
          <a:bodyPr wrap="square" rtlCol="0" anchor="t">
            <a:spAutoFit/>
          </a:bodyPr>
          <a:lstStyle/>
          <a:p>
            <a:pPr indent="0" algn="just" fontAlgn="auto">
              <a:lnSpc>
                <a:spcPct val="150000"/>
              </a:lnSpc>
            </a:pPr>
            <a:r>
              <a:rPr b="1" dirty="0">
                <a:solidFill>
                  <a:srgbClr val="1B2F47"/>
                </a:solidFill>
                <a:latin typeface="微软雅黑" panose="020B0503020204020204" pitchFamily="34" charset="-122"/>
                <a:ea typeface="微软雅黑" panose="020B0503020204020204" pitchFamily="34" charset="-122"/>
                <a:sym typeface="+mn-ea"/>
              </a:rPr>
              <a:t>图 3-</a:t>
            </a:r>
            <a:r>
              <a:rPr lang="en-US" b="1" dirty="0">
                <a:solidFill>
                  <a:srgbClr val="1B2F47"/>
                </a:solidFill>
                <a:latin typeface="微软雅黑" panose="020B0503020204020204" pitchFamily="34" charset="-122"/>
                <a:ea typeface="微软雅黑" panose="020B0503020204020204" pitchFamily="34" charset="-122"/>
                <a:sym typeface="+mn-ea"/>
              </a:rPr>
              <a:t>3</a:t>
            </a:r>
            <a:r>
              <a:rPr b="1" dirty="0">
                <a:solidFill>
                  <a:srgbClr val="1B2F47"/>
                </a:solidFill>
                <a:latin typeface="微软雅黑" panose="020B0503020204020204" pitchFamily="34" charset="-122"/>
                <a:ea typeface="微软雅黑" panose="020B0503020204020204" pitchFamily="34" charset="-122"/>
                <a:sym typeface="+mn-ea"/>
              </a:rPr>
              <a:t>   </a:t>
            </a:r>
            <a:r>
              <a:rPr lang="zh-CN" b="1" dirty="0">
                <a:solidFill>
                  <a:srgbClr val="1B2F47"/>
                </a:solidFill>
                <a:latin typeface="微软雅黑" panose="020B0503020204020204" pitchFamily="34" charset="-122"/>
                <a:ea typeface="微软雅黑" panose="020B0503020204020204" pitchFamily="34" charset="-122"/>
                <a:sym typeface="+mn-ea"/>
              </a:rPr>
              <a:t>入库通知单</a:t>
            </a:r>
          </a:p>
        </p:txBody>
      </p:sp>
      <p:sp>
        <p:nvSpPr>
          <p:cNvPr id="2" name="文本框 1">
            <a:extLst>
              <a:ext uri="{FF2B5EF4-FFF2-40B4-BE49-F238E27FC236}">
                <a16:creationId xmlns:a16="http://schemas.microsoft.com/office/drawing/2014/main" id="{09DA87CC-964B-9435-2979-3A1898480B2B}"/>
              </a:ext>
            </a:extLst>
          </p:cNvPr>
          <p:cNvSpPr txBox="1"/>
          <p:nvPr/>
        </p:nvSpPr>
        <p:spPr>
          <a:xfrm>
            <a:off x="1099753" y="6219"/>
            <a:ext cx="2242751"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入库作业准备</a:t>
            </a:r>
          </a:p>
        </p:txBody>
      </p:sp>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294.538031496063,&quot;left&quot;:571.420157480315,&quot;top&quot;:143.8,&quot;width&quot;:390.79165354330706}"/>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294.538031496063,&quot;left&quot;:571.420157480315,&quot;top&quot;:143.8,&quot;width&quot;:390.79165354330706}"/>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21.xml><?xml version="1.0" encoding="utf-8"?>
<p:tagLst xmlns:a="http://schemas.openxmlformats.org/drawingml/2006/main" xmlns:r="http://schemas.openxmlformats.org/officeDocument/2006/relationships" xmlns:p="http://schemas.openxmlformats.org/presentationml/2006/main">
  <p:tag name="TABLE_ENDDRAG_ORIGIN_RECT" val="893*437"/>
  <p:tag name="TABLE_ENDDRAG_RECT" val="0*75*893*437"/>
</p:tagLst>
</file>

<file path=ppt/tags/tag22.xml><?xml version="1.0" encoding="utf-8"?>
<p:tagLst xmlns:a="http://schemas.openxmlformats.org/drawingml/2006/main" xmlns:r="http://schemas.openxmlformats.org/officeDocument/2006/relationships" xmlns:p="http://schemas.openxmlformats.org/presentationml/2006/main">
  <p:tag name="TABLE_ENDDRAG_ORIGIN_RECT" val="893*437"/>
  <p:tag name="TABLE_ENDDRAG_RECT" val="0*75*893*437"/>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94.538031496063,&quot;left&quot;:571.420157480315,&quot;top&quot;:143.8,&quot;width&quot;:390.79165354330706}"/>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94.538031496063,&quot;left&quot;:571.420157480315,&quot;top&quot;:143.8,&quot;width&quot;:390.79165354330706}"/>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94.538031496063,&quot;left&quot;:571.420157480315,&quot;top&quot;:143.8,&quot;width&quot;:390.79165354330706}"/>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294.538031496063,&quot;left&quot;:571.420157480315,&quot;top&quot;:143.8,&quot;width&quot;:390.79165354330706}"/>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294.538031496063,&quot;left&quot;:571.420157480315,&quot;top&quot;:143.8,&quot;width&quot;:390.79165354330706}"/>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294.538031496063,&quot;left&quot;:571.420157480315,&quot;top&quot;:143.8,&quot;width&quot;:390.79165354330706}"/>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01.9496850393701,&quot;left&quot;:76.8,&quot;top&quot;:88.55031496062992,&quot;width&quot;:804.7501574803149}"/>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E5FB3"/>
      </a:accent1>
      <a:accent2>
        <a:srgbClr val="0E5FB3"/>
      </a:accent2>
      <a:accent3>
        <a:srgbClr val="0E5FB3"/>
      </a:accent3>
      <a:accent4>
        <a:srgbClr val="0E5FB3"/>
      </a:accent4>
      <a:accent5>
        <a:srgbClr val="5B9BD5"/>
      </a:accent5>
      <a:accent6>
        <a:srgbClr val="70AD47"/>
      </a:accent6>
      <a:hlink>
        <a:srgbClr val="0563C1"/>
      </a:hlink>
      <a:folHlink>
        <a:srgbClr val="954F72"/>
      </a:folHlink>
    </a:clrScheme>
    <a:fontScheme name="b54eb1fc">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ww.99ppt.com">
  <a:themeElements>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fontScheme name="bqlcq2vg">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TotalTime>
  <Words>3144</Words>
  <Application>Microsoft Office PowerPoint</Application>
  <PresentationFormat>宽屏</PresentationFormat>
  <Paragraphs>261</Paragraphs>
  <Slides>28</Slides>
  <Notes>23</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28</vt:i4>
      </vt:variant>
    </vt:vector>
  </HeadingPairs>
  <TitlesOfParts>
    <vt:vector size="40" baseType="lpstr">
      <vt:lpstr>仿宋</vt:lpstr>
      <vt:lpstr>黑体</vt:lpstr>
      <vt:lpstr>思源黑体 CN</vt:lpstr>
      <vt:lpstr>微软雅黑</vt:lpstr>
      <vt:lpstr>印品黑体</vt:lpstr>
      <vt:lpstr>Arial</vt:lpstr>
      <vt:lpstr>Calibri</vt:lpstr>
      <vt:lpstr>Calibri Light</vt:lpstr>
      <vt:lpstr>Times New Roman</vt:lpstr>
      <vt:lpstr>Office 主题</vt:lpstr>
      <vt:lpstr>Office 主题​​</vt:lpstr>
      <vt:lpstr>1_www.99ppt.com</vt:lpstr>
      <vt:lpstr>PowerPoint 演示文稿</vt:lpstr>
      <vt:lpstr>PowerPoint 演示文稿</vt:lpstr>
      <vt:lpstr>PowerPoint 演示文稿</vt:lpstr>
      <vt:lpstr>PowerPoint 演示文稿</vt:lpstr>
      <vt:lpstr>一、入库申请</vt:lpstr>
      <vt:lpstr>I. Warehousing Application </vt:lpstr>
      <vt:lpstr>PowerPoint 演示文稿</vt:lpstr>
      <vt:lpstr>PowerPoint 演示文稿</vt:lpstr>
      <vt:lpstr>PowerPoint 演示文稿</vt:lpstr>
      <vt:lpstr>PowerPoint 演示文稿</vt:lpstr>
      <vt:lpstr>二、制定入库计划</vt:lpstr>
      <vt:lpstr>II. Development of the Warehousing Plan</vt:lpstr>
      <vt:lpstr>PowerPoint 演示文稿</vt:lpstr>
      <vt:lpstr>PowerPoint 演示文稿</vt:lpstr>
      <vt:lpstr>PowerPoint 演示文稿</vt:lpstr>
      <vt:lpstr>PowerPoint 演示文稿</vt:lpstr>
      <vt:lpstr>三、仓库内布局及设备</vt:lpstr>
      <vt:lpstr>III. Layout and Equipment in the Warehouse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海月 刘</cp:lastModifiedBy>
  <cp:revision>246</cp:revision>
  <dcterms:created xsi:type="dcterms:W3CDTF">2025-02-18T04:58:52Z</dcterms:created>
  <dcterms:modified xsi:type="dcterms:W3CDTF">2025-02-22T01:26:08Z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2052-6.4.0.8550</vt:lpwstr>
  </property>
  <property fmtid="{D5CDD505-2E9C-101B-9397-08002B2CF9AE}" pid="3" name="ICV">
    <vt:lpwstr>774FE4972DD8775C8B13B4672FFCD1B1_43</vt:lpwstr>
  </property>
</Properties>
</file>